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78" r:id="rId5"/>
    <p:sldMasterId id="2147483681" r:id="rId6"/>
  </p:sldMasterIdLst>
  <p:notesMasterIdLst>
    <p:notesMasterId r:id="rId25"/>
  </p:notesMasterIdLst>
  <p:handoutMasterIdLst>
    <p:handoutMasterId r:id="rId26"/>
  </p:handoutMasterIdLst>
  <p:sldIdLst>
    <p:sldId id="291" r:id="rId7"/>
    <p:sldId id="737" r:id="rId8"/>
    <p:sldId id="394" r:id="rId9"/>
    <p:sldId id="415" r:id="rId10"/>
    <p:sldId id="750" r:id="rId11"/>
    <p:sldId id="414" r:id="rId12"/>
    <p:sldId id="776" r:id="rId13"/>
    <p:sldId id="413" r:id="rId14"/>
    <p:sldId id="777" r:id="rId15"/>
    <p:sldId id="410" r:id="rId16"/>
    <p:sldId id="778" r:id="rId17"/>
    <p:sldId id="400" r:id="rId18"/>
    <p:sldId id="785" r:id="rId19"/>
    <p:sldId id="786" r:id="rId20"/>
    <p:sldId id="783" r:id="rId21"/>
    <p:sldId id="784" r:id="rId22"/>
    <p:sldId id="771" r:id="rId23"/>
    <p:sldId id="76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342DB7-9F4B-99C7-CBA3-67188253AAFC}" name="LE BIHEN Yann (SCE)" initials="LBY(" userId="S::yann.le-bihen@sce.fr::da72056a-7439-4c01-9257-697fd7f3fb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8F"/>
    <a:srgbClr val="FFCC00"/>
    <a:srgbClr val="CCE4E2"/>
    <a:srgbClr val="2274A5"/>
    <a:srgbClr val="C5E1F3"/>
    <a:srgbClr val="D9ECF7"/>
    <a:srgbClr val="154969"/>
    <a:srgbClr val="63B0DF"/>
    <a:srgbClr val="7AAA85"/>
    <a:srgbClr val="FF8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521" autoAdjust="0"/>
  </p:normalViewPr>
  <p:slideViewPr>
    <p:cSldViewPr snapToGrid="0">
      <p:cViewPr varScale="1">
        <p:scale>
          <a:sx n="64" d="100"/>
          <a:sy n="64" d="100"/>
        </p:scale>
        <p:origin x="118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B14D67-98E1-E309-EC4E-1C317B55CE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C5E546-B9E2-27A2-0DB3-60DBB46462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9C84-8BFB-4291-B1B5-B50453045A26}" type="datetimeFigureOut">
              <a:rPr lang="fr-FR" smtClean="0"/>
              <a:t>14/12/2023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865F2C-7ACD-D79C-3BD8-FED418C3A1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4AF809-DC21-3994-4F73-720507E525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309C1-C0F7-45E2-8E85-CB1195922F3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743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D7259-FFF1-491C-BE81-623D66016607}" type="datetimeFigureOut">
              <a:rPr lang="fr-FR" smtClean="0"/>
              <a:t>14/12/2023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279E5-88CB-45D5-983A-006466B09C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06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79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12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73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24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89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9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68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95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5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79E5-88CB-45D5-983A-006466B09C9D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4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fr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5DF71A4-C46C-DA93-4C2F-3B4058D58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25" y="0"/>
            <a:ext cx="53975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824" y="5663886"/>
            <a:ext cx="1045076" cy="894396"/>
          </a:xfrm>
          <a:prstGeom prst="rect">
            <a:avLst/>
          </a:prstGeom>
        </p:spPr>
      </p:pic>
      <p:sp>
        <p:nvSpPr>
          <p:cNvPr id="10" name="Espace réservé pour une image  12">
            <a:extLst>
              <a:ext uri="{FF2B5EF4-FFF2-40B4-BE49-F238E27FC236}">
                <a16:creationId xmlns:a16="http://schemas.microsoft.com/office/drawing/2014/main" id="{A529B911-BF87-1896-1A20-CA225A822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48750" y="550068"/>
            <a:ext cx="2533651" cy="1545432"/>
          </a:xfrm>
          <a:prstGeom prst="rect">
            <a:avLst/>
          </a:prstGeom>
          <a:solidFill>
            <a:schemeClr val="bg1"/>
          </a:solidFill>
        </p:spPr>
        <p:txBody>
          <a:bodyPr tIns="0" rIns="0" bIns="0" anchor="ctr"/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</a:t>
            </a:r>
            <a:br>
              <a:rPr lang="fr-FR" dirty="0"/>
            </a:br>
            <a:r>
              <a:rPr lang="fr-FR" dirty="0"/>
              <a:t>pour insérer le logo client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1716EC55-2936-5B91-9B2D-5E6DB53952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8709" y="-1430"/>
            <a:ext cx="5283821" cy="5200905"/>
          </a:xfrm>
          <a:custGeom>
            <a:avLst/>
            <a:gdLst>
              <a:gd name="connsiteX0" fmla="*/ 0 w 12428888"/>
              <a:gd name="connsiteY0" fmla="*/ 6028448 h 12056896"/>
              <a:gd name="connsiteX1" fmla="*/ 6214444 w 12428888"/>
              <a:gd name="connsiteY1" fmla="*/ 0 h 12056896"/>
              <a:gd name="connsiteX2" fmla="*/ 12428888 w 12428888"/>
              <a:gd name="connsiteY2" fmla="*/ 6028448 h 12056896"/>
              <a:gd name="connsiteX3" fmla="*/ 6214444 w 12428888"/>
              <a:gd name="connsiteY3" fmla="*/ 12056896 h 12056896"/>
              <a:gd name="connsiteX4" fmla="*/ 0 w 12428888"/>
              <a:gd name="connsiteY4" fmla="*/ 6028448 h 12056896"/>
              <a:gd name="connsiteX0" fmla="*/ 0 w 12431828"/>
              <a:gd name="connsiteY0" fmla="*/ 6028448 h 12783745"/>
              <a:gd name="connsiteX1" fmla="*/ 6214444 w 12431828"/>
              <a:gd name="connsiteY1" fmla="*/ 0 h 12783745"/>
              <a:gd name="connsiteX2" fmla="*/ 12428888 w 12431828"/>
              <a:gd name="connsiteY2" fmla="*/ 6028448 h 12783745"/>
              <a:gd name="connsiteX3" fmla="*/ 7020426 w 12431828"/>
              <a:gd name="connsiteY3" fmla="*/ 12008770 h 12783745"/>
              <a:gd name="connsiteX4" fmla="*/ 6214444 w 12431828"/>
              <a:gd name="connsiteY4" fmla="*/ 12056896 h 12783745"/>
              <a:gd name="connsiteX5" fmla="*/ 0 w 12431828"/>
              <a:gd name="connsiteY5" fmla="*/ 6028448 h 12783745"/>
              <a:gd name="connsiteX0" fmla="*/ 0 w 12432858"/>
              <a:gd name="connsiteY0" fmla="*/ 6028448 h 12783745"/>
              <a:gd name="connsiteX1" fmla="*/ 6214444 w 12432858"/>
              <a:gd name="connsiteY1" fmla="*/ 0 h 12783745"/>
              <a:gd name="connsiteX2" fmla="*/ 12428888 w 12432858"/>
              <a:gd name="connsiteY2" fmla="*/ 6028448 h 12783745"/>
              <a:gd name="connsiteX3" fmla="*/ 7020426 w 12432858"/>
              <a:gd name="connsiteY3" fmla="*/ 12008770 h 12783745"/>
              <a:gd name="connsiteX4" fmla="*/ 6214444 w 12432858"/>
              <a:gd name="connsiteY4" fmla="*/ 12056896 h 12783745"/>
              <a:gd name="connsiteX5" fmla="*/ 0 w 12432858"/>
              <a:gd name="connsiteY5" fmla="*/ 6028448 h 12783745"/>
              <a:gd name="connsiteX0" fmla="*/ 4463 w 12437321"/>
              <a:gd name="connsiteY0" fmla="*/ 6028448 h 12008770"/>
              <a:gd name="connsiteX1" fmla="*/ 6218907 w 12437321"/>
              <a:gd name="connsiteY1" fmla="*/ 0 h 12008770"/>
              <a:gd name="connsiteX2" fmla="*/ 12433351 w 12437321"/>
              <a:gd name="connsiteY2" fmla="*/ 6028448 h 12008770"/>
              <a:gd name="connsiteX3" fmla="*/ 7024889 w 12437321"/>
              <a:gd name="connsiteY3" fmla="*/ 12008770 h 12008770"/>
              <a:gd name="connsiteX4" fmla="*/ 4463 w 12437321"/>
              <a:gd name="connsiteY4" fmla="*/ 6028448 h 12008770"/>
              <a:gd name="connsiteX0" fmla="*/ 0 w 12432858"/>
              <a:gd name="connsiteY0" fmla="*/ 747540 h 6727862"/>
              <a:gd name="connsiteX1" fmla="*/ 12428888 w 12432858"/>
              <a:gd name="connsiteY1" fmla="*/ 747540 h 6727862"/>
              <a:gd name="connsiteX2" fmla="*/ 7020426 w 12432858"/>
              <a:gd name="connsiteY2" fmla="*/ 6727862 h 6727862"/>
              <a:gd name="connsiteX3" fmla="*/ 0 w 12432858"/>
              <a:gd name="connsiteY3" fmla="*/ 747540 h 6727862"/>
              <a:gd name="connsiteX0" fmla="*/ 1894302 w 6078510"/>
              <a:gd name="connsiteY0" fmla="*/ 2202483 h 6258755"/>
              <a:gd name="connsiteX1" fmla="*/ 6074540 w 6078510"/>
              <a:gd name="connsiteY1" fmla="*/ 278433 h 6258755"/>
              <a:gd name="connsiteX2" fmla="*/ 666078 w 6078510"/>
              <a:gd name="connsiteY2" fmla="*/ 6258755 h 6258755"/>
              <a:gd name="connsiteX3" fmla="*/ 1894302 w 6078510"/>
              <a:gd name="connsiteY3" fmla="*/ 2202483 h 6258755"/>
              <a:gd name="connsiteX0" fmla="*/ 869635 w 6311143"/>
              <a:gd name="connsiteY0" fmla="*/ 1228949 h 6447271"/>
              <a:gd name="connsiteX1" fmla="*/ 6307173 w 6311143"/>
              <a:gd name="connsiteY1" fmla="*/ 466949 h 6447271"/>
              <a:gd name="connsiteX2" fmla="*/ 898711 w 6311143"/>
              <a:gd name="connsiteY2" fmla="*/ 6447271 h 6447271"/>
              <a:gd name="connsiteX3" fmla="*/ 869635 w 6311143"/>
              <a:gd name="connsiteY3" fmla="*/ 1228949 h 6447271"/>
              <a:gd name="connsiteX0" fmla="*/ 0 w 5441508"/>
              <a:gd name="connsiteY0" fmla="*/ 1228949 h 6447271"/>
              <a:gd name="connsiteX1" fmla="*/ 5437538 w 5441508"/>
              <a:gd name="connsiteY1" fmla="*/ 466949 h 6447271"/>
              <a:gd name="connsiteX2" fmla="*/ 29076 w 5441508"/>
              <a:gd name="connsiteY2" fmla="*/ 6447271 h 6447271"/>
              <a:gd name="connsiteX3" fmla="*/ 0 w 5441508"/>
              <a:gd name="connsiteY3" fmla="*/ 1228949 h 6447271"/>
              <a:gd name="connsiteX0" fmla="*/ 318818 w 4771338"/>
              <a:gd name="connsiteY0" fmla="*/ 575705 h 5794027"/>
              <a:gd name="connsiteX1" fmla="*/ 4765756 w 4771338"/>
              <a:gd name="connsiteY1" fmla="*/ 804305 h 5794027"/>
              <a:gd name="connsiteX2" fmla="*/ 347894 w 4771338"/>
              <a:gd name="connsiteY2" fmla="*/ 5794027 h 5794027"/>
              <a:gd name="connsiteX3" fmla="*/ 318818 w 4771338"/>
              <a:gd name="connsiteY3" fmla="*/ 575705 h 5794027"/>
              <a:gd name="connsiteX0" fmla="*/ 382284 w 5690603"/>
              <a:gd name="connsiteY0" fmla="*/ 734732 h 5953054"/>
              <a:gd name="connsiteX1" fmla="*/ 5686472 w 5690603"/>
              <a:gd name="connsiteY1" fmla="*/ 677582 h 5953054"/>
              <a:gd name="connsiteX2" fmla="*/ 411360 w 5690603"/>
              <a:gd name="connsiteY2" fmla="*/ 5953054 h 5953054"/>
              <a:gd name="connsiteX3" fmla="*/ 382284 w 5690603"/>
              <a:gd name="connsiteY3" fmla="*/ 734732 h 5953054"/>
              <a:gd name="connsiteX0" fmla="*/ 382284 w 5690603"/>
              <a:gd name="connsiteY0" fmla="*/ 403112 h 5621434"/>
              <a:gd name="connsiteX1" fmla="*/ 5686472 w 5690603"/>
              <a:gd name="connsiteY1" fmla="*/ 345962 h 5621434"/>
              <a:gd name="connsiteX2" fmla="*/ 411360 w 5690603"/>
              <a:gd name="connsiteY2" fmla="*/ 5621434 h 5621434"/>
              <a:gd name="connsiteX3" fmla="*/ 382284 w 5690603"/>
              <a:gd name="connsiteY3" fmla="*/ 403112 h 5621434"/>
              <a:gd name="connsiteX0" fmla="*/ 161 w 5308480"/>
              <a:gd name="connsiteY0" fmla="*/ 470785 h 5689107"/>
              <a:gd name="connsiteX1" fmla="*/ 5304349 w 5308480"/>
              <a:gd name="connsiteY1" fmla="*/ 413635 h 5689107"/>
              <a:gd name="connsiteX2" fmla="*/ 29237 w 5308480"/>
              <a:gd name="connsiteY2" fmla="*/ 5689107 h 5689107"/>
              <a:gd name="connsiteX3" fmla="*/ 161 w 5308480"/>
              <a:gd name="connsiteY3" fmla="*/ 470785 h 5689107"/>
              <a:gd name="connsiteX0" fmla="*/ 161 w 5308480"/>
              <a:gd name="connsiteY0" fmla="*/ 57150 h 5275472"/>
              <a:gd name="connsiteX1" fmla="*/ 5304349 w 5308480"/>
              <a:gd name="connsiteY1" fmla="*/ 0 h 5275472"/>
              <a:gd name="connsiteX2" fmla="*/ 29237 w 5308480"/>
              <a:gd name="connsiteY2" fmla="*/ 5275472 h 5275472"/>
              <a:gd name="connsiteX3" fmla="*/ 161 w 5308480"/>
              <a:gd name="connsiteY3" fmla="*/ 57150 h 5275472"/>
              <a:gd name="connsiteX0" fmla="*/ 188638 w 5279243"/>
              <a:gd name="connsiteY0" fmla="*/ 187778 h 5275472"/>
              <a:gd name="connsiteX1" fmla="*/ 5275112 w 5279243"/>
              <a:gd name="connsiteY1" fmla="*/ 0 h 5275472"/>
              <a:gd name="connsiteX2" fmla="*/ 0 w 5279243"/>
              <a:gd name="connsiteY2" fmla="*/ 5275472 h 5275472"/>
              <a:gd name="connsiteX3" fmla="*/ 188638 w 5279243"/>
              <a:gd name="connsiteY3" fmla="*/ 187778 h 527547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0 w 5282193"/>
              <a:gd name="connsiteY0" fmla="*/ 0 h 5279282"/>
              <a:gd name="connsiteX1" fmla="*/ 5278062 w 5282193"/>
              <a:gd name="connsiteY1" fmla="*/ 3810 h 5279282"/>
              <a:gd name="connsiteX2" fmla="*/ 2950 w 5282193"/>
              <a:gd name="connsiteY2" fmla="*/ 5279282 h 5279282"/>
              <a:gd name="connsiteX3" fmla="*/ 0 w 5282193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981"/>
              <a:gd name="connsiteY0" fmla="*/ 0 h 5279282"/>
              <a:gd name="connsiteX1" fmla="*/ 5278560 w 5282981"/>
              <a:gd name="connsiteY1" fmla="*/ 3810 h 5279282"/>
              <a:gd name="connsiteX2" fmla="*/ 3448 w 5282981"/>
              <a:gd name="connsiteY2" fmla="*/ 5279282 h 5279282"/>
              <a:gd name="connsiteX3" fmla="*/ 498 w 5282981"/>
              <a:gd name="connsiteY3" fmla="*/ 0 h 5279282"/>
              <a:gd name="connsiteX0" fmla="*/ 14467 w 5296925"/>
              <a:gd name="connsiteY0" fmla="*/ 0 h 4939648"/>
              <a:gd name="connsiteX1" fmla="*/ 5292529 w 5296925"/>
              <a:gd name="connsiteY1" fmla="*/ 3810 h 4939648"/>
              <a:gd name="connsiteX2" fmla="*/ 0 w 5296925"/>
              <a:gd name="connsiteY2" fmla="*/ 4939648 h 4939648"/>
              <a:gd name="connsiteX3" fmla="*/ 14467 w 5296925"/>
              <a:gd name="connsiteY3" fmla="*/ 0 h 4939648"/>
              <a:gd name="connsiteX0" fmla="*/ 26 w 5282874"/>
              <a:gd name="connsiteY0" fmla="*/ 0 h 4713225"/>
              <a:gd name="connsiteX1" fmla="*/ 5278088 w 5282874"/>
              <a:gd name="connsiteY1" fmla="*/ 3810 h 4713225"/>
              <a:gd name="connsiteX2" fmla="*/ 238107 w 5282874"/>
              <a:gd name="connsiteY2" fmla="*/ 4713225 h 4713225"/>
              <a:gd name="connsiteX3" fmla="*/ 26 w 5282874"/>
              <a:gd name="connsiteY3" fmla="*/ 0 h 4713225"/>
              <a:gd name="connsiteX0" fmla="*/ 5759 w 5288229"/>
              <a:gd name="connsiteY0" fmla="*/ 0 h 5200905"/>
              <a:gd name="connsiteX1" fmla="*/ 5283821 w 5288229"/>
              <a:gd name="connsiteY1" fmla="*/ 3810 h 5200905"/>
              <a:gd name="connsiteX2" fmla="*/ 0 w 5288229"/>
              <a:gd name="connsiteY2" fmla="*/ 5200905 h 5200905"/>
              <a:gd name="connsiteX3" fmla="*/ 5759 w 5288229"/>
              <a:gd name="connsiteY3" fmla="*/ 0 h 5200905"/>
              <a:gd name="connsiteX0" fmla="*/ 5759 w 5289495"/>
              <a:gd name="connsiteY0" fmla="*/ 0 h 5200905"/>
              <a:gd name="connsiteX1" fmla="*/ 5283821 w 5289495"/>
              <a:gd name="connsiteY1" fmla="*/ 3810 h 5200905"/>
              <a:gd name="connsiteX2" fmla="*/ 0 w 5289495"/>
              <a:gd name="connsiteY2" fmla="*/ 5200905 h 5200905"/>
              <a:gd name="connsiteX3" fmla="*/ 5759 w 5289495"/>
              <a:gd name="connsiteY3" fmla="*/ 0 h 5200905"/>
              <a:gd name="connsiteX0" fmla="*/ 5759 w 5283821"/>
              <a:gd name="connsiteY0" fmla="*/ 0 h 5200905"/>
              <a:gd name="connsiteX1" fmla="*/ 5283821 w 5283821"/>
              <a:gd name="connsiteY1" fmla="*/ 3810 h 5200905"/>
              <a:gd name="connsiteX2" fmla="*/ 0 w 5283821"/>
              <a:gd name="connsiteY2" fmla="*/ 5200905 h 5200905"/>
              <a:gd name="connsiteX3" fmla="*/ 5759 w 5283821"/>
              <a:gd name="connsiteY3" fmla="*/ 0 h 5200905"/>
              <a:gd name="connsiteX0" fmla="*/ 5759 w 5283821"/>
              <a:gd name="connsiteY0" fmla="*/ 0 h 5200905"/>
              <a:gd name="connsiteX1" fmla="*/ 5283821 w 5283821"/>
              <a:gd name="connsiteY1" fmla="*/ 3810 h 5200905"/>
              <a:gd name="connsiteX2" fmla="*/ 0 w 5283821"/>
              <a:gd name="connsiteY2" fmla="*/ 5200905 h 5200905"/>
              <a:gd name="connsiteX3" fmla="*/ 5759 w 5283821"/>
              <a:gd name="connsiteY3" fmla="*/ 0 h 52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821" h="5200905">
                <a:moveTo>
                  <a:pt x="5759" y="0"/>
                </a:moveTo>
                <a:lnTo>
                  <a:pt x="5283821" y="3810"/>
                </a:lnTo>
                <a:cubicBezTo>
                  <a:pt x="5183019" y="2318780"/>
                  <a:pt x="3153299" y="4928600"/>
                  <a:pt x="0" y="5200905"/>
                </a:cubicBezTo>
                <a:cubicBezTo>
                  <a:pt x="4969" y="3467355"/>
                  <a:pt x="2874" y="1031644"/>
                  <a:pt x="575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BCFDD65D-8AD0-349D-C05C-6F4427A22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175" y="3428998"/>
            <a:ext cx="7134226" cy="146685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290CF6F-9CE1-0DB2-1240-C4E20DFD3D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8175" y="5019675"/>
            <a:ext cx="7134226" cy="333375"/>
          </a:xfrm>
        </p:spPr>
        <p:txBody>
          <a:bodyPr tIns="0" rIns="0" bIns="0">
            <a:noAutofit/>
          </a:bodyPr>
          <a:lstStyle>
            <a:lvl1pPr>
              <a:defRPr sz="18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67EF16E-C43C-D317-17EF-89ABBFDC71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8175" y="5476876"/>
            <a:ext cx="3564857" cy="333375"/>
          </a:xfrm>
        </p:spPr>
        <p:txBody>
          <a:bodyPr tIns="0" rIns="0" bIns="0">
            <a:noAutofit/>
          </a:bodyPr>
          <a:lstStyle>
            <a:lvl1pPr>
              <a:defRPr sz="16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70238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6BD9E-5200-8FA1-9F8C-4A7EDAAB4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7" cy="379478"/>
          </a:xfr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24DA1-39E7-24A8-5C23-FC1A3DEFC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62AA38-22BD-AA32-AFEB-890306BF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40527-FB1C-BADA-7671-1E149E4B3E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CA726962-4E58-302C-355D-468FEBA4AD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4" y="1390650"/>
            <a:ext cx="5133971" cy="46196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1CA87B95-EC43-6D0E-CDF1-38488DBEAB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7000" y="1390650"/>
            <a:ext cx="5133971" cy="4619625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82C24-D633-0019-C454-F9B5A3133417}"/>
              </a:ext>
            </a:extLst>
          </p:cNvPr>
          <p:cNvSpPr/>
          <p:nvPr userDrawn="1"/>
        </p:nvSpPr>
        <p:spPr>
          <a:xfrm rot="5400000">
            <a:off x="4142156" y="3658817"/>
            <a:ext cx="4619622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FC47A6-B269-32A4-D754-BA986C1A4FC9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011B4E37-DF7F-BDF9-1589-B96564544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87721B-65E0-EB57-22F7-B22167B76633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22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6BD9E-5200-8FA1-9F8C-4A7EDAAB4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7" cy="379478"/>
          </a:xfr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24DA1-39E7-24A8-5C23-FC1A3DEFC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62AA38-22BD-AA32-AFEB-890306BF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40527-FB1C-BADA-7671-1E149E4B3E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CA726962-4E58-302C-355D-468FEBA4AD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4" y="1390650"/>
            <a:ext cx="5133971" cy="46196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  <p:sp>
        <p:nvSpPr>
          <p:cNvPr id="6" name="Espace réservé pour une image  6">
            <a:extLst>
              <a:ext uri="{FF2B5EF4-FFF2-40B4-BE49-F238E27FC236}">
                <a16:creationId xmlns:a16="http://schemas.microsoft.com/office/drawing/2014/main" id="{44B5D61B-5CF5-BF3A-1996-7EB5D6E100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00" y="3819525"/>
            <a:ext cx="5133971" cy="2190750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128CE-5DC5-F336-197E-4C51DB9161D5}"/>
              </a:ext>
            </a:extLst>
          </p:cNvPr>
          <p:cNvSpPr/>
          <p:nvPr userDrawn="1"/>
        </p:nvSpPr>
        <p:spPr>
          <a:xfrm rot="5400000">
            <a:off x="5356590" y="4873256"/>
            <a:ext cx="2190751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9D9DCB0D-BBF7-92B8-4910-6206DC6DEE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77000" y="1390650"/>
            <a:ext cx="5133971" cy="2190750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650A7-3FDA-F4C8-4E3C-C9E198D792F8}"/>
              </a:ext>
            </a:extLst>
          </p:cNvPr>
          <p:cNvSpPr/>
          <p:nvPr userDrawn="1"/>
        </p:nvSpPr>
        <p:spPr>
          <a:xfrm rot="5400000">
            <a:off x="5356590" y="2444381"/>
            <a:ext cx="2190751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01701FF-BFEF-F080-3CEE-C4896D42C9FA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1426ED37-427A-7E83-4D9D-AB48D34BE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12F2F8-E23B-0DE6-4D0D-CEB45B7C4408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43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24DA1-39E7-24A8-5C23-FC1A3DEFC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62AA38-22BD-AA32-AFEB-890306BF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40527-FB1C-BADA-7671-1E149E4B3E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945EDE-9B03-71E4-AA50-DD2B2790FA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3613" y="1390650"/>
            <a:ext cx="5117361" cy="4619625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6A6F2-5450-3DB1-813C-EB592761E364}"/>
              </a:ext>
            </a:extLst>
          </p:cNvPr>
          <p:cNvSpPr/>
          <p:nvPr userDrawn="1"/>
        </p:nvSpPr>
        <p:spPr>
          <a:xfrm rot="5400000">
            <a:off x="4142156" y="3658818"/>
            <a:ext cx="4619623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pour une image  6">
            <a:extLst>
              <a:ext uri="{FF2B5EF4-FFF2-40B4-BE49-F238E27FC236}">
                <a16:creationId xmlns:a16="http://schemas.microsoft.com/office/drawing/2014/main" id="{80617B67-95C7-57D8-F3C6-7729460E0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4" y="1390650"/>
            <a:ext cx="5133969" cy="4619625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3A852C-BE2F-D7A8-4EB3-AF065A81054F}"/>
              </a:ext>
            </a:extLst>
          </p:cNvPr>
          <p:cNvSpPr/>
          <p:nvPr userDrawn="1"/>
        </p:nvSpPr>
        <p:spPr>
          <a:xfrm rot="5400000">
            <a:off x="-1687139" y="3658818"/>
            <a:ext cx="4619623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01C1015-6588-A835-A9BD-4B80826AA46C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6FE804F3-41F9-30DF-57B0-EB6FAE179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302F3E-E294-801B-E93E-3D163FF8D111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D1FDFA9-FC9E-00B3-C16C-62A79C47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7" cy="379478"/>
          </a:xfr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1548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6BD9E-5200-8FA1-9F8C-4A7EDAAB4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7" cy="379478"/>
          </a:xfr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24DA1-39E7-24A8-5C23-FC1A3DEFC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62AA38-22BD-AA32-AFEB-890306BF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40527-FB1C-BADA-7671-1E149E4B3E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Espace réservé pour une image  6">
            <a:extLst>
              <a:ext uri="{FF2B5EF4-FFF2-40B4-BE49-F238E27FC236}">
                <a16:creationId xmlns:a16="http://schemas.microsoft.com/office/drawing/2014/main" id="{80617B67-95C7-57D8-F3C6-7729460E0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4" y="1390650"/>
            <a:ext cx="5133971" cy="3648075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3A852C-BE2F-D7A8-4EB3-AF065A81054F}"/>
              </a:ext>
            </a:extLst>
          </p:cNvPr>
          <p:cNvSpPr/>
          <p:nvPr userDrawn="1"/>
        </p:nvSpPr>
        <p:spPr>
          <a:xfrm rot="5400000">
            <a:off x="-1201365" y="3173043"/>
            <a:ext cx="3648073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137FFCA-CD94-F8CB-FA7A-A90B152A8B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1024" y="5286375"/>
            <a:ext cx="5204025" cy="828675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 à modifier</a:t>
            </a:r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ECC94AA5-A837-B56F-3F6C-737B004A00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7000" y="1390650"/>
            <a:ext cx="5133971" cy="3648075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397590-505A-C300-8814-98DB49B6EE23}"/>
              </a:ext>
            </a:extLst>
          </p:cNvPr>
          <p:cNvSpPr/>
          <p:nvPr userDrawn="1"/>
        </p:nvSpPr>
        <p:spPr>
          <a:xfrm rot="5400000">
            <a:off x="4627931" y="3173043"/>
            <a:ext cx="3648073" cy="8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3B7E0227-A1F2-DC35-B091-5F4F4FFEED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0320" y="5286375"/>
            <a:ext cx="5204025" cy="828675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 à modifier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D361228-924C-B988-4AF8-F037CE1873D2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2A615913-C969-88F5-3707-BE84DDF4C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5EFC38-6EFA-8FBC-CECD-009241993F60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81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&quot;découpée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6BD9E-5200-8FA1-9F8C-4A7EDAAB4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5" y="365125"/>
            <a:ext cx="8304275" cy="379478"/>
          </a:xfr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724DA1-39E7-24A8-5C23-FC1A3DEFC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62AA38-22BD-AA32-AFEB-890306BF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40527-FB1C-BADA-7671-1E149E4B3E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CA726962-4E58-302C-355D-468FEBA4AD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704" y="1390650"/>
            <a:ext cx="8304272" cy="46196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FC47A6-B269-32A4-D754-BA986C1A4FC9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011B4E37-DF7F-BDF9-1589-B96564544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567" y="6274054"/>
            <a:ext cx="443409" cy="3794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46E040-A070-6507-3F11-CD5276832749}"/>
              </a:ext>
            </a:extLst>
          </p:cNvPr>
          <p:cNvSpPr/>
          <p:nvPr userDrawn="1"/>
        </p:nvSpPr>
        <p:spPr>
          <a:xfrm>
            <a:off x="9784080" y="91440"/>
            <a:ext cx="2313432" cy="6684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Coller sur cet encart</a:t>
            </a:r>
          </a:p>
          <a:p>
            <a:pPr algn="ctr"/>
            <a:r>
              <a:rPr lang="fr-FR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« Photo dynamique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(cf pages dans le modèle</a:t>
            </a:r>
          </a:p>
          <a:p>
            <a:pPr algn="ctr"/>
            <a:r>
              <a:rPr lang="fr-FR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PPT « Ressources »)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2836D-FBAD-2BA6-C96E-2A11616C6AF4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73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1F23E70-93C5-8666-CFC2-14F12ED62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5" y="365125"/>
            <a:ext cx="8304275" cy="3794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Contact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EDA6EA-44E9-BE28-F7A6-39C14A6617A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FA5301BD-DB15-F3F7-D036-29C990A0C9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46213" y="2413000"/>
            <a:ext cx="2254250" cy="22542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6AC9DABE-18D4-D10C-48D2-A7E90DC984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9401" y="2644037"/>
            <a:ext cx="7081838" cy="3794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5716AFF7-06B8-0E24-4ED2-8D11B220BF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9401" y="3213221"/>
            <a:ext cx="7081838" cy="21578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Poste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4B5268CB-255A-0C33-4EFF-6B480C86D9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9401" y="3591663"/>
            <a:ext cx="7081838" cy="21578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Adresse mail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F5647EC-0F0D-9836-F242-9DBA11A969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9401" y="3976891"/>
            <a:ext cx="7081838" cy="21578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Téléphone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B972EFE2-93C0-B6DD-5EEB-3C10ACD2E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1082" y="6492876"/>
            <a:ext cx="547118" cy="180000"/>
          </a:xfrm>
        </p:spPr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2CBCB3DE-DC88-EFDE-FC29-EE542731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9" y="6492875"/>
            <a:ext cx="4114800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EF8CA977-795F-42F1-8D29-766635F5BB8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87552" y="6492875"/>
            <a:ext cx="941108" cy="180000"/>
          </a:xfrm>
        </p:spPr>
        <p:txBody>
          <a:bodyPr/>
          <a:lstStyle/>
          <a:p>
            <a:r>
              <a:rPr lang="fr-FR" dirty="0"/>
              <a:t>5 juillet 2023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E1D85F3-0402-6CF8-F2AD-44E24D72F95C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EA63646-CCFD-C942-91B8-62C7D862A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0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1F23E70-93C5-8666-CFC2-14F12ED62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5" y="365125"/>
            <a:ext cx="8304275" cy="3794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Contact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EDA6EA-44E9-BE28-F7A6-39C14A6617A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FA5301BD-DB15-F3F7-D036-29C990A0C9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9572" y="1709900"/>
            <a:ext cx="2254250" cy="22542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848599B-B628-8750-B6E4-A58EB9C01E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9572" y="4248202"/>
            <a:ext cx="4649787" cy="38882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4B13B70C-408A-6EE2-FA6C-4DF5E741A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9572" y="4817385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Poste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1AEDADA-0913-1B9B-9407-2E1B27D7AD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99572" y="5195827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Adresse mail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8C237264-EDC7-3AC3-BC6A-3BBA27A362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9572" y="5581055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Téléphone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410310C7-0EC7-4E7D-1996-E05B995EAF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97730" y="1709900"/>
            <a:ext cx="2254250" cy="22542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C680C135-9D38-0A17-5A64-AB197EA900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7730" y="4248202"/>
            <a:ext cx="4649787" cy="38882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8CAD018-C1A5-88C4-08B9-E0F73AC2AC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97730" y="4817385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Poste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13102C2A-CDF8-0C72-3E89-B357C7EB78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7730" y="5195827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Adresse mail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21665144-18C2-A751-8EAA-FB1810ACEF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97730" y="5581055"/>
            <a:ext cx="4649787" cy="22109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Téléphone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E7E615B4-D1F3-DBEA-B46D-62D4B1736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1082" y="6492876"/>
            <a:ext cx="547118" cy="180000"/>
          </a:xfrm>
        </p:spPr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07CA6059-8864-E9C2-7EAB-0BE78240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9" y="6492875"/>
            <a:ext cx="4114800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291BAA02-1804-7ECF-EA21-4786D68305C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87552" y="6492875"/>
            <a:ext cx="941108" cy="180000"/>
          </a:xfrm>
        </p:spPr>
        <p:txBody>
          <a:bodyPr/>
          <a:lstStyle/>
          <a:p>
            <a:r>
              <a:rPr lang="fr-FR" dirty="0"/>
              <a:t>5 juillet 2023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74AE2BE-DC70-5E0E-A578-EB0E57D94C6C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1520DDE6-4602-B9CE-65BC-78B970D9B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31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ACF313D-D337-3AD7-AF83-0D12C3423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04" y="2005511"/>
            <a:ext cx="2291533" cy="1961138"/>
          </a:xfrm>
          <a:prstGeom prst="rect">
            <a:avLst/>
          </a:prstGeom>
        </p:spPr>
      </p:pic>
      <p:sp>
        <p:nvSpPr>
          <p:cNvPr id="8" name="ZoneTexte 7">
            <a:hlinkClick r:id="rId3"/>
            <a:extLst>
              <a:ext uri="{FF2B5EF4-FFF2-40B4-BE49-F238E27FC236}">
                <a16:creationId xmlns:a16="http://schemas.microsoft.com/office/drawing/2014/main" id="{440D5BFF-A2F7-7609-C5D0-7C164F57664D}"/>
              </a:ext>
            </a:extLst>
          </p:cNvPr>
          <p:cNvSpPr txBox="1"/>
          <p:nvPr userDrawn="1"/>
        </p:nvSpPr>
        <p:spPr>
          <a:xfrm>
            <a:off x="7127093" y="4825800"/>
            <a:ext cx="66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sce.fr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45E05A-949A-E751-44A9-8FF67C094994}"/>
              </a:ext>
            </a:extLst>
          </p:cNvPr>
          <p:cNvSpPr txBox="1"/>
          <p:nvPr userDrawn="1"/>
        </p:nvSpPr>
        <p:spPr>
          <a:xfrm>
            <a:off x="6746377" y="5133577"/>
            <a:ext cx="1423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fr-FR" sz="12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KERAN</a:t>
            </a:r>
            <a:endParaRPr lang="fr-FR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Police, affiche, graphisme&#10;&#10;Description générée automatiquement">
            <a:extLst>
              <a:ext uri="{FF2B5EF4-FFF2-40B4-BE49-F238E27FC236}">
                <a16:creationId xmlns:a16="http://schemas.microsoft.com/office/drawing/2014/main" id="{49AD1205-4A0A-A5DB-F946-64AF8FE3F0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66" y="2005511"/>
            <a:ext cx="2535509" cy="34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férence -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5A45B1-396A-1E1F-E6B5-85072A879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FB8E86-7862-0E71-7D6D-CDA4D7AC4E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420A8F0A-82A4-0E6D-A04B-8FD9EF341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54861" y="0"/>
            <a:ext cx="5137139" cy="6858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Image du projet à ajouter ici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28ED6B-C3DE-DB05-EECA-46084E584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144" y="6274054"/>
            <a:ext cx="443409" cy="37947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DA1AAEB-4339-EEA2-CA7E-7FBB446AB7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704" y="534389"/>
            <a:ext cx="5970584" cy="3926846"/>
          </a:xfrm>
        </p:spPr>
        <p:txBody>
          <a:bodyPr/>
          <a:lstStyle>
            <a:lvl3pPr>
              <a:defRPr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fr-FR" dirty="0"/>
              <a:t>Nom du projet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Titre catégorie</a:t>
            </a:r>
          </a:p>
          <a:p>
            <a:pPr lvl="4"/>
            <a:r>
              <a:rPr lang="fr-FR" dirty="0"/>
              <a:t>Texte</a:t>
            </a:r>
          </a:p>
          <a:p>
            <a:pPr lvl="5"/>
            <a:r>
              <a:rPr lang="fr-FR" dirty="0"/>
              <a:t>Mission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BC60808-3A70-45C0-6985-5277DAA34A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3" y="4726377"/>
            <a:ext cx="5970584" cy="1282535"/>
          </a:xfrm>
          <a:solidFill>
            <a:schemeClr val="accent1">
              <a:lumMod val="40000"/>
              <a:lumOff val="60000"/>
            </a:schemeClr>
          </a:solidFill>
        </p:spPr>
        <p:txBody>
          <a:bodyPr lIns="108000" tIns="108000" rIns="108000" bIns="108000" anchor="ctr" anchorCtr="0"/>
          <a:lstStyle>
            <a:lvl7pPr>
              <a:defRPr/>
            </a:lvl7pPr>
          </a:lstStyle>
          <a:p>
            <a:pPr lvl="6"/>
            <a:r>
              <a:rPr lang="fr-FR" dirty="0"/>
              <a:t>Chiffres / Infos clés</a:t>
            </a:r>
          </a:p>
        </p:txBody>
      </p:sp>
    </p:spTree>
    <p:extLst>
      <p:ext uri="{BB962C8B-B14F-4D97-AF65-F5344CB8AC3E}">
        <p14:creationId xmlns:p14="http://schemas.microsoft.com/office/powerpoint/2010/main" val="2152936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férence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5A45B1-396A-1E1F-E6B5-85072A879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FB8E86-7862-0E71-7D6D-CDA4D7AC4E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28ED6B-C3DE-DB05-EECA-46084E584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144" y="6274054"/>
            <a:ext cx="443409" cy="37947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DA1AAEB-4339-EEA2-CA7E-7FBB446AB7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704" y="534389"/>
            <a:ext cx="5970584" cy="3926846"/>
          </a:xfrm>
        </p:spPr>
        <p:txBody>
          <a:bodyPr/>
          <a:lstStyle>
            <a:lvl3pPr>
              <a:defRPr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fr-FR" dirty="0"/>
              <a:t>Nom du projet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Titre catégorie</a:t>
            </a:r>
          </a:p>
          <a:p>
            <a:pPr lvl="4"/>
            <a:r>
              <a:rPr lang="fr-FR" dirty="0"/>
              <a:t>Texte</a:t>
            </a:r>
          </a:p>
          <a:p>
            <a:pPr lvl="5"/>
            <a:r>
              <a:rPr lang="fr-FR" dirty="0"/>
              <a:t>Mission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BC60808-3A70-45C0-6985-5277DAA34A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3" y="4726377"/>
            <a:ext cx="5970584" cy="1282535"/>
          </a:xfrm>
          <a:solidFill>
            <a:schemeClr val="accent1">
              <a:lumMod val="40000"/>
              <a:lumOff val="60000"/>
            </a:schemeClr>
          </a:solidFill>
        </p:spPr>
        <p:txBody>
          <a:bodyPr lIns="108000" tIns="108000" rIns="108000" bIns="108000" anchor="ctr" anchorCtr="0"/>
          <a:lstStyle>
            <a:lvl7pPr>
              <a:defRPr/>
            </a:lvl7pPr>
          </a:lstStyle>
          <a:p>
            <a:pPr lvl="6"/>
            <a:r>
              <a:rPr lang="fr-FR" dirty="0"/>
              <a:t>Chiffres / Infos clés</a:t>
            </a:r>
          </a:p>
        </p:txBody>
      </p:sp>
      <p:sp>
        <p:nvSpPr>
          <p:cNvPr id="2" name="Espace réservé pour une image  6">
            <a:extLst>
              <a:ext uri="{FF2B5EF4-FFF2-40B4-BE49-F238E27FC236}">
                <a16:creationId xmlns:a16="http://schemas.microsoft.com/office/drawing/2014/main" id="{8D1A159F-CE9E-0563-1F8A-F9B9468E0CC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54861" y="0"/>
            <a:ext cx="5137139" cy="331321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Image du projet à ajouter ici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48B30FB-8A8A-330C-8E95-4D47C56469C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54861" y="3544785"/>
            <a:ext cx="5137139" cy="331321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Image du projet à ajouter ici</a:t>
            </a:r>
          </a:p>
        </p:txBody>
      </p:sp>
    </p:spTree>
    <p:extLst>
      <p:ext uri="{BB962C8B-B14F-4D97-AF65-F5344CB8AC3E}">
        <p14:creationId xmlns:p14="http://schemas.microsoft.com/office/powerpoint/2010/main" val="89011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058" y="982675"/>
            <a:ext cx="8528049" cy="4465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6DB087-765E-0E85-D3BF-B3E6B993F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81" y="0"/>
            <a:ext cx="1905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834ABE-97BD-7F42-CD5F-C7DAA29BF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824" y="5663886"/>
            <a:ext cx="1045076" cy="89439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2B2145-5ABD-3973-E8D7-D8AE3939B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6651" y="1778789"/>
            <a:ext cx="700916" cy="640561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01.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6415DBB-FFED-2306-64C4-6B17736FB1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1985" y="1778789"/>
            <a:ext cx="7702715" cy="640561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37E47CC-CF11-7766-7CFC-F7B66FE6EC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6651" y="2578889"/>
            <a:ext cx="700916" cy="640561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02.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DE20A20-2886-0B8E-292E-DD71644221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1985" y="2578889"/>
            <a:ext cx="7702715" cy="640561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57905018-4CD1-55CF-2EC2-CEC700CFC1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06651" y="3378989"/>
            <a:ext cx="700916" cy="640561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03.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F65B01D-AEA6-E79C-E646-8C1BFF2C20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1985" y="3378989"/>
            <a:ext cx="7702715" cy="640561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087C64F-9BD9-AAEA-6BF1-879F523F92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6059" y="4179089"/>
            <a:ext cx="700916" cy="640561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04.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91AD5F29-DB59-D3E6-FD7C-91FF2A3E8C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1393" y="4179089"/>
            <a:ext cx="7702715" cy="640561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4D6D796A-E790-7238-DE49-DC72AD0ACD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06059" y="4979189"/>
            <a:ext cx="700916" cy="640561"/>
          </a:xfrm>
        </p:spPr>
        <p:txBody>
          <a:bodyPr anchor="ctr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05.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AEF5F3FE-F02D-74B8-4F24-3DDB06D8BF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1393" y="4979189"/>
            <a:ext cx="7702715" cy="640561"/>
          </a:xfrm>
        </p:spPr>
        <p:txBody>
          <a:bodyPr anchor="ctr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0624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91CEFD0-9411-48D8-AA7C-FB7524C14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8" t="22398" r="14799" b="19501"/>
          <a:stretch>
            <a:fillRect/>
          </a:stretch>
        </p:blipFill>
        <p:spPr bwMode="auto">
          <a:xfrm>
            <a:off x="587375" y="5170488"/>
            <a:ext cx="177641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507" y="1045765"/>
            <a:ext cx="4320000" cy="1231107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7049" y="635398"/>
            <a:ext cx="4320000" cy="410369"/>
          </a:xfrm>
        </p:spPr>
        <p:txBody>
          <a:bodyPr anchor="b"/>
          <a:lstStyle>
            <a:lvl1pPr marL="0" indent="0" algn="l">
              <a:buNone/>
              <a:defRPr sz="2667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4992608" y="635399"/>
            <a:ext cx="6576000" cy="5644051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4262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476" y="476769"/>
            <a:ext cx="10848000" cy="574516"/>
          </a:xfrm>
        </p:spPr>
        <p:txBody>
          <a:bodyPr/>
          <a:lstStyle>
            <a:lvl1pPr>
              <a:defRPr sz="3733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77057" y="1748814"/>
            <a:ext cx="3504000" cy="708479"/>
          </a:xfrm>
          <a:solidFill>
            <a:schemeClr val="bg1"/>
          </a:solidFill>
          <a:effectLst>
            <a:outerShdw dist="50800" dir="16200000" algn="ctr" rotWithShape="0">
              <a:schemeClr val="accent1"/>
            </a:outerShdw>
          </a:effectLst>
        </p:spPr>
        <p:txBody>
          <a:bodyPr tIns="36000"/>
          <a:lstStyle>
            <a:lvl1pPr marL="0" indent="0">
              <a:buFontTx/>
              <a:buNone/>
              <a:tabLst>
                <a:tab pos="3313031" algn="r"/>
              </a:tabLst>
              <a:defRPr sz="2400">
                <a:latin typeface="+mj-lt"/>
              </a:defRPr>
            </a:lvl1pPr>
            <a:lvl2pPr marL="0" indent="0">
              <a:buFontTx/>
              <a:buNone/>
              <a:tabLst>
                <a:tab pos="3313031" algn="r"/>
              </a:tabLst>
              <a:defRPr sz="1333">
                <a:solidFill>
                  <a:schemeClr val="tx2"/>
                </a:solidFill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464208" y="1748813"/>
            <a:ext cx="3504000" cy="687960"/>
          </a:xfrm>
          <a:solidFill>
            <a:schemeClr val="bg1"/>
          </a:solidFill>
          <a:effectLst>
            <a:outerShdw dist="50800" dir="16200000" algn="ctr" rotWithShape="0">
              <a:schemeClr val="accent1"/>
            </a:outerShdw>
          </a:effectLst>
        </p:spPr>
        <p:txBody>
          <a:bodyPr tIns="36000"/>
          <a:lstStyle>
            <a:lvl1pPr marL="0" indent="0">
              <a:buFontTx/>
              <a:buNone/>
              <a:tabLst>
                <a:tab pos="3313031" algn="r"/>
              </a:tabLst>
              <a:defRPr sz="2400">
                <a:latin typeface="+mj-lt"/>
              </a:defRPr>
            </a:lvl1pPr>
            <a:lvl2pPr marL="0" indent="0">
              <a:buFontTx/>
              <a:buNone/>
              <a:tabLst>
                <a:tab pos="3313031" algn="r"/>
              </a:tabLst>
              <a:defRPr sz="12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77057" y="3957059"/>
            <a:ext cx="3504000" cy="708479"/>
          </a:xfrm>
          <a:solidFill>
            <a:schemeClr val="bg1"/>
          </a:solidFill>
          <a:effectLst>
            <a:outerShdw dist="50800" dir="16200000" algn="ctr" rotWithShape="0">
              <a:schemeClr val="accent1"/>
            </a:outerShdw>
          </a:effectLst>
        </p:spPr>
        <p:txBody>
          <a:bodyPr tIns="36000"/>
          <a:lstStyle>
            <a:lvl1pPr marL="0" indent="0">
              <a:buFontTx/>
              <a:buNone/>
              <a:tabLst>
                <a:tab pos="3313031" algn="r"/>
              </a:tabLst>
              <a:defRPr sz="2400">
                <a:latin typeface="+mj-lt"/>
              </a:defRPr>
            </a:lvl1pPr>
            <a:lvl2pPr marL="0" indent="0">
              <a:buFontTx/>
              <a:buNone/>
              <a:tabLst>
                <a:tab pos="3313031" algn="r"/>
              </a:tabLst>
              <a:defRPr sz="1333">
                <a:solidFill>
                  <a:schemeClr val="tx2"/>
                </a:solidFill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464208" y="3957059"/>
            <a:ext cx="3504000" cy="708479"/>
          </a:xfrm>
          <a:solidFill>
            <a:schemeClr val="bg1"/>
          </a:solidFill>
          <a:effectLst>
            <a:outerShdw dist="50800" dir="16200000" algn="ctr" rotWithShape="0">
              <a:schemeClr val="accent1"/>
            </a:outerShdw>
          </a:effectLst>
        </p:spPr>
        <p:txBody>
          <a:bodyPr tIns="36000"/>
          <a:lstStyle>
            <a:lvl1pPr marL="0" indent="0">
              <a:buFontTx/>
              <a:buNone/>
              <a:tabLst>
                <a:tab pos="3313031" algn="r"/>
              </a:tabLst>
              <a:defRPr sz="2400">
                <a:latin typeface="+mj-lt"/>
              </a:defRPr>
            </a:lvl1pPr>
            <a:lvl2pPr marL="0" indent="0">
              <a:buFontTx/>
              <a:buNone/>
              <a:tabLst>
                <a:tab pos="3313031" algn="r"/>
              </a:tabLst>
              <a:defRPr sz="1333">
                <a:solidFill>
                  <a:schemeClr val="tx2"/>
                </a:solidFill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8206565" y="1673472"/>
            <a:ext cx="3362044" cy="384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26931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Partie 1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430" y="1938665"/>
            <a:ext cx="10417655" cy="738664"/>
          </a:xfrm>
        </p:spPr>
        <p:txBody>
          <a:bodyPr/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9430" y="1031055"/>
            <a:ext cx="10417655" cy="8617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5600">
                <a:solidFill>
                  <a:schemeClr val="tx2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0277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Partie 2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430" y="1938665"/>
            <a:ext cx="10417655" cy="738664"/>
          </a:xfrm>
        </p:spPr>
        <p:txBody>
          <a:bodyPr/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9430" y="1031055"/>
            <a:ext cx="10417655" cy="8617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5600">
                <a:solidFill>
                  <a:schemeClr val="tx2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5552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erbatim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0" y="4341101"/>
            <a:ext cx="12192000" cy="2516899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39751" y="1556792"/>
            <a:ext cx="6720000" cy="107984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7536160" y="1556792"/>
            <a:ext cx="3840000" cy="1231107"/>
          </a:xfrm>
          <a:solidFill>
            <a:schemeClr val="bg1"/>
          </a:solidFill>
          <a:effectLst>
            <a:outerShdw dist="38100" dir="10800000" algn="ctr" rotWithShape="0">
              <a:schemeClr val="accent3"/>
            </a:outerShdw>
          </a:effectLst>
        </p:spPr>
        <p:txBody>
          <a:bodyPr lIns="144000"/>
          <a:lstStyle>
            <a:lvl1pPr>
              <a:defRPr sz="2667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469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6432038" y="1556937"/>
            <a:ext cx="4944549" cy="108405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542305" y="1578187"/>
            <a:ext cx="5520000" cy="4704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618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visuels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42306" y="1720101"/>
            <a:ext cx="7161695" cy="796799"/>
          </a:xfrm>
        </p:spPr>
        <p:txBody>
          <a:bodyPr/>
          <a:lstStyle>
            <a:lvl1pPr>
              <a:defRPr sz="1733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623755" y="2925144"/>
            <a:ext cx="3216000" cy="180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488000" y="2925144"/>
            <a:ext cx="3216000" cy="180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8785" y="4985752"/>
            <a:ext cx="3216001" cy="1275563"/>
          </a:xfrm>
        </p:spPr>
        <p:txBody>
          <a:bodyPr/>
          <a:lstStyle>
            <a:lvl1pPr algn="ctr">
              <a:defRPr sz="2133">
                <a:solidFill>
                  <a:schemeClr val="tx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488000" y="4985752"/>
            <a:ext cx="3216001" cy="1275563"/>
          </a:xfrm>
        </p:spPr>
        <p:txBody>
          <a:bodyPr/>
          <a:lstStyle>
            <a:lvl1pPr algn="ctr">
              <a:defRPr sz="2133">
                <a:solidFill>
                  <a:schemeClr val="tx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8544273" y="1720099"/>
            <a:ext cx="3647729" cy="4541215"/>
          </a:xfrm>
          <a:solidFill>
            <a:schemeClr val="tx2"/>
          </a:solidFill>
        </p:spPr>
        <p:txBody>
          <a:bodyPr lIns="108000" tIns="360000" rIns="108000" bIns="288000">
            <a:noAutofit/>
          </a:bodyPr>
          <a:lstStyle>
            <a:lvl1pPr algn="ctr">
              <a:spcBef>
                <a:spcPts val="0"/>
              </a:spcBef>
              <a:defRPr sz="4000">
                <a:latin typeface="+mj-lt"/>
              </a:defRPr>
            </a:lvl1pPr>
            <a:lvl2pPr algn="ctr">
              <a:spcBef>
                <a:spcPts val="0"/>
              </a:spcBef>
              <a:defRPr sz="1733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8052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42304" y="1720101"/>
            <a:ext cx="8160000" cy="796799"/>
          </a:xfrm>
        </p:spPr>
        <p:txBody>
          <a:bodyPr/>
          <a:lstStyle>
            <a:lvl1pPr>
              <a:defRPr sz="1733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623755" y="2948947"/>
            <a:ext cx="3216000" cy="180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488000" y="2948947"/>
            <a:ext cx="3216000" cy="180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8785" y="4918049"/>
            <a:ext cx="3216001" cy="1275563"/>
          </a:xfrm>
        </p:spPr>
        <p:txBody>
          <a:bodyPr/>
          <a:lstStyle>
            <a:lvl1pPr algn="ctr">
              <a:defRPr sz="2133">
                <a:solidFill>
                  <a:schemeClr val="accent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488000" y="4918049"/>
            <a:ext cx="3216001" cy="1275563"/>
          </a:xfrm>
        </p:spPr>
        <p:txBody>
          <a:bodyPr/>
          <a:lstStyle>
            <a:lvl1pPr algn="ctr">
              <a:defRPr sz="2133">
                <a:solidFill>
                  <a:schemeClr val="accent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6"/>
          </p:nvPr>
        </p:nvSpPr>
        <p:spPr>
          <a:xfrm>
            <a:off x="8353412" y="2948947"/>
            <a:ext cx="3216000" cy="180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8368441" y="4918049"/>
            <a:ext cx="3216001" cy="1275563"/>
          </a:xfrm>
        </p:spPr>
        <p:txBody>
          <a:bodyPr/>
          <a:lstStyle>
            <a:lvl1pPr algn="ctr">
              <a:defRPr sz="2133">
                <a:solidFill>
                  <a:schemeClr val="accent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2463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 + Verba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39751" y="1908443"/>
            <a:ext cx="6720000" cy="7557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3pPr>
              <a:defRPr/>
            </a:lvl3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7536160" y="1892829"/>
            <a:ext cx="4031861" cy="192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7584608" y="4041068"/>
            <a:ext cx="3984000" cy="1231107"/>
          </a:xfrm>
          <a:solidFill>
            <a:schemeClr val="bg1"/>
          </a:solidFill>
          <a:effectLst>
            <a:outerShdw dist="38100" dir="10800000" algn="ctr" rotWithShape="0">
              <a:schemeClr val="accent2"/>
            </a:outerShdw>
          </a:effectLst>
        </p:spPr>
        <p:txBody>
          <a:bodyPr lIns="108000"/>
          <a:lstStyle>
            <a:lvl1pPr>
              <a:defRPr sz="26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4067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624000" y="1905363"/>
            <a:ext cx="10944000" cy="432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6582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058" y="982675"/>
            <a:ext cx="8528641" cy="4465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6DB087-765E-0E85-D3BF-B3E6B993F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81" y="0"/>
            <a:ext cx="1905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834ABE-97BD-7F42-CD5F-C7DAA29BF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824" y="5663886"/>
            <a:ext cx="1045076" cy="89439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2B2145-5ABD-3973-E8D7-D8AE3939B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6651" y="1778789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01.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6415DBB-FFED-2306-64C4-6B17736FB1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1985" y="1778789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C3210EC-0E1E-079F-0B3A-BC88EDB379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6651" y="2207414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02.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C3F76E16-367C-FB26-495B-54DC1B236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1985" y="2207414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E9B66BF1-73FF-93C5-2692-24CBE93AD6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06651" y="2636039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03.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C1E9966-5B91-8053-16E6-54F83A8DE4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1985" y="2636039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CBA61711-FE7E-C458-2A69-3223DE3425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6651" y="3064664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04.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8FDD5765-80D3-2A57-02DD-EBE1C577B2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1985" y="3064664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4E73E494-DC5B-8927-844E-36DF56A93D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06058" y="3493289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05.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9780B14-9E20-E566-3014-A6F68F48AC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1392" y="3493289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E53592B7-C706-ABBC-B851-A561206DD4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06058" y="3921914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06.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C8D5629E-E100-C351-F105-2414B1D39D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1392" y="3921914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7AF68BA1-7F3E-5125-AA27-CC15EA5890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06058" y="4350539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07.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BE8CC9F0-B013-31F3-A02C-AFCC6D7A2F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1392" y="4350539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8BC9EC3-C182-309A-1A7F-409BC9DBE7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06058" y="4779164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08.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EB3C916C-B460-95E1-AF39-C39C7C017A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1392" y="4779164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016ADBF-194E-833B-10E3-383D635650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06058" y="5207789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09.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25D4F72E-4C59-F034-2C95-4979454BA5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1392" y="5207789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646D1B91-7F60-C02F-7BB5-FC19B39177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6058" y="5636414"/>
            <a:ext cx="700916" cy="335761"/>
          </a:xfrm>
        </p:spPr>
        <p:txBody>
          <a:bodyPr anchor="ctr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10.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BCA01322-39F4-3B92-4BAF-521845A255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231392" y="5636414"/>
            <a:ext cx="7702715" cy="335761"/>
          </a:xfrm>
        </p:spPr>
        <p:txBody>
          <a:bodyPr anchor="ctr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Écrire ici le nom de la partie</a:t>
            </a:r>
          </a:p>
        </p:txBody>
      </p:sp>
    </p:spTree>
    <p:extLst>
      <p:ext uri="{BB962C8B-B14F-4D97-AF65-F5344CB8AC3E}">
        <p14:creationId xmlns:p14="http://schemas.microsoft.com/office/powerpoint/2010/main" val="1472412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42305" y="542486"/>
            <a:ext cx="10848000" cy="246221"/>
          </a:xfrm>
        </p:spPr>
        <p:txBody>
          <a:bodyPr anchor="b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5216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722EAFEB-1762-4513-A7CC-B49C827FD4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8" t="22398" r="14799" b="19501"/>
          <a:stretch>
            <a:fillRect/>
          </a:stretch>
        </p:blipFill>
        <p:spPr bwMode="auto">
          <a:xfrm>
            <a:off x="4895850" y="2420938"/>
            <a:ext cx="24003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271434" y="5777662"/>
            <a:ext cx="3649133" cy="471924"/>
          </a:xfrm>
        </p:spPr>
        <p:txBody>
          <a:bodyPr anchor="b"/>
          <a:lstStyle>
            <a:lvl1pPr algn="ctr">
              <a:spcBef>
                <a:spcPts val="0"/>
              </a:spcBef>
              <a:spcAft>
                <a:spcPts val="0"/>
              </a:spcAft>
              <a:defRPr sz="1600">
                <a:latin typeface="+mj-lt"/>
              </a:defRPr>
            </a:lvl1pPr>
            <a:lvl2pPr algn="ctr">
              <a:spcBef>
                <a:spcPts val="0"/>
              </a:spcBef>
              <a:defRPr sz="1467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9852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376363"/>
            <a:ext cx="10847388" cy="10387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BB31F-68A9-464A-BAC1-E8E0700CF99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396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D48E9-6AF0-44AC-8E9C-22A3AFF9DA2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58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208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8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06DDB-D1E3-46AB-83E3-AA1A6E05941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8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22918A59-30C0-3B36-BA1A-049514F42C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62" y="2033588"/>
            <a:ext cx="3021013" cy="1670050"/>
          </a:xfrm>
        </p:spPr>
        <p:txBody>
          <a:bodyPr>
            <a:noAutofit/>
          </a:bodyPr>
          <a:lstStyle>
            <a:lvl1pPr>
              <a:defRPr sz="13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01.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C47DEFF-F25E-609B-122D-EC32CF8BA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9107" y="-10711"/>
            <a:ext cx="3832905" cy="6880745"/>
          </a:xfrm>
          <a:custGeom>
            <a:avLst/>
            <a:gdLst>
              <a:gd name="connsiteX0" fmla="*/ 3530480 w 3762375"/>
              <a:gd name="connsiteY0" fmla="*/ 5078292 h 6857999"/>
              <a:gd name="connsiteX1" fmla="*/ 517478 w 3762375"/>
              <a:gd name="connsiteY1" fmla="*/ 5791012 h 6857999"/>
              <a:gd name="connsiteX2" fmla="*/ 20000 w 3762375"/>
              <a:gd name="connsiteY2" fmla="*/ 2930296 h 6857999"/>
              <a:gd name="connsiteX3" fmla="*/ 1881186 w 3762375"/>
              <a:gd name="connsiteY3" fmla="*/ -1 h 6857999"/>
              <a:gd name="connsiteX4" fmla="*/ 3530480 w 3762375"/>
              <a:gd name="connsiteY4" fmla="*/ 5078292 h 6857999"/>
              <a:gd name="connsiteX0" fmla="*/ 3776661 w 3776661"/>
              <a:gd name="connsiteY0" fmla="*/ 6830893 h 7628864"/>
              <a:gd name="connsiteX1" fmla="*/ 544584 w 3776661"/>
              <a:gd name="connsiteY1" fmla="*/ 5791013 h 7628864"/>
              <a:gd name="connsiteX2" fmla="*/ 47106 w 3776661"/>
              <a:gd name="connsiteY2" fmla="*/ 2930297 h 7628864"/>
              <a:gd name="connsiteX3" fmla="*/ 1908292 w 3776661"/>
              <a:gd name="connsiteY3" fmla="*/ 0 h 7628864"/>
              <a:gd name="connsiteX4" fmla="*/ 3776661 w 3776661"/>
              <a:gd name="connsiteY4" fmla="*/ 6830893 h 7628864"/>
              <a:gd name="connsiteX0" fmla="*/ 3776661 w 3917244"/>
              <a:gd name="connsiteY0" fmla="*/ 6840418 h 7638389"/>
              <a:gd name="connsiteX1" fmla="*/ 544584 w 3917244"/>
              <a:gd name="connsiteY1" fmla="*/ 5800538 h 7638389"/>
              <a:gd name="connsiteX2" fmla="*/ 47106 w 3917244"/>
              <a:gd name="connsiteY2" fmla="*/ 2939822 h 7638389"/>
              <a:gd name="connsiteX3" fmla="*/ 3756142 w 3917244"/>
              <a:gd name="connsiteY3" fmla="*/ 0 h 7638389"/>
              <a:gd name="connsiteX4" fmla="*/ 3776661 w 3917244"/>
              <a:gd name="connsiteY4" fmla="*/ 6840418 h 7638389"/>
              <a:gd name="connsiteX0" fmla="*/ 3776661 w 3776661"/>
              <a:gd name="connsiteY0" fmla="*/ 6840418 h 7638389"/>
              <a:gd name="connsiteX1" fmla="*/ 544584 w 3776661"/>
              <a:gd name="connsiteY1" fmla="*/ 5800538 h 7638389"/>
              <a:gd name="connsiteX2" fmla="*/ 47106 w 3776661"/>
              <a:gd name="connsiteY2" fmla="*/ 2939822 h 7638389"/>
              <a:gd name="connsiteX3" fmla="*/ 3756142 w 3776661"/>
              <a:gd name="connsiteY3" fmla="*/ 0 h 7638389"/>
              <a:gd name="connsiteX4" fmla="*/ 3776661 w 3776661"/>
              <a:gd name="connsiteY4" fmla="*/ 6840418 h 7638389"/>
              <a:gd name="connsiteX0" fmla="*/ 3776661 w 3776661"/>
              <a:gd name="connsiteY0" fmla="*/ 6840418 h 7638389"/>
              <a:gd name="connsiteX1" fmla="*/ 544584 w 3776661"/>
              <a:gd name="connsiteY1" fmla="*/ 5800538 h 7638389"/>
              <a:gd name="connsiteX2" fmla="*/ 47106 w 3776661"/>
              <a:gd name="connsiteY2" fmla="*/ 2939822 h 7638389"/>
              <a:gd name="connsiteX3" fmla="*/ 3756142 w 3776661"/>
              <a:gd name="connsiteY3" fmla="*/ 0 h 7638389"/>
              <a:gd name="connsiteX4" fmla="*/ 3776661 w 3776661"/>
              <a:gd name="connsiteY4" fmla="*/ 6840418 h 7638389"/>
              <a:gd name="connsiteX0" fmla="*/ 3151041 w 3740122"/>
              <a:gd name="connsiteY0" fmla="*/ 6411793 h 7288872"/>
              <a:gd name="connsiteX1" fmla="*/ 528564 w 3740122"/>
              <a:gd name="connsiteY1" fmla="*/ 5800538 h 7288872"/>
              <a:gd name="connsiteX2" fmla="*/ 31086 w 3740122"/>
              <a:gd name="connsiteY2" fmla="*/ 2939822 h 7288872"/>
              <a:gd name="connsiteX3" fmla="*/ 3740122 w 3740122"/>
              <a:gd name="connsiteY3" fmla="*/ 0 h 7288872"/>
              <a:gd name="connsiteX4" fmla="*/ 3151041 w 3740122"/>
              <a:gd name="connsiteY4" fmla="*/ 6411793 h 7288872"/>
              <a:gd name="connsiteX0" fmla="*/ 3875071 w 3875071"/>
              <a:gd name="connsiteY0" fmla="*/ 6897568 h 7686037"/>
              <a:gd name="connsiteX1" fmla="*/ 547744 w 3875071"/>
              <a:gd name="connsiteY1" fmla="*/ 5800538 h 7686037"/>
              <a:gd name="connsiteX2" fmla="*/ 50266 w 3875071"/>
              <a:gd name="connsiteY2" fmla="*/ 2939822 h 7686037"/>
              <a:gd name="connsiteX3" fmla="*/ 3759302 w 3875071"/>
              <a:gd name="connsiteY3" fmla="*/ 0 h 7686037"/>
              <a:gd name="connsiteX4" fmla="*/ 3875071 w 3875071"/>
              <a:gd name="connsiteY4" fmla="*/ 6897568 h 7686037"/>
              <a:gd name="connsiteX0" fmla="*/ 3971518 w 3971518"/>
              <a:gd name="connsiteY0" fmla="*/ 7585234 h 8461799"/>
              <a:gd name="connsiteX1" fmla="*/ 644191 w 3971518"/>
              <a:gd name="connsiteY1" fmla="*/ 6488204 h 8461799"/>
              <a:gd name="connsiteX2" fmla="*/ 32413 w 3971518"/>
              <a:gd name="connsiteY2" fmla="*/ 769988 h 8461799"/>
              <a:gd name="connsiteX3" fmla="*/ 3855749 w 3971518"/>
              <a:gd name="connsiteY3" fmla="*/ 687666 h 8461799"/>
              <a:gd name="connsiteX4" fmla="*/ 3971518 w 3971518"/>
              <a:gd name="connsiteY4" fmla="*/ 7585234 h 8461799"/>
              <a:gd name="connsiteX0" fmla="*/ 3939105 w 3939105"/>
              <a:gd name="connsiteY0" fmla="*/ 7585234 h 8461799"/>
              <a:gd name="connsiteX1" fmla="*/ 611778 w 3939105"/>
              <a:gd name="connsiteY1" fmla="*/ 6488204 h 8461799"/>
              <a:gd name="connsiteX2" fmla="*/ 0 w 3939105"/>
              <a:gd name="connsiteY2" fmla="*/ 769988 h 8461799"/>
              <a:gd name="connsiteX3" fmla="*/ 3823336 w 3939105"/>
              <a:gd name="connsiteY3" fmla="*/ 687666 h 8461799"/>
              <a:gd name="connsiteX4" fmla="*/ 3939105 w 3939105"/>
              <a:gd name="connsiteY4" fmla="*/ 7585234 h 8461799"/>
              <a:gd name="connsiteX0" fmla="*/ 3815280 w 3815280"/>
              <a:gd name="connsiteY0" fmla="*/ 7634032 h 8512824"/>
              <a:gd name="connsiteX1" fmla="*/ 487953 w 3815280"/>
              <a:gd name="connsiteY1" fmla="*/ 6537002 h 8512824"/>
              <a:gd name="connsiteX2" fmla="*/ 0 w 3815280"/>
              <a:gd name="connsiteY2" fmla="*/ 752111 h 8512824"/>
              <a:gd name="connsiteX3" fmla="*/ 3699511 w 3815280"/>
              <a:gd name="connsiteY3" fmla="*/ 736464 h 8512824"/>
              <a:gd name="connsiteX4" fmla="*/ 3815280 w 3815280"/>
              <a:gd name="connsiteY4" fmla="*/ 7634032 h 8512824"/>
              <a:gd name="connsiteX0" fmla="*/ 4026409 w 4026409"/>
              <a:gd name="connsiteY0" fmla="*/ 7634032 h 8892607"/>
              <a:gd name="connsiteX1" fmla="*/ 165682 w 4026409"/>
              <a:gd name="connsiteY1" fmla="*/ 7737152 h 8892607"/>
              <a:gd name="connsiteX2" fmla="*/ 211129 w 4026409"/>
              <a:gd name="connsiteY2" fmla="*/ 752111 h 8892607"/>
              <a:gd name="connsiteX3" fmla="*/ 3910640 w 4026409"/>
              <a:gd name="connsiteY3" fmla="*/ 736464 h 8892607"/>
              <a:gd name="connsiteX4" fmla="*/ 4026409 w 4026409"/>
              <a:gd name="connsiteY4" fmla="*/ 7634032 h 8892607"/>
              <a:gd name="connsiteX0" fmla="*/ 4017782 w 4017782"/>
              <a:gd name="connsiteY0" fmla="*/ 7634032 h 8845642"/>
              <a:gd name="connsiteX1" fmla="*/ 166580 w 4017782"/>
              <a:gd name="connsiteY1" fmla="*/ 7622852 h 8845642"/>
              <a:gd name="connsiteX2" fmla="*/ 202502 w 4017782"/>
              <a:gd name="connsiteY2" fmla="*/ 752111 h 8845642"/>
              <a:gd name="connsiteX3" fmla="*/ 3902013 w 4017782"/>
              <a:gd name="connsiteY3" fmla="*/ 736464 h 8845642"/>
              <a:gd name="connsiteX4" fmla="*/ 4017782 w 4017782"/>
              <a:gd name="connsiteY4" fmla="*/ 7634032 h 8845642"/>
              <a:gd name="connsiteX0" fmla="*/ 3938407 w 3938407"/>
              <a:gd name="connsiteY0" fmla="*/ 7634032 h 8829536"/>
              <a:gd name="connsiteX1" fmla="*/ 87205 w 3938407"/>
              <a:gd name="connsiteY1" fmla="*/ 7622852 h 8829536"/>
              <a:gd name="connsiteX2" fmla="*/ 123127 w 3938407"/>
              <a:gd name="connsiteY2" fmla="*/ 752111 h 8829536"/>
              <a:gd name="connsiteX3" fmla="*/ 3822638 w 3938407"/>
              <a:gd name="connsiteY3" fmla="*/ 736464 h 8829536"/>
              <a:gd name="connsiteX4" fmla="*/ 3938407 w 3938407"/>
              <a:gd name="connsiteY4" fmla="*/ 7634032 h 8829536"/>
              <a:gd name="connsiteX0" fmla="*/ 3938407 w 3938407"/>
              <a:gd name="connsiteY0" fmla="*/ 7634032 h 8829536"/>
              <a:gd name="connsiteX1" fmla="*/ 87205 w 3938407"/>
              <a:gd name="connsiteY1" fmla="*/ 7622852 h 8829536"/>
              <a:gd name="connsiteX2" fmla="*/ 123127 w 3938407"/>
              <a:gd name="connsiteY2" fmla="*/ 752111 h 8829536"/>
              <a:gd name="connsiteX3" fmla="*/ 3822638 w 3938407"/>
              <a:gd name="connsiteY3" fmla="*/ 736464 h 8829536"/>
              <a:gd name="connsiteX4" fmla="*/ 3938407 w 3938407"/>
              <a:gd name="connsiteY4" fmla="*/ 7634032 h 8829536"/>
              <a:gd name="connsiteX0" fmla="*/ 3938407 w 3938407"/>
              <a:gd name="connsiteY0" fmla="*/ 7634032 h 8829536"/>
              <a:gd name="connsiteX1" fmla="*/ 87205 w 3938407"/>
              <a:gd name="connsiteY1" fmla="*/ 7622852 h 8829536"/>
              <a:gd name="connsiteX2" fmla="*/ 123127 w 3938407"/>
              <a:gd name="connsiteY2" fmla="*/ 752111 h 8829536"/>
              <a:gd name="connsiteX3" fmla="*/ 3822638 w 3938407"/>
              <a:gd name="connsiteY3" fmla="*/ 736464 h 8829536"/>
              <a:gd name="connsiteX4" fmla="*/ 3938407 w 3938407"/>
              <a:gd name="connsiteY4" fmla="*/ 7634032 h 8829536"/>
              <a:gd name="connsiteX0" fmla="*/ 3938407 w 3938407"/>
              <a:gd name="connsiteY0" fmla="*/ 7070844 h 8266348"/>
              <a:gd name="connsiteX1" fmla="*/ 87205 w 3938407"/>
              <a:gd name="connsiteY1" fmla="*/ 7059664 h 8266348"/>
              <a:gd name="connsiteX2" fmla="*/ 123127 w 3938407"/>
              <a:gd name="connsiteY2" fmla="*/ 188923 h 8266348"/>
              <a:gd name="connsiteX3" fmla="*/ 3822638 w 3938407"/>
              <a:gd name="connsiteY3" fmla="*/ 173276 h 8266348"/>
              <a:gd name="connsiteX4" fmla="*/ 3938407 w 3938407"/>
              <a:gd name="connsiteY4" fmla="*/ 7070844 h 8266348"/>
              <a:gd name="connsiteX0" fmla="*/ 3938407 w 4015143"/>
              <a:gd name="connsiteY0" fmla="*/ 7113151 h 8308655"/>
              <a:gd name="connsiteX1" fmla="*/ 87205 w 4015143"/>
              <a:gd name="connsiteY1" fmla="*/ 7101971 h 8308655"/>
              <a:gd name="connsiteX2" fmla="*/ 123127 w 4015143"/>
              <a:gd name="connsiteY2" fmla="*/ 231230 h 8308655"/>
              <a:gd name="connsiteX3" fmla="*/ 4015143 w 4015143"/>
              <a:gd name="connsiteY3" fmla="*/ 87246 h 8308655"/>
              <a:gd name="connsiteX4" fmla="*/ 3938407 w 4015143"/>
              <a:gd name="connsiteY4" fmla="*/ 7113151 h 8308655"/>
              <a:gd name="connsiteX0" fmla="*/ 3938407 w 4015940"/>
              <a:gd name="connsiteY0" fmla="*/ 7113151 h 8308655"/>
              <a:gd name="connsiteX1" fmla="*/ 87205 w 4015940"/>
              <a:gd name="connsiteY1" fmla="*/ 7101971 h 8308655"/>
              <a:gd name="connsiteX2" fmla="*/ 123127 w 4015940"/>
              <a:gd name="connsiteY2" fmla="*/ 231230 h 8308655"/>
              <a:gd name="connsiteX3" fmla="*/ 4015143 w 4015940"/>
              <a:gd name="connsiteY3" fmla="*/ 87246 h 8308655"/>
              <a:gd name="connsiteX4" fmla="*/ 3938407 w 4015940"/>
              <a:gd name="connsiteY4" fmla="*/ 7113151 h 8308655"/>
              <a:gd name="connsiteX0" fmla="*/ 3938407 w 4015940"/>
              <a:gd name="connsiteY0" fmla="*/ 7031057 h 8226561"/>
              <a:gd name="connsiteX1" fmla="*/ 87205 w 4015940"/>
              <a:gd name="connsiteY1" fmla="*/ 7019877 h 8226561"/>
              <a:gd name="connsiteX2" fmla="*/ 123127 w 4015940"/>
              <a:gd name="connsiteY2" fmla="*/ 149136 h 8226561"/>
              <a:gd name="connsiteX3" fmla="*/ 4015143 w 4015940"/>
              <a:gd name="connsiteY3" fmla="*/ 5152 h 8226561"/>
              <a:gd name="connsiteX4" fmla="*/ 3938407 w 4015940"/>
              <a:gd name="connsiteY4" fmla="*/ 7031057 h 8226561"/>
              <a:gd name="connsiteX0" fmla="*/ 3146868 w 4041839"/>
              <a:gd name="connsiteY0" fmla="*/ 6549794 h 7948422"/>
              <a:gd name="connsiteX1" fmla="*/ 113814 w 4041839"/>
              <a:gd name="connsiteY1" fmla="*/ 7019877 h 7948422"/>
              <a:gd name="connsiteX2" fmla="*/ 149736 w 4041839"/>
              <a:gd name="connsiteY2" fmla="*/ 149136 h 7948422"/>
              <a:gd name="connsiteX3" fmla="*/ 4041752 w 4041839"/>
              <a:gd name="connsiteY3" fmla="*/ 5152 h 7948422"/>
              <a:gd name="connsiteX4" fmla="*/ 3146868 w 4041839"/>
              <a:gd name="connsiteY4" fmla="*/ 6549794 h 7948422"/>
              <a:gd name="connsiteX0" fmla="*/ 4149953 w 4149953"/>
              <a:gd name="connsiteY0" fmla="*/ 7079184 h 8274330"/>
              <a:gd name="connsiteX1" fmla="*/ 170415 w 4149953"/>
              <a:gd name="connsiteY1" fmla="*/ 7019877 h 8274330"/>
              <a:gd name="connsiteX2" fmla="*/ 206337 w 4149953"/>
              <a:gd name="connsiteY2" fmla="*/ 149136 h 8274330"/>
              <a:gd name="connsiteX3" fmla="*/ 4098353 w 4149953"/>
              <a:gd name="connsiteY3" fmla="*/ 5152 h 8274330"/>
              <a:gd name="connsiteX4" fmla="*/ 4149953 w 4149953"/>
              <a:gd name="connsiteY4" fmla="*/ 7079184 h 8274330"/>
              <a:gd name="connsiteX0" fmla="*/ 4149953 w 4149953"/>
              <a:gd name="connsiteY0" fmla="*/ 7079184 h 7556332"/>
              <a:gd name="connsiteX1" fmla="*/ 170415 w 4149953"/>
              <a:gd name="connsiteY1" fmla="*/ 7019877 h 7556332"/>
              <a:gd name="connsiteX2" fmla="*/ 206337 w 4149953"/>
              <a:gd name="connsiteY2" fmla="*/ 149136 h 7556332"/>
              <a:gd name="connsiteX3" fmla="*/ 4098353 w 4149953"/>
              <a:gd name="connsiteY3" fmla="*/ 5152 h 7556332"/>
              <a:gd name="connsiteX4" fmla="*/ 4149953 w 4149953"/>
              <a:gd name="connsiteY4" fmla="*/ 7079184 h 7556332"/>
              <a:gd name="connsiteX0" fmla="*/ 4065423 w 4065423"/>
              <a:gd name="connsiteY0" fmla="*/ 7079184 h 7555590"/>
              <a:gd name="connsiteX1" fmla="*/ 85885 w 4065423"/>
              <a:gd name="connsiteY1" fmla="*/ 7019877 h 7555590"/>
              <a:gd name="connsiteX2" fmla="*/ 121807 w 4065423"/>
              <a:gd name="connsiteY2" fmla="*/ 149136 h 7555590"/>
              <a:gd name="connsiteX3" fmla="*/ 4013823 w 4065423"/>
              <a:gd name="connsiteY3" fmla="*/ 5152 h 7555590"/>
              <a:gd name="connsiteX4" fmla="*/ 4065423 w 4065423"/>
              <a:gd name="connsiteY4" fmla="*/ 7079184 h 7555590"/>
              <a:gd name="connsiteX0" fmla="*/ 4145917 w 4145917"/>
              <a:gd name="connsiteY0" fmla="*/ 7079184 h 7440337"/>
              <a:gd name="connsiteX1" fmla="*/ 166379 w 4145917"/>
              <a:gd name="connsiteY1" fmla="*/ 7019877 h 7440337"/>
              <a:gd name="connsiteX2" fmla="*/ 202301 w 4145917"/>
              <a:gd name="connsiteY2" fmla="*/ 149136 h 7440337"/>
              <a:gd name="connsiteX3" fmla="*/ 4094317 w 4145917"/>
              <a:gd name="connsiteY3" fmla="*/ 5152 h 7440337"/>
              <a:gd name="connsiteX4" fmla="*/ 4145917 w 4145917"/>
              <a:gd name="connsiteY4" fmla="*/ 7079184 h 7440337"/>
              <a:gd name="connsiteX0" fmla="*/ 4040735 w 4040735"/>
              <a:gd name="connsiteY0" fmla="*/ 7079184 h 7582194"/>
              <a:gd name="connsiteX1" fmla="*/ 61197 w 4040735"/>
              <a:gd name="connsiteY1" fmla="*/ 7019877 h 7582194"/>
              <a:gd name="connsiteX2" fmla="*/ 97119 w 4040735"/>
              <a:gd name="connsiteY2" fmla="*/ 149136 h 7582194"/>
              <a:gd name="connsiteX3" fmla="*/ 3989135 w 4040735"/>
              <a:gd name="connsiteY3" fmla="*/ 5152 h 7582194"/>
              <a:gd name="connsiteX4" fmla="*/ 4040735 w 4040735"/>
              <a:gd name="connsiteY4" fmla="*/ 7079184 h 7582194"/>
              <a:gd name="connsiteX0" fmla="*/ 4069494 w 4069494"/>
              <a:gd name="connsiteY0" fmla="*/ 7079184 h 7550867"/>
              <a:gd name="connsiteX1" fmla="*/ 89956 w 4069494"/>
              <a:gd name="connsiteY1" fmla="*/ 7019877 h 7550867"/>
              <a:gd name="connsiteX2" fmla="*/ 125878 w 4069494"/>
              <a:gd name="connsiteY2" fmla="*/ 149136 h 7550867"/>
              <a:gd name="connsiteX3" fmla="*/ 4017894 w 4069494"/>
              <a:gd name="connsiteY3" fmla="*/ 5152 h 7550867"/>
              <a:gd name="connsiteX4" fmla="*/ 4069494 w 4069494"/>
              <a:gd name="connsiteY4" fmla="*/ 7079184 h 7550867"/>
              <a:gd name="connsiteX0" fmla="*/ 3979538 w 3979538"/>
              <a:gd name="connsiteY0" fmla="*/ 7079184 h 7079184"/>
              <a:gd name="connsiteX1" fmla="*/ 0 w 3979538"/>
              <a:gd name="connsiteY1" fmla="*/ 7019877 h 7079184"/>
              <a:gd name="connsiteX2" fmla="*/ 35922 w 3979538"/>
              <a:gd name="connsiteY2" fmla="*/ 149136 h 7079184"/>
              <a:gd name="connsiteX3" fmla="*/ 3927938 w 3979538"/>
              <a:gd name="connsiteY3" fmla="*/ 5152 h 7079184"/>
              <a:gd name="connsiteX4" fmla="*/ 3979538 w 3979538"/>
              <a:gd name="connsiteY4" fmla="*/ 7079184 h 7079184"/>
              <a:gd name="connsiteX0" fmla="*/ 3522338 w 3928124"/>
              <a:gd name="connsiteY0" fmla="*/ 6643249 h 7019877"/>
              <a:gd name="connsiteX1" fmla="*/ 0 w 3928124"/>
              <a:gd name="connsiteY1" fmla="*/ 7019877 h 7019877"/>
              <a:gd name="connsiteX2" fmla="*/ 35922 w 3928124"/>
              <a:gd name="connsiteY2" fmla="*/ 149136 h 7019877"/>
              <a:gd name="connsiteX3" fmla="*/ 3927938 w 3928124"/>
              <a:gd name="connsiteY3" fmla="*/ 5152 h 7019877"/>
              <a:gd name="connsiteX4" fmla="*/ 3522338 w 3928124"/>
              <a:gd name="connsiteY4" fmla="*/ 6643249 h 7019877"/>
              <a:gd name="connsiteX0" fmla="*/ 3798785 w 3928462"/>
              <a:gd name="connsiteY0" fmla="*/ 7004756 h 7019877"/>
              <a:gd name="connsiteX1" fmla="*/ 0 w 3928462"/>
              <a:gd name="connsiteY1" fmla="*/ 7019877 h 7019877"/>
              <a:gd name="connsiteX2" fmla="*/ 35922 w 3928462"/>
              <a:gd name="connsiteY2" fmla="*/ 149136 h 7019877"/>
              <a:gd name="connsiteX3" fmla="*/ 3927938 w 3928462"/>
              <a:gd name="connsiteY3" fmla="*/ 5152 h 7019877"/>
              <a:gd name="connsiteX4" fmla="*/ 3798785 w 3928462"/>
              <a:gd name="connsiteY4" fmla="*/ 7004756 h 7019877"/>
              <a:gd name="connsiteX0" fmla="*/ 3798785 w 3798785"/>
              <a:gd name="connsiteY0" fmla="*/ 6892674 h 6907795"/>
              <a:gd name="connsiteX1" fmla="*/ 0 w 3798785"/>
              <a:gd name="connsiteY1" fmla="*/ 6907795 h 6907795"/>
              <a:gd name="connsiteX2" fmla="*/ 35922 w 3798785"/>
              <a:gd name="connsiteY2" fmla="*/ 37054 h 6907795"/>
              <a:gd name="connsiteX3" fmla="*/ 3555799 w 3798785"/>
              <a:gd name="connsiteY3" fmla="*/ 456596 h 6907795"/>
              <a:gd name="connsiteX4" fmla="*/ 3798785 w 3798785"/>
              <a:gd name="connsiteY4" fmla="*/ 6892674 h 6907795"/>
              <a:gd name="connsiteX0" fmla="*/ 3798785 w 3798785"/>
              <a:gd name="connsiteY0" fmla="*/ 6945047 h 6960168"/>
              <a:gd name="connsiteX1" fmla="*/ 0 w 3798785"/>
              <a:gd name="connsiteY1" fmla="*/ 6960168 h 6960168"/>
              <a:gd name="connsiteX2" fmla="*/ 35922 w 3798785"/>
              <a:gd name="connsiteY2" fmla="*/ 89427 h 6960168"/>
              <a:gd name="connsiteX3" fmla="*/ 3779083 w 3798785"/>
              <a:gd name="connsiteY3" fmla="*/ 73034 h 6960168"/>
              <a:gd name="connsiteX4" fmla="*/ 3798785 w 3798785"/>
              <a:gd name="connsiteY4" fmla="*/ 6945047 h 6960168"/>
              <a:gd name="connsiteX0" fmla="*/ 3798785 w 3798785"/>
              <a:gd name="connsiteY0" fmla="*/ 6872013 h 6887134"/>
              <a:gd name="connsiteX1" fmla="*/ 0 w 3798785"/>
              <a:gd name="connsiteY1" fmla="*/ 6887134 h 6887134"/>
              <a:gd name="connsiteX2" fmla="*/ 35922 w 3798785"/>
              <a:gd name="connsiteY2" fmla="*/ 16393 h 6887134"/>
              <a:gd name="connsiteX3" fmla="*/ 3779083 w 3798785"/>
              <a:gd name="connsiteY3" fmla="*/ 0 h 6887134"/>
              <a:gd name="connsiteX4" fmla="*/ 3798785 w 3798785"/>
              <a:gd name="connsiteY4" fmla="*/ 6872013 h 6887134"/>
              <a:gd name="connsiteX0" fmla="*/ 3798785 w 3798785"/>
              <a:gd name="connsiteY0" fmla="*/ 6872448 h 6887569"/>
              <a:gd name="connsiteX1" fmla="*/ 0 w 3798785"/>
              <a:gd name="connsiteY1" fmla="*/ 6887569 h 6887569"/>
              <a:gd name="connsiteX2" fmla="*/ 35922 w 3798785"/>
              <a:gd name="connsiteY2" fmla="*/ 16828 h 6887569"/>
              <a:gd name="connsiteX3" fmla="*/ 3779083 w 3798785"/>
              <a:gd name="connsiteY3" fmla="*/ 435 h 6887569"/>
              <a:gd name="connsiteX4" fmla="*/ 3798785 w 3798785"/>
              <a:gd name="connsiteY4" fmla="*/ 6872448 h 6887569"/>
              <a:gd name="connsiteX0" fmla="*/ 3762863 w 3762863"/>
              <a:gd name="connsiteY0" fmla="*/ 6872448 h 6872448"/>
              <a:gd name="connsiteX1" fmla="*/ 134675 w 3762863"/>
              <a:gd name="connsiteY1" fmla="*/ 6812506 h 6872448"/>
              <a:gd name="connsiteX2" fmla="*/ 0 w 3762863"/>
              <a:gd name="connsiteY2" fmla="*/ 16828 h 6872448"/>
              <a:gd name="connsiteX3" fmla="*/ 3743161 w 3762863"/>
              <a:gd name="connsiteY3" fmla="*/ 435 h 6872448"/>
              <a:gd name="connsiteX4" fmla="*/ 3762863 w 3762863"/>
              <a:gd name="connsiteY4" fmla="*/ 6872448 h 6872448"/>
              <a:gd name="connsiteX0" fmla="*/ 3846553 w 3846553"/>
              <a:gd name="connsiteY0" fmla="*/ 6872448 h 6880745"/>
              <a:gd name="connsiteX1" fmla="*/ 0 w 3846553"/>
              <a:gd name="connsiteY1" fmla="*/ 6880745 h 6880745"/>
              <a:gd name="connsiteX2" fmla="*/ 83690 w 3846553"/>
              <a:gd name="connsiteY2" fmla="*/ 16828 h 6880745"/>
              <a:gd name="connsiteX3" fmla="*/ 3826851 w 3846553"/>
              <a:gd name="connsiteY3" fmla="*/ 435 h 6880745"/>
              <a:gd name="connsiteX4" fmla="*/ 3846553 w 3846553"/>
              <a:gd name="connsiteY4" fmla="*/ 6872448 h 6880745"/>
              <a:gd name="connsiteX0" fmla="*/ 3832905 w 3832905"/>
              <a:gd name="connsiteY0" fmla="*/ 6872448 h 6880745"/>
              <a:gd name="connsiteX1" fmla="*/ 0 w 3832905"/>
              <a:gd name="connsiteY1" fmla="*/ 6880745 h 6880745"/>
              <a:gd name="connsiteX2" fmla="*/ 70042 w 3832905"/>
              <a:gd name="connsiteY2" fmla="*/ 16828 h 6880745"/>
              <a:gd name="connsiteX3" fmla="*/ 3813203 w 3832905"/>
              <a:gd name="connsiteY3" fmla="*/ 435 h 6880745"/>
              <a:gd name="connsiteX4" fmla="*/ 3832905 w 3832905"/>
              <a:gd name="connsiteY4" fmla="*/ 6872448 h 688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2905" h="6880745">
                <a:moveTo>
                  <a:pt x="3832905" y="6872448"/>
                </a:moveTo>
                <a:lnTo>
                  <a:pt x="0" y="6880745"/>
                </a:lnTo>
                <a:cubicBezTo>
                  <a:pt x="1476330" y="4394243"/>
                  <a:pt x="890865" y="1554366"/>
                  <a:pt x="70042" y="16828"/>
                </a:cubicBezTo>
                <a:cubicBezTo>
                  <a:pt x="1342713" y="-4209"/>
                  <a:pt x="2879927" y="435"/>
                  <a:pt x="3813203" y="435"/>
                </a:cubicBezTo>
                <a:cubicBezTo>
                  <a:pt x="3823552" y="1741325"/>
                  <a:pt x="3826065" y="4579609"/>
                  <a:pt x="3832905" y="68724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=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C45414-2818-0839-9FE8-3CC299832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94A41C-22E1-1741-CFE6-34DDD6DB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718F70-4782-E3F5-0AF6-56E42CEA65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BA6F6DB-84C5-23C1-4D1E-F88CD89F4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8107" y="2889250"/>
            <a:ext cx="5394978" cy="2056376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 sz="3200" normalizeH="0" baseline="0"/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8A2829A-F625-D892-C7A6-C772DE4A6CAD}"/>
              </a:ext>
            </a:extLst>
          </p:cNvPr>
          <p:cNvSpPr/>
          <p:nvPr userDrawn="1"/>
        </p:nvSpPr>
        <p:spPr>
          <a:xfrm>
            <a:off x="5933083" y="-723015"/>
            <a:ext cx="2361943" cy="8304028"/>
          </a:xfrm>
          <a:prstGeom prst="arc">
            <a:avLst>
              <a:gd name="adj1" fmla="val 16836333"/>
              <a:gd name="adj2" fmla="val 4759213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A122F01-DA4F-6F27-B622-A491B9F1BE10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3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1" cy="3794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B38B0-E06A-59E6-4DE7-9355B4DB2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871C3-4D08-7B67-EA99-1B765A65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8" y="6492875"/>
            <a:ext cx="5253485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86600E-82A3-D0D6-4B05-F7BAA20D6F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5D23B-8D13-2D1E-55C9-C09A0C80CC8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915E3CB-8291-EE48-63F0-3BF9383A844E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E80BC05F-4276-8D95-1D77-FF53492187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4" y="1397000"/>
            <a:ext cx="10963261" cy="461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</p:spTree>
    <p:extLst>
      <p:ext uri="{BB962C8B-B14F-4D97-AF65-F5344CB8AC3E}">
        <p14:creationId xmlns:p14="http://schemas.microsoft.com/office/powerpoint/2010/main" val="282591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lu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301FD7D-788D-D63A-1005-0FF5BF823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500" y="0"/>
            <a:ext cx="22225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1" cy="3794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B38B0-E06A-59E6-4DE7-9355B4DB2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871C3-4D08-7B67-EA99-1B765A65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8" y="6492875"/>
            <a:ext cx="5253485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86600E-82A3-D0D6-4B05-F7BAA20D6F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5D23B-8D13-2D1E-55C9-C09A0C80CC8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915E3CB-8291-EE48-63F0-3BF9383A844E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E80BC05F-4276-8D95-1D77-FF53492187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4" y="1397000"/>
            <a:ext cx="10963261" cy="461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</p:spTree>
    <p:extLst>
      <p:ext uri="{BB962C8B-B14F-4D97-AF65-F5344CB8AC3E}">
        <p14:creationId xmlns:p14="http://schemas.microsoft.com/office/powerpoint/2010/main" val="240494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lu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1" cy="3794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B38B0-E06A-59E6-4DE7-9355B4DB2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871C3-4D08-7B67-EA99-1B765A65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8" y="6492875"/>
            <a:ext cx="5253485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86600E-82A3-D0D6-4B05-F7BAA20D6F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5D23B-8D13-2D1E-55C9-C09A0C80CC8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915E3CB-8291-EE48-63F0-3BF9383A844E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E80BC05F-4276-8D95-1D77-FF53492187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4" y="1397000"/>
            <a:ext cx="10963261" cy="461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DF2D75-2006-1216-B386-AB9398648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503" y="3261674"/>
            <a:ext cx="2095497" cy="35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AC82FB93-E5EB-611C-DBBC-5CF6ACD7BD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8430" y="0"/>
            <a:ext cx="2973565" cy="6858000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1" cy="3794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B38B0-E06A-59E6-4DE7-9355B4DB2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871C3-4D08-7B67-EA99-1B765A65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8" y="6492875"/>
            <a:ext cx="5253485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86600E-82A3-D0D6-4B05-F7BAA20D6F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5D23B-8D13-2D1E-55C9-C09A0C80CC8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915E3CB-8291-EE48-63F0-3BF9383A844E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B39036F-3271-C79A-942A-F2AA534AB3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4" y="1397000"/>
            <a:ext cx="8167111" cy="461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</p:spTree>
    <p:extLst>
      <p:ext uri="{BB962C8B-B14F-4D97-AF65-F5344CB8AC3E}">
        <p14:creationId xmlns:p14="http://schemas.microsoft.com/office/powerpoint/2010/main" val="10312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AC82FB93-E5EB-611C-DBBC-5CF6ACD7BD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92894" y="0"/>
            <a:ext cx="4799102" cy="6858000"/>
          </a:xfrm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2A4DAC-F8DA-7022-6CC8-E7B799CDF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4" y="365125"/>
            <a:ext cx="10963261" cy="3794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0B38B0-E06A-59E6-4DE7-9355B4DB2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871C3-4D08-7B67-EA99-1B765A65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408" y="6492875"/>
            <a:ext cx="5253485" cy="180000"/>
          </a:xfrm>
        </p:spPr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86600E-82A3-D0D6-4B05-F7BAA20D6F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5D23B-8D13-2D1E-55C9-C09A0C80CC8B}"/>
              </a:ext>
            </a:extLst>
          </p:cNvPr>
          <p:cNvSpPr/>
          <p:nvPr userDrawn="1"/>
        </p:nvSpPr>
        <p:spPr>
          <a:xfrm>
            <a:off x="647704" y="952500"/>
            <a:ext cx="451868" cy="66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B1A7BF-946E-3B73-14BA-E15C3AEF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509" y="6274054"/>
            <a:ext cx="443409" cy="37947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915E3CB-8291-EE48-63F0-3BF9383A844E}"/>
              </a:ext>
            </a:extLst>
          </p:cNvPr>
          <p:cNvCxnSpPr>
            <a:cxnSpLocks/>
          </p:cNvCxnSpPr>
          <p:nvPr userDrawn="1"/>
        </p:nvCxnSpPr>
        <p:spPr>
          <a:xfrm>
            <a:off x="2034036" y="6492875"/>
            <a:ext cx="0" cy="16065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3C67636-99BB-1AC5-7D59-A8162B2778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5" y="1397000"/>
            <a:ext cx="6329164" cy="461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</p:spTree>
    <p:extLst>
      <p:ext uri="{BB962C8B-B14F-4D97-AF65-F5344CB8AC3E}">
        <p14:creationId xmlns:p14="http://schemas.microsoft.com/office/powerpoint/2010/main" val="351965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736A9C-F184-9DBB-C4B2-72B72631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365125"/>
            <a:ext cx="11609836" cy="3794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Titre de la partie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4A398F-151D-6A98-55F7-2BDC1EC2B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Texte italique</a:t>
            </a:r>
          </a:p>
          <a:p>
            <a:pPr lvl="3"/>
            <a:endParaRPr lang="fr-FR" dirty="0"/>
          </a:p>
          <a:p>
            <a:pPr lvl="4"/>
            <a:r>
              <a:rPr lang="fr-FR" dirty="0"/>
              <a:t>Premier niveau de liste à puces</a:t>
            </a:r>
          </a:p>
          <a:p>
            <a:pPr lvl="5"/>
            <a:r>
              <a:rPr lang="fr-FR" dirty="0"/>
              <a:t>Second niveau de liste à puces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9D12B1-F038-B0C3-CB2B-5B6A4A4F6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1082" y="6492876"/>
            <a:ext cx="54711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FB2BE389-4333-A5DC-1B68-2316B8CE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9409" y="6492875"/>
            <a:ext cx="4114800" cy="18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0FD9457-D572-C0FB-8ECC-A1B395C1A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552" y="6492875"/>
            <a:ext cx="941108" cy="18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/>
            </a:lvl1pPr>
          </a:lstStyle>
          <a:p>
            <a:r>
              <a:rPr lang="fr-FR" dirty="0"/>
              <a:t>5 juillet 2023</a:t>
            </a:r>
          </a:p>
        </p:txBody>
      </p:sp>
    </p:spTree>
    <p:extLst>
      <p:ext uri="{BB962C8B-B14F-4D97-AF65-F5344CB8AC3E}">
        <p14:creationId xmlns:p14="http://schemas.microsoft.com/office/powerpoint/2010/main" val="321874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6" r:id="rId3"/>
    <p:sldLayoutId id="2147483651" r:id="rId4"/>
    <p:sldLayoutId id="2147483667" r:id="rId5"/>
    <p:sldLayoutId id="2147483650" r:id="rId6"/>
    <p:sldLayoutId id="2147483666" r:id="rId7"/>
    <p:sldLayoutId id="2147483669" r:id="rId8"/>
    <p:sldLayoutId id="2147483670" r:id="rId9"/>
    <p:sldLayoutId id="2147483658" r:id="rId10"/>
    <p:sldLayoutId id="2147483661" r:id="rId11"/>
    <p:sldLayoutId id="2147483660" r:id="rId12"/>
    <p:sldLayoutId id="2147483659" r:id="rId13"/>
    <p:sldLayoutId id="2147483665" r:id="rId14"/>
    <p:sldLayoutId id="2147483663" r:id="rId15"/>
    <p:sldLayoutId id="2147483672" r:id="rId16"/>
    <p:sldLayoutId id="2147483654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85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Tx/>
        <a:buBlip>
          <a:blip r:embed="rId19"/>
        </a:buBlip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0000" indent="-228600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15162D-B2C0-7805-C7EA-5F0116ED6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Nom du projet</a:t>
            </a:r>
          </a:p>
          <a:p>
            <a:pPr lvl="2"/>
            <a:r>
              <a:rPr lang="fr-FR" dirty="0"/>
              <a:t>Date</a:t>
            </a:r>
          </a:p>
          <a:p>
            <a:pPr lvl="3"/>
            <a:r>
              <a:rPr lang="fr-FR" dirty="0"/>
              <a:t>Titre catégorie</a:t>
            </a:r>
          </a:p>
          <a:p>
            <a:pPr lvl="4"/>
            <a:r>
              <a:rPr lang="fr-FR" dirty="0"/>
              <a:t>Texte</a:t>
            </a:r>
          </a:p>
          <a:p>
            <a:pPr lvl="5"/>
            <a:r>
              <a:rPr lang="fr-FR" dirty="0"/>
              <a:t>Mission</a:t>
            </a:r>
          </a:p>
          <a:p>
            <a:pPr lvl="6"/>
            <a:r>
              <a:rPr lang="fr-FR" dirty="0"/>
              <a:t>Chiffres clés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54F946B-AE6D-3B0D-CCF8-CE5559B16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1082" y="6492876"/>
            <a:ext cx="54711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7C0D4E-7AF8-4EE0-8632-0BA880AF82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618B05CA-C78F-E73C-4760-34C8D5A31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552" y="6492875"/>
            <a:ext cx="941108" cy="18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5 juillet 2023</a:t>
            </a:r>
          </a:p>
        </p:txBody>
      </p:sp>
    </p:spTree>
    <p:extLst>
      <p:ext uri="{BB962C8B-B14F-4D97-AF65-F5344CB8AC3E}">
        <p14:creationId xmlns:p14="http://schemas.microsoft.com/office/powerpoint/2010/main" val="396990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-10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7CA7BEFF-8BA6-47A7-8633-C308EC005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88988"/>
            <a:ext cx="108473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352CBC9-2294-4803-8485-56C11AD23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76363"/>
            <a:ext cx="10847388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0A5E06-2163-462F-9163-5413A39D3902}"/>
              </a:ext>
            </a:extLst>
          </p:cNvPr>
          <p:cNvSpPr txBox="1"/>
          <p:nvPr userDrawn="1"/>
        </p:nvSpPr>
        <p:spPr>
          <a:xfrm>
            <a:off x="11420475" y="466725"/>
            <a:ext cx="420688" cy="2047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/>
          <a:p>
            <a:pPr algn="ctr">
              <a:defRPr/>
            </a:pPr>
            <a:fld id="{D628D20D-DAB4-480C-80FC-98F0C5C2E5AD}" type="slidenum">
              <a:rPr lang="fr-FR" sz="1333" b="1">
                <a:solidFill>
                  <a:schemeClr val="tx2"/>
                </a:solidFill>
                <a:latin typeface="+mj-lt"/>
              </a:rPr>
              <a:pPr algn="ctr">
                <a:defRPr/>
              </a:pPr>
              <a:t>‹N°›</a:t>
            </a:fld>
            <a:endParaRPr lang="fr-FR" sz="1333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279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5pPr>
      <a:lvl6pPr marL="457200" algn="l" defTabSz="68421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6pPr>
      <a:lvl7pPr marL="914400" algn="l" defTabSz="68421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7pPr>
      <a:lvl8pPr marL="1371600" algn="l" defTabSz="68421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8pPr>
      <a:lvl9pPr marL="1828800" algn="l" defTabSz="684213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Segoe UI" panose="020B0502040204020203" pitchFamily="34" charset="0"/>
        </a:defRPr>
      </a:lvl9pPr>
    </p:titleStyle>
    <p:bodyStyle>
      <a:lvl1pPr algn="l" defTabSz="684213" rtl="0" eaLnBrk="0" fontAlgn="base" hangingPunct="0">
        <a:spcBef>
          <a:spcPts val="1200"/>
        </a:spcBef>
        <a:spcAft>
          <a:spcPct val="0"/>
        </a:spcAft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algn="l" defTabSz="684213" rtl="0" eaLnBrk="0" fontAlgn="base" hangingPunct="0">
        <a:spcBef>
          <a:spcPts val="600"/>
        </a:spcBef>
        <a:spcAft>
          <a:spcPct val="0"/>
        </a:spcAft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" indent="-107950" algn="l" defTabSz="684213" rtl="0" eaLnBrk="0" fontAlgn="base" hangingPunct="0">
        <a:spcBef>
          <a:spcPts val="300"/>
        </a:spcBef>
        <a:spcAft>
          <a:spcPct val="0"/>
        </a:spcAft>
        <a:buFont typeface="Symbol" panose="05050102010706020507" pitchFamily="18" charset="2"/>
        <a:buChar char="·"/>
        <a:defRPr sz="1300" kern="1200">
          <a:solidFill>
            <a:srgbClr val="545459"/>
          </a:solidFill>
          <a:latin typeface="+mn-lt"/>
          <a:ea typeface="+mn-ea"/>
          <a:cs typeface="+mn-cs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https://www.ecouflant.fr/medias/2017/04/Region_Pays-de-la-Loire_logo_de_plaque_dimmatriculation.svg_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https://www.pseau.org/sites/default/files/fichiers/cdng/financement/logo_agence-de-l-eau-loire-bretagn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ge-vilaine-revision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208A536-317D-0361-C374-38B5A201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Révision du SAGE Vilaine :</a:t>
            </a:r>
            <a:br>
              <a:rPr lang="fr-FR" dirty="0"/>
            </a:br>
            <a:r>
              <a:rPr lang="fr-FR" dirty="0"/>
              <a:t>prospective et stratégie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2AB08CD-C153-A22A-95A0-99A21D67D8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EPTB Eaux </a:t>
            </a:r>
            <a:r>
              <a:rPr lang="fr-FR" dirty="0"/>
              <a:t>&amp;</a:t>
            </a:r>
            <a:r>
              <a:rPr lang="fr-FR" dirty="0">
                <a:solidFill>
                  <a:schemeClr val="tx2"/>
                </a:solidFill>
              </a:rPr>
              <a:t> Vilaine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6988C4B-0B54-E956-9D94-F171A348E6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8175" y="5476877"/>
            <a:ext cx="6238875" cy="333374"/>
          </a:xfrm>
        </p:spPr>
        <p:txBody>
          <a:bodyPr/>
          <a:lstStyle/>
          <a:p>
            <a:r>
              <a:rPr lang="fr-FR" dirty="0"/>
              <a:t>Compte-rendu de la Commission géographique Chère Don </a:t>
            </a:r>
            <a:r>
              <a:rPr lang="fr-FR" dirty="0" err="1"/>
              <a:t>Isac</a:t>
            </a:r>
            <a:endParaRPr lang="fr-FR" dirty="0"/>
          </a:p>
        </p:txBody>
      </p:sp>
      <p:pic>
        <p:nvPicPr>
          <p:cNvPr id="31" name="Espace réservé pour une image  2">
            <a:extLst>
              <a:ext uri="{FF2B5EF4-FFF2-40B4-BE49-F238E27FC236}">
                <a16:creationId xmlns:a16="http://schemas.microsoft.com/office/drawing/2014/main" id="{A115C635-E85A-1918-23B9-1B6205BF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9" y="-1430"/>
            <a:ext cx="5283821" cy="5200905"/>
          </a:xfrm>
          <a:custGeom>
            <a:avLst/>
            <a:gdLst>
              <a:gd name="connsiteX0" fmla="*/ 0 w 12428888"/>
              <a:gd name="connsiteY0" fmla="*/ 6028448 h 12056896"/>
              <a:gd name="connsiteX1" fmla="*/ 6214444 w 12428888"/>
              <a:gd name="connsiteY1" fmla="*/ 0 h 12056896"/>
              <a:gd name="connsiteX2" fmla="*/ 12428888 w 12428888"/>
              <a:gd name="connsiteY2" fmla="*/ 6028448 h 12056896"/>
              <a:gd name="connsiteX3" fmla="*/ 6214444 w 12428888"/>
              <a:gd name="connsiteY3" fmla="*/ 12056896 h 12056896"/>
              <a:gd name="connsiteX4" fmla="*/ 0 w 12428888"/>
              <a:gd name="connsiteY4" fmla="*/ 6028448 h 12056896"/>
              <a:gd name="connsiteX0" fmla="*/ 0 w 12431828"/>
              <a:gd name="connsiteY0" fmla="*/ 6028448 h 12783745"/>
              <a:gd name="connsiteX1" fmla="*/ 6214444 w 12431828"/>
              <a:gd name="connsiteY1" fmla="*/ 0 h 12783745"/>
              <a:gd name="connsiteX2" fmla="*/ 12428888 w 12431828"/>
              <a:gd name="connsiteY2" fmla="*/ 6028448 h 12783745"/>
              <a:gd name="connsiteX3" fmla="*/ 7020426 w 12431828"/>
              <a:gd name="connsiteY3" fmla="*/ 12008770 h 12783745"/>
              <a:gd name="connsiteX4" fmla="*/ 6214444 w 12431828"/>
              <a:gd name="connsiteY4" fmla="*/ 12056896 h 12783745"/>
              <a:gd name="connsiteX5" fmla="*/ 0 w 12431828"/>
              <a:gd name="connsiteY5" fmla="*/ 6028448 h 12783745"/>
              <a:gd name="connsiteX0" fmla="*/ 0 w 12432858"/>
              <a:gd name="connsiteY0" fmla="*/ 6028448 h 12783745"/>
              <a:gd name="connsiteX1" fmla="*/ 6214444 w 12432858"/>
              <a:gd name="connsiteY1" fmla="*/ 0 h 12783745"/>
              <a:gd name="connsiteX2" fmla="*/ 12428888 w 12432858"/>
              <a:gd name="connsiteY2" fmla="*/ 6028448 h 12783745"/>
              <a:gd name="connsiteX3" fmla="*/ 7020426 w 12432858"/>
              <a:gd name="connsiteY3" fmla="*/ 12008770 h 12783745"/>
              <a:gd name="connsiteX4" fmla="*/ 6214444 w 12432858"/>
              <a:gd name="connsiteY4" fmla="*/ 12056896 h 12783745"/>
              <a:gd name="connsiteX5" fmla="*/ 0 w 12432858"/>
              <a:gd name="connsiteY5" fmla="*/ 6028448 h 12783745"/>
              <a:gd name="connsiteX0" fmla="*/ 4463 w 12437321"/>
              <a:gd name="connsiteY0" fmla="*/ 6028448 h 12008770"/>
              <a:gd name="connsiteX1" fmla="*/ 6218907 w 12437321"/>
              <a:gd name="connsiteY1" fmla="*/ 0 h 12008770"/>
              <a:gd name="connsiteX2" fmla="*/ 12433351 w 12437321"/>
              <a:gd name="connsiteY2" fmla="*/ 6028448 h 12008770"/>
              <a:gd name="connsiteX3" fmla="*/ 7024889 w 12437321"/>
              <a:gd name="connsiteY3" fmla="*/ 12008770 h 12008770"/>
              <a:gd name="connsiteX4" fmla="*/ 4463 w 12437321"/>
              <a:gd name="connsiteY4" fmla="*/ 6028448 h 12008770"/>
              <a:gd name="connsiteX0" fmla="*/ 0 w 12432858"/>
              <a:gd name="connsiteY0" fmla="*/ 747540 h 6727862"/>
              <a:gd name="connsiteX1" fmla="*/ 12428888 w 12432858"/>
              <a:gd name="connsiteY1" fmla="*/ 747540 h 6727862"/>
              <a:gd name="connsiteX2" fmla="*/ 7020426 w 12432858"/>
              <a:gd name="connsiteY2" fmla="*/ 6727862 h 6727862"/>
              <a:gd name="connsiteX3" fmla="*/ 0 w 12432858"/>
              <a:gd name="connsiteY3" fmla="*/ 747540 h 6727862"/>
              <a:gd name="connsiteX0" fmla="*/ 1894302 w 6078510"/>
              <a:gd name="connsiteY0" fmla="*/ 2202483 h 6258755"/>
              <a:gd name="connsiteX1" fmla="*/ 6074540 w 6078510"/>
              <a:gd name="connsiteY1" fmla="*/ 278433 h 6258755"/>
              <a:gd name="connsiteX2" fmla="*/ 666078 w 6078510"/>
              <a:gd name="connsiteY2" fmla="*/ 6258755 h 6258755"/>
              <a:gd name="connsiteX3" fmla="*/ 1894302 w 6078510"/>
              <a:gd name="connsiteY3" fmla="*/ 2202483 h 6258755"/>
              <a:gd name="connsiteX0" fmla="*/ 869635 w 6311143"/>
              <a:gd name="connsiteY0" fmla="*/ 1228949 h 6447271"/>
              <a:gd name="connsiteX1" fmla="*/ 6307173 w 6311143"/>
              <a:gd name="connsiteY1" fmla="*/ 466949 h 6447271"/>
              <a:gd name="connsiteX2" fmla="*/ 898711 w 6311143"/>
              <a:gd name="connsiteY2" fmla="*/ 6447271 h 6447271"/>
              <a:gd name="connsiteX3" fmla="*/ 869635 w 6311143"/>
              <a:gd name="connsiteY3" fmla="*/ 1228949 h 6447271"/>
              <a:gd name="connsiteX0" fmla="*/ 0 w 5441508"/>
              <a:gd name="connsiteY0" fmla="*/ 1228949 h 6447271"/>
              <a:gd name="connsiteX1" fmla="*/ 5437538 w 5441508"/>
              <a:gd name="connsiteY1" fmla="*/ 466949 h 6447271"/>
              <a:gd name="connsiteX2" fmla="*/ 29076 w 5441508"/>
              <a:gd name="connsiteY2" fmla="*/ 6447271 h 6447271"/>
              <a:gd name="connsiteX3" fmla="*/ 0 w 5441508"/>
              <a:gd name="connsiteY3" fmla="*/ 1228949 h 6447271"/>
              <a:gd name="connsiteX0" fmla="*/ 318818 w 4771338"/>
              <a:gd name="connsiteY0" fmla="*/ 575705 h 5794027"/>
              <a:gd name="connsiteX1" fmla="*/ 4765756 w 4771338"/>
              <a:gd name="connsiteY1" fmla="*/ 804305 h 5794027"/>
              <a:gd name="connsiteX2" fmla="*/ 347894 w 4771338"/>
              <a:gd name="connsiteY2" fmla="*/ 5794027 h 5794027"/>
              <a:gd name="connsiteX3" fmla="*/ 318818 w 4771338"/>
              <a:gd name="connsiteY3" fmla="*/ 575705 h 5794027"/>
              <a:gd name="connsiteX0" fmla="*/ 382284 w 5690603"/>
              <a:gd name="connsiteY0" fmla="*/ 734732 h 5953054"/>
              <a:gd name="connsiteX1" fmla="*/ 5686472 w 5690603"/>
              <a:gd name="connsiteY1" fmla="*/ 677582 h 5953054"/>
              <a:gd name="connsiteX2" fmla="*/ 411360 w 5690603"/>
              <a:gd name="connsiteY2" fmla="*/ 5953054 h 5953054"/>
              <a:gd name="connsiteX3" fmla="*/ 382284 w 5690603"/>
              <a:gd name="connsiteY3" fmla="*/ 734732 h 5953054"/>
              <a:gd name="connsiteX0" fmla="*/ 382284 w 5690603"/>
              <a:gd name="connsiteY0" fmla="*/ 403112 h 5621434"/>
              <a:gd name="connsiteX1" fmla="*/ 5686472 w 5690603"/>
              <a:gd name="connsiteY1" fmla="*/ 345962 h 5621434"/>
              <a:gd name="connsiteX2" fmla="*/ 411360 w 5690603"/>
              <a:gd name="connsiteY2" fmla="*/ 5621434 h 5621434"/>
              <a:gd name="connsiteX3" fmla="*/ 382284 w 5690603"/>
              <a:gd name="connsiteY3" fmla="*/ 403112 h 5621434"/>
              <a:gd name="connsiteX0" fmla="*/ 161 w 5308480"/>
              <a:gd name="connsiteY0" fmla="*/ 470785 h 5689107"/>
              <a:gd name="connsiteX1" fmla="*/ 5304349 w 5308480"/>
              <a:gd name="connsiteY1" fmla="*/ 413635 h 5689107"/>
              <a:gd name="connsiteX2" fmla="*/ 29237 w 5308480"/>
              <a:gd name="connsiteY2" fmla="*/ 5689107 h 5689107"/>
              <a:gd name="connsiteX3" fmla="*/ 161 w 5308480"/>
              <a:gd name="connsiteY3" fmla="*/ 470785 h 5689107"/>
              <a:gd name="connsiteX0" fmla="*/ 161 w 5308480"/>
              <a:gd name="connsiteY0" fmla="*/ 57150 h 5275472"/>
              <a:gd name="connsiteX1" fmla="*/ 5304349 w 5308480"/>
              <a:gd name="connsiteY1" fmla="*/ 0 h 5275472"/>
              <a:gd name="connsiteX2" fmla="*/ 29237 w 5308480"/>
              <a:gd name="connsiteY2" fmla="*/ 5275472 h 5275472"/>
              <a:gd name="connsiteX3" fmla="*/ 161 w 5308480"/>
              <a:gd name="connsiteY3" fmla="*/ 57150 h 5275472"/>
              <a:gd name="connsiteX0" fmla="*/ 188638 w 5279243"/>
              <a:gd name="connsiteY0" fmla="*/ 187778 h 5275472"/>
              <a:gd name="connsiteX1" fmla="*/ 5275112 w 5279243"/>
              <a:gd name="connsiteY1" fmla="*/ 0 h 5275472"/>
              <a:gd name="connsiteX2" fmla="*/ 0 w 5279243"/>
              <a:gd name="connsiteY2" fmla="*/ 5275472 h 5275472"/>
              <a:gd name="connsiteX3" fmla="*/ 188638 w 5279243"/>
              <a:gd name="connsiteY3" fmla="*/ 187778 h 527547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0 w 5282193"/>
              <a:gd name="connsiteY0" fmla="*/ 0 h 5279282"/>
              <a:gd name="connsiteX1" fmla="*/ 5278062 w 5282193"/>
              <a:gd name="connsiteY1" fmla="*/ 3810 h 5279282"/>
              <a:gd name="connsiteX2" fmla="*/ 2950 w 5282193"/>
              <a:gd name="connsiteY2" fmla="*/ 5279282 h 5279282"/>
              <a:gd name="connsiteX3" fmla="*/ 0 w 5282193"/>
              <a:gd name="connsiteY3" fmla="*/ 0 h 5279282"/>
              <a:gd name="connsiteX0" fmla="*/ 498 w 5282691"/>
              <a:gd name="connsiteY0" fmla="*/ 0 h 5279282"/>
              <a:gd name="connsiteX1" fmla="*/ 5278560 w 5282691"/>
              <a:gd name="connsiteY1" fmla="*/ 3810 h 5279282"/>
              <a:gd name="connsiteX2" fmla="*/ 3448 w 5282691"/>
              <a:gd name="connsiteY2" fmla="*/ 5279282 h 5279282"/>
              <a:gd name="connsiteX3" fmla="*/ 498 w 5282691"/>
              <a:gd name="connsiteY3" fmla="*/ 0 h 5279282"/>
              <a:gd name="connsiteX0" fmla="*/ 498 w 5282981"/>
              <a:gd name="connsiteY0" fmla="*/ 0 h 5279282"/>
              <a:gd name="connsiteX1" fmla="*/ 5278560 w 5282981"/>
              <a:gd name="connsiteY1" fmla="*/ 3810 h 5279282"/>
              <a:gd name="connsiteX2" fmla="*/ 3448 w 5282981"/>
              <a:gd name="connsiteY2" fmla="*/ 5279282 h 5279282"/>
              <a:gd name="connsiteX3" fmla="*/ 498 w 5282981"/>
              <a:gd name="connsiteY3" fmla="*/ 0 h 5279282"/>
              <a:gd name="connsiteX0" fmla="*/ 14467 w 5296925"/>
              <a:gd name="connsiteY0" fmla="*/ 0 h 4939648"/>
              <a:gd name="connsiteX1" fmla="*/ 5292529 w 5296925"/>
              <a:gd name="connsiteY1" fmla="*/ 3810 h 4939648"/>
              <a:gd name="connsiteX2" fmla="*/ 0 w 5296925"/>
              <a:gd name="connsiteY2" fmla="*/ 4939648 h 4939648"/>
              <a:gd name="connsiteX3" fmla="*/ 14467 w 5296925"/>
              <a:gd name="connsiteY3" fmla="*/ 0 h 4939648"/>
              <a:gd name="connsiteX0" fmla="*/ 26 w 5282874"/>
              <a:gd name="connsiteY0" fmla="*/ 0 h 4713225"/>
              <a:gd name="connsiteX1" fmla="*/ 5278088 w 5282874"/>
              <a:gd name="connsiteY1" fmla="*/ 3810 h 4713225"/>
              <a:gd name="connsiteX2" fmla="*/ 238107 w 5282874"/>
              <a:gd name="connsiteY2" fmla="*/ 4713225 h 4713225"/>
              <a:gd name="connsiteX3" fmla="*/ 26 w 5282874"/>
              <a:gd name="connsiteY3" fmla="*/ 0 h 4713225"/>
              <a:gd name="connsiteX0" fmla="*/ 5759 w 5288229"/>
              <a:gd name="connsiteY0" fmla="*/ 0 h 5200905"/>
              <a:gd name="connsiteX1" fmla="*/ 5283821 w 5288229"/>
              <a:gd name="connsiteY1" fmla="*/ 3810 h 5200905"/>
              <a:gd name="connsiteX2" fmla="*/ 0 w 5288229"/>
              <a:gd name="connsiteY2" fmla="*/ 5200905 h 5200905"/>
              <a:gd name="connsiteX3" fmla="*/ 5759 w 5288229"/>
              <a:gd name="connsiteY3" fmla="*/ 0 h 5200905"/>
              <a:gd name="connsiteX0" fmla="*/ 5759 w 5289495"/>
              <a:gd name="connsiteY0" fmla="*/ 0 h 5200905"/>
              <a:gd name="connsiteX1" fmla="*/ 5283821 w 5289495"/>
              <a:gd name="connsiteY1" fmla="*/ 3810 h 5200905"/>
              <a:gd name="connsiteX2" fmla="*/ 0 w 5289495"/>
              <a:gd name="connsiteY2" fmla="*/ 5200905 h 5200905"/>
              <a:gd name="connsiteX3" fmla="*/ 5759 w 5289495"/>
              <a:gd name="connsiteY3" fmla="*/ 0 h 5200905"/>
              <a:gd name="connsiteX0" fmla="*/ 5759 w 5283821"/>
              <a:gd name="connsiteY0" fmla="*/ 0 h 5200905"/>
              <a:gd name="connsiteX1" fmla="*/ 5283821 w 5283821"/>
              <a:gd name="connsiteY1" fmla="*/ 3810 h 5200905"/>
              <a:gd name="connsiteX2" fmla="*/ 0 w 5283821"/>
              <a:gd name="connsiteY2" fmla="*/ 5200905 h 5200905"/>
              <a:gd name="connsiteX3" fmla="*/ 5759 w 5283821"/>
              <a:gd name="connsiteY3" fmla="*/ 0 h 5200905"/>
              <a:gd name="connsiteX0" fmla="*/ 5759 w 5283821"/>
              <a:gd name="connsiteY0" fmla="*/ 0 h 5200905"/>
              <a:gd name="connsiteX1" fmla="*/ 5283821 w 5283821"/>
              <a:gd name="connsiteY1" fmla="*/ 3810 h 5200905"/>
              <a:gd name="connsiteX2" fmla="*/ 0 w 5283821"/>
              <a:gd name="connsiteY2" fmla="*/ 5200905 h 5200905"/>
              <a:gd name="connsiteX3" fmla="*/ 5759 w 5283821"/>
              <a:gd name="connsiteY3" fmla="*/ 0 h 52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821" h="5200905">
                <a:moveTo>
                  <a:pt x="5759" y="0"/>
                </a:moveTo>
                <a:lnTo>
                  <a:pt x="5283821" y="3810"/>
                </a:lnTo>
                <a:cubicBezTo>
                  <a:pt x="5183019" y="2318780"/>
                  <a:pt x="3153299" y="4928600"/>
                  <a:pt x="0" y="5200905"/>
                </a:cubicBezTo>
                <a:cubicBezTo>
                  <a:pt x="4969" y="3467355"/>
                  <a:pt x="2874" y="1031644"/>
                  <a:pt x="575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E39562A-961F-B425-B5E5-C309B84ED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7861" y="631744"/>
            <a:ext cx="1724025" cy="108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764A8011-28E8-978E-EF4B-748A3BC7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556" y="578258"/>
            <a:ext cx="1676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383A16E3-FD3C-6D50-8804-80D3E22790CA}"/>
              </a:ext>
            </a:extLst>
          </p:cNvPr>
          <p:cNvGrpSpPr/>
          <p:nvPr/>
        </p:nvGrpSpPr>
        <p:grpSpPr>
          <a:xfrm>
            <a:off x="9789413" y="2028465"/>
            <a:ext cx="2020463" cy="514710"/>
            <a:chOff x="80026" y="5991177"/>
            <a:chExt cx="2841630" cy="7239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A72557-6BCE-F3C7-973D-75983F2A9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6" y="5991178"/>
              <a:ext cx="7239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19F30D67-DD28-8539-608F-E4EDAED91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86" y="5991178"/>
              <a:ext cx="1296988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584D269F-0152-9FBC-2127-CAA2D844A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906" y="5991177"/>
              <a:ext cx="53975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588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1C5E2-A5F8-1210-5C12-DC92F15A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4" y="260350"/>
            <a:ext cx="10963261" cy="379478"/>
          </a:xfrm>
        </p:spPr>
        <p:txBody>
          <a:bodyPr>
            <a:normAutofit fontScale="90000"/>
          </a:bodyPr>
          <a:lstStyle/>
          <a:p>
            <a:r>
              <a:rPr lang="fr-FR" dirty="0"/>
              <a:t>Tendances prévisionnelles des enjeux sur les </a:t>
            </a:r>
            <a:r>
              <a:rPr lang="fr-FR" dirty="0">
                <a:solidFill>
                  <a:schemeClr val="tx2"/>
                </a:solidFill>
              </a:rPr>
              <a:t>risques d’inondations, de submersion marine et d’érosion du trait de côte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88AFE8-DA46-7AB6-3B81-0FB059216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8A4A96-E849-9967-41B2-A343E4E7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7E6DA6-8CF9-CA0C-ACEC-B8F44356EB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31FD7D-2B77-C094-F888-7D14A0965C36}"/>
              </a:ext>
            </a:extLst>
          </p:cNvPr>
          <p:cNvSpPr txBox="1"/>
          <p:nvPr/>
        </p:nvSpPr>
        <p:spPr>
          <a:xfrm>
            <a:off x="214202" y="1264741"/>
            <a:ext cx="2709276" cy="24006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Facteurs favorables</a:t>
            </a:r>
          </a:p>
          <a:p>
            <a:pPr>
              <a:spcAft>
                <a:spcPts val="600"/>
              </a:spcAft>
              <a:buSzPct val="120000"/>
            </a:pPr>
            <a:endParaRPr lang="fr-F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  <a:buSzPct val="120000"/>
            </a:pPr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Des outils engagés pour prévenir et réduire les risques et les conséquences des inondations</a:t>
            </a:r>
          </a:p>
          <a:p>
            <a:pPr algn="just">
              <a:spcAft>
                <a:spcPts val="600"/>
              </a:spcAft>
              <a:buSzPct val="120000"/>
            </a:pPr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Contribution des programmes de restauration au ralentissement des écoulements et au rétablissement des fonctions tampons</a:t>
            </a:r>
          </a:p>
          <a:p>
            <a:pPr algn="just">
              <a:spcAft>
                <a:spcPts val="600"/>
              </a:spcAft>
              <a:buSzPct val="120000"/>
            </a:pPr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Des ouvrages hydrauliques avec des fonctions d’écrêtement des crues (Haute-Vilaine)</a:t>
            </a:r>
          </a:p>
        </p:txBody>
      </p:sp>
      <p:pic>
        <p:nvPicPr>
          <p:cNvPr id="9" name="Graphique 8" descr="Badge à suivre contour">
            <a:extLst>
              <a:ext uri="{FF2B5EF4-FFF2-40B4-BE49-F238E27FC236}">
                <a16:creationId xmlns:a16="http://schemas.microsoft.com/office/drawing/2014/main" id="{5E3B365F-BFEF-DAD0-963D-EFF7C7EB16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0734" y="1288982"/>
            <a:ext cx="432000" cy="432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43D883-B017-3647-2D40-B3A9AA20D754}"/>
              </a:ext>
            </a:extLst>
          </p:cNvPr>
          <p:cNvSpPr txBox="1"/>
          <p:nvPr/>
        </p:nvSpPr>
        <p:spPr>
          <a:xfrm>
            <a:off x="204334" y="3861037"/>
            <a:ext cx="2709276" cy="2485787"/>
          </a:xfrm>
          <a:prstGeom prst="roundRect">
            <a:avLst/>
          </a:prstGeom>
          <a:ln w="31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Facteurs défavorables</a:t>
            </a:r>
          </a:p>
          <a:p>
            <a:endParaRPr lang="fr-F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Le changement climatique qui tend à favoriser les épisodes météorologiques extrêmes et conduit à une élévation du niveau de la mer</a:t>
            </a:r>
          </a:p>
          <a:p>
            <a:pPr algn="just"/>
            <a:endParaRPr lang="fr-F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Des aménagements du territoire qui favorisent le ruissellement et accélèrent les écoulements </a:t>
            </a:r>
          </a:p>
          <a:p>
            <a:pPr algn="just"/>
            <a:endParaRPr lang="fr-F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FR" sz="1000" dirty="0">
                <a:latin typeface="Segoe UI" panose="020B0502040204020203" pitchFamily="34" charset="0"/>
                <a:cs typeface="Segoe UI" panose="020B0502040204020203" pitchFamily="34" charset="0"/>
              </a:rPr>
              <a:t>L’attractivité des secteurs littoraux implique un grand nombre d’enjeux présents dans les secteurs d’aléas</a:t>
            </a:r>
          </a:p>
        </p:txBody>
      </p:sp>
      <p:pic>
        <p:nvPicPr>
          <p:cNvPr id="11" name="Graphique 10" descr="Badge à ne plus suivre contour">
            <a:extLst>
              <a:ext uri="{FF2B5EF4-FFF2-40B4-BE49-F238E27FC236}">
                <a16:creationId xmlns:a16="http://schemas.microsoft.com/office/drawing/2014/main" id="{BD44E01D-649E-54E8-24BB-7035CA29F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0734" y="3885566"/>
            <a:ext cx="432000" cy="432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74C6F8F-E697-41AC-94AA-4C89C0258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223" y="1118437"/>
            <a:ext cx="8492650" cy="53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Risques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66359-5529-489A-C439-02711B9B59B7}"/>
              </a:ext>
            </a:extLst>
          </p:cNvPr>
          <p:cNvSpPr/>
          <p:nvPr/>
        </p:nvSpPr>
        <p:spPr>
          <a:xfrm>
            <a:off x="564641" y="914400"/>
            <a:ext cx="683134" cy="17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444A6-8712-9FCF-5152-670505B97529}"/>
              </a:ext>
            </a:extLst>
          </p:cNvPr>
          <p:cNvSpPr txBox="1"/>
          <p:nvPr/>
        </p:nvSpPr>
        <p:spPr>
          <a:xfrm>
            <a:off x="291081" y="907350"/>
            <a:ext cx="11735968" cy="4264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b">
              <a:lnSpc>
                <a:spcPct val="100000"/>
              </a:lnSpc>
            </a:pPr>
            <a:r>
              <a:rPr lang="fr-FR" sz="1400" b="1" dirty="0">
                <a:solidFill>
                  <a:schemeClr val="dk1"/>
                </a:solidFill>
              </a:rPr>
              <a:t>Sujets à préciser en parallèle de la mise en œuvre du SAGE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Evaluer l’impact des éoliennes sur le microclimat 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Evaluer l’impact du maillage bocager sur l’aléa ruissellement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Mieux différencier l’aléa ruissellement sur les zones urbaines, où il est beaucoup plus important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Etude en cours de l’EPTB sur le risque de ruissellement, qui permettra de proposer des modélisations aux communes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Mieux caractériser l’impact du drainage sur les risques d’inondation, avec l’intensification des pluies liée au changement climatique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Rechercher des formes urbaines </a:t>
            </a:r>
            <a:r>
              <a:rPr lang="fr-FR" sz="1400" dirty="0">
                <a:solidFill>
                  <a:schemeClr val="dk1"/>
                </a:solidFill>
              </a:rPr>
              <a:t>qui permettent une densité tout en préservant la perméabilité des sols 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Besoin d’outils cartographique pour transmettre la mémoire du risque </a:t>
            </a:r>
          </a:p>
          <a:p>
            <a:pPr algn="l" fontAlgn="b">
              <a:lnSpc>
                <a:spcPct val="100000"/>
              </a:lnSpc>
            </a:pPr>
            <a:endParaRPr lang="fr-FR" sz="1050" b="1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>
              <a:lnSpc>
                <a:spcPct val="100000"/>
              </a:lnSpc>
            </a:pPr>
            <a:r>
              <a:rPr lang="fr-FR" sz="1400" b="1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Facteurs défavorables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Evolution de l’agriculture (Chère et Don) av</a:t>
            </a:r>
            <a:r>
              <a:rPr lang="fr-FR" sz="1400" dirty="0">
                <a:solidFill>
                  <a:schemeClr val="dk1"/>
                </a:solidFill>
              </a:rPr>
              <a:t>ec une diminution des prairies, et une hausse des cultures, avec certains agriculteurs qui un impact négatif sur le risque de ruissellement (mécanisation, appauvrissement des sols, labour avec augmentation de l’érosion…)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Augmentation du risque inondation (déjà présent sur le territoire) avec apparition de nouvelles zones inondables potentielles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Baisse en </a:t>
            </a:r>
            <a:r>
              <a:rPr lang="fr-FR" sz="1400" dirty="0">
                <a:solidFill>
                  <a:schemeClr val="dk1"/>
                </a:solidFill>
              </a:rPr>
              <a:t>quantité et en qualité du bocage malgré les programmes de plantation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Episode de pluie intense en été 2023 qui a entrainé une inondation venue de la forêt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Risque de retrait gonflement des sols argileux (fissures des bâtiments), mais aussi d’autres risques sur les sols karstiques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Autorisation du drainage en Loire-Atlantique, et règlementation anti-drainage pas toujours respectée dans les autres départements (impunité)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Augmentation du risque avec la disparition des zones humides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Risque d’augmentation de l’artificialisation des sols avec la croissance démographique, amplifié par une mode actuelle du « tout propre » où l’on bétonne les espaces extérieurs pour éviter l’entretien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Connaissance, mémoire et culture du risque inégalement développées sur le territoire</a:t>
            </a: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et manque d’une culture partagée de la transition</a:t>
            </a:r>
          </a:p>
          <a:p>
            <a:pPr fontAlgn="b"/>
            <a:endParaRPr lang="fr-FR" sz="9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fr-FR" sz="1400" b="1" dirty="0">
                <a:solidFill>
                  <a:schemeClr val="dk1"/>
                </a:solidFill>
              </a:rPr>
              <a:t>Facteurs 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Développement de l’agriculture de conservation des sols (couverture des sols, reconquête du bocage…)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Prise en compte de la couverture des assurances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Règlementation anti-drainage plus contraignante en Bretagne qu’en Pays de la Loire (mais manque de contrôle et de sanctions)</a:t>
            </a:r>
          </a:p>
        </p:txBody>
      </p:sp>
    </p:spTree>
    <p:extLst>
      <p:ext uri="{BB962C8B-B14F-4D97-AF65-F5344CB8AC3E}">
        <p14:creationId xmlns:p14="http://schemas.microsoft.com/office/powerpoint/2010/main" val="91475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1E62F-C624-A013-7A98-580980ABE0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0162" y="852488"/>
            <a:ext cx="3021013" cy="1670050"/>
          </a:xfrm>
        </p:spPr>
        <p:txBody>
          <a:bodyPr/>
          <a:lstStyle/>
          <a:p>
            <a:r>
              <a:rPr lang="fr-FR" dirty="0"/>
              <a:t>02.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F4998E-5F5A-1CD0-7A78-4651E713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106" y="2089150"/>
            <a:ext cx="5789360" cy="2056376"/>
          </a:xfrm>
        </p:spPr>
        <p:txBody>
          <a:bodyPr/>
          <a:lstStyle/>
          <a:p>
            <a:r>
              <a:rPr lang="fr-FR" dirty="0"/>
              <a:t>Construction de </a:t>
            </a:r>
            <a:br>
              <a:rPr lang="fr-FR" dirty="0"/>
            </a:br>
            <a:r>
              <a:rPr lang="fr-FR" dirty="0"/>
              <a:t>scénarios alternatifs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02403-4EA7-DE68-92C1-A5A168ED9B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BBC24-75B9-727A-00C2-C3892D2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5E9141-2FB7-3473-936D-0DE4EC63F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" name="Espace réservé pour une image  8">
            <a:extLst>
              <a:ext uri="{FF2B5EF4-FFF2-40B4-BE49-F238E27FC236}">
                <a16:creationId xmlns:a16="http://schemas.microsoft.com/office/drawing/2014/main" id="{3BA3C72E-23CE-7B63-440F-D53871BE80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107" y="-10711"/>
            <a:ext cx="3832905" cy="6880745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936F82-C43B-A2E7-0E62-411A011B3D67}"/>
              </a:ext>
            </a:extLst>
          </p:cNvPr>
          <p:cNvSpPr txBox="1"/>
          <p:nvPr/>
        </p:nvSpPr>
        <p:spPr>
          <a:xfrm>
            <a:off x="729125" y="3991701"/>
            <a:ext cx="6728950" cy="1392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1400" dirty="0">
                <a:solidFill>
                  <a:schemeClr val="dk1"/>
                </a:solidFill>
              </a:rPr>
              <a:t>Les participants ont travaillé sur la formulation de futurs souhaitables, alternatifs aux scénarios tendanciels, en précisant à chaque fois, les mesures nécessaires à mettre en œuvre pour atteindre ces futurs.</a:t>
            </a:r>
          </a:p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fr-FR" sz="1400" dirty="0">
              <a:solidFill>
                <a:schemeClr val="dk1"/>
              </a:solidFill>
            </a:endParaRPr>
          </a:p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1400" dirty="0">
                <a:solidFill>
                  <a:schemeClr val="dk1"/>
                </a:solidFill>
              </a:rPr>
              <a:t>Puis, ils ont hiérarchisé les futurs souhaitables qui leur semble prioritaire. Cette priorisation est indiquée dans la suite du compte-rendu, en dessous de chaque futur exprimé.</a:t>
            </a:r>
          </a:p>
        </p:txBody>
      </p:sp>
    </p:spTree>
    <p:extLst>
      <p:ext uri="{BB962C8B-B14F-4D97-AF65-F5344CB8AC3E}">
        <p14:creationId xmlns:p14="http://schemas.microsoft.com/office/powerpoint/2010/main" val="243734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Qualité des eaux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83184"/>
              </p:ext>
            </p:extLst>
          </p:nvPr>
        </p:nvGraphicFramePr>
        <p:xfrm>
          <a:off x="275602" y="887324"/>
          <a:ext cx="11640796" cy="5410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264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257282">
                <a:tc rowSpan="1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 petit cycle de l’eau est vertueux avec moins de pollution à la source, un recyclage et une sobriété dans les circulations d’eau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5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Augmenter le prix de l’eau pour permettre un traitement performant de l’eau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une stratégie en fonction de la vulnérabilité des secteurs d’aires d’alimentation de captage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98893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Réglementer plus et plus vite sur les aires d’alimentation de captage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0248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Réutiliser les eaux usées (après traitement si nécessaire)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827526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Intégrer l’environnement et l’eau en amont de chaque projet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03054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Restituer aux sols les eaux usées et pluviales, le plus possible à la parcelle (moins traiter l’eau)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54354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Promouvoir les techniques alternatives au tout tuyau (noues, fossé, etc.)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76925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Stocker durablement l’eau dans les sols pour préserver sa qualité et la résilience des milieux aquatiques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986370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des villes perméables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133544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Intégrer le changement climatique et la croissance démographique dans le dimensionnement des STEP 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01741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la mise aux normes des STEP, et leur performance (osmose)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257282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Tous les cours d’eau ont été restaurés en morphologie et en fonctionnement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15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l’acquisition par le public des parcelles naturelles liées au cours d’eau, zones humides et bocage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les zones humides pour plus de biodiversité, d’infiltration des eaux et de stockage du carbone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3848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Protéger l’ensemble des zones humides et du bocage (sans exception)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48329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les projets de réseaux de chaleur dans les collectivités avec du bois de bocage (label haies)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60815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maillage bocager dense, fonctionnel, en bon état, géré durablement et intégré dans les systèmes agricoles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20107"/>
                  </a:ext>
                </a:extLst>
              </a:tr>
              <a:tr h="257282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Une industrie propre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Priorité : 2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Créer une taxe locale (levée par la collectivité) sur les produits impactant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7947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 cadrer certains usages sur la réutilisation de l’eau (aspects sanitaires)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16339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Appliquer le principe pollueur-payeur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53868"/>
                  </a:ext>
                </a:extLst>
              </a:tr>
              <a:tr h="2572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Interdire le lobbying des industriels polluants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29279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Qualité des eaux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58769"/>
              </p:ext>
            </p:extLst>
          </p:nvPr>
        </p:nvGraphicFramePr>
        <p:xfrm>
          <a:off x="275602" y="887324"/>
          <a:ext cx="11640796" cy="5245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266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248938">
                <a:tc rowSpan="1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 agriculture 100% bio sur le territoire, non exportatrice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23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une qualité d’eau meilleure en 2050 malgré la croissance démographique et le changement climatique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Préempter les terrains agricoles pour favoriser le basculement en agriculture bio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98893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Généraliser les aliments bio en restauration collective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0248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Aider à l’installation des magasins de producteurs locaux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827526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Aider à l’installation en agriculture bio (prêt à taux zéro, accès privilégié au foncier…)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03054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Réviser la PAC : arrêter de financer des productions polluantes et développer l’agriculture bio et non exportatrice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54354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un enseignement agricole plus vertueux et respectueux de l’environnement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74821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Supprimer le labour et favoriser le couvert permanent des sols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17480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une agriculture vivrière raisonnée moins exportatrice et moins importatrice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6559"/>
                  </a:ext>
                </a:extLst>
              </a:tr>
              <a:tr h="4978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une agriculture diversifiée, adaptée au sol et au climat, sans produit phytosanitaire (ou strict minimum) avec une part importante de prairie et d’élevage en système herbager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939227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Rémunérer les agriculteurs pour leurs actions en faveur de la préservation de la ressource en eau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80449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Zéro pesticide dans les aires d’alimentation de captage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248938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 produits (solide et liquide) biodégradables ou recyclables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11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plus de moyens et de poids pour l’ANSES (travail sur l’effet cocktail, etc.)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Moins utiliser les produits avec autorisation de mise sur le marché pour diminuer les risques de pollution de l’eau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3848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Afficher tous les éléments du prix d’un produit : prix de base, subventions, coûts des impacts négatifs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20107"/>
                  </a:ext>
                </a:extLst>
              </a:tr>
              <a:tr h="24893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dirty="0"/>
                        <a:t>Une prise de conscience collective</a:t>
                      </a:r>
                      <a:endParaRPr lang="fr-FR" sz="1400" b="1" dirty="0"/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Considérer les consommateurs comme des citoyens dont les choix et modes de vie ont un impact sur l’eau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7947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l’éducation et la sensibilisation des acteurs et des citoyens à la préservation de la qualité de l’eau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16339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l’enseignement basé sur le vivant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48340"/>
                  </a:ext>
                </a:extLst>
              </a:tr>
              <a:tr h="2489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connaitre au plus grand nombre le fonctionnement des milieux et du cycle de l’eau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41552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6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Milieux aquatiques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98975"/>
              </p:ext>
            </p:extLst>
          </p:nvPr>
        </p:nvGraphicFramePr>
        <p:xfrm>
          <a:off x="275602" y="887325"/>
          <a:ext cx="11640796" cy="5237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3265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317482">
                <a:tc row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Protection et gestion des infrastructures et usages écologiques (haies, bandes enherbées…)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15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l’infiltration de l’eau en milieu urbain et rural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317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Interdire la construction de nouvelles routes sur les zones déjà desservies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98893"/>
                  </a:ext>
                </a:extLst>
              </a:tr>
              <a:tr h="317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l’évitement et la sobriété dans les projets d’aménagement (renfort du E dans les séquences ERC)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0248"/>
                  </a:ext>
                </a:extLst>
              </a:tr>
              <a:tr h="4659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les filières de valorisation des haies (production d’énergie, valoriser les outils et les demandes)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Réaction : fortes contraintes techniques, notamment sur le matériel nécessaire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827526"/>
                  </a:ext>
                </a:extLst>
              </a:tr>
              <a:tr h="317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 les promoteurs à l’intégration du vivant en amont des projets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03054"/>
                  </a:ext>
                </a:extLst>
              </a:tr>
              <a:tr h="317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les mobilités et l’habitat alternatifs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90824"/>
                  </a:ext>
                </a:extLst>
              </a:tr>
              <a:tr h="317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Obliger les communes à faire des inventaires bocagers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317482"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 milieux plus résilients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13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l’infiltration dans la gestion des eaux pluviales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317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la nature au centre des innovations techniques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3848"/>
                  </a:ext>
                </a:extLst>
              </a:tr>
              <a:tr h="317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Désimperméabiliser les zones urbaines (parkings, friches, etc.)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48329"/>
                  </a:ext>
                </a:extLst>
              </a:tr>
              <a:tr h="317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Empêcher un retour en arrière sur l’agriculture biologique (aides)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94207"/>
                  </a:ext>
                </a:extLst>
              </a:tr>
              <a:tr h="317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Compenser et inciter financièrement le reméandrage des cours d’eau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60815"/>
                  </a:ext>
                </a:extLst>
              </a:tr>
              <a:tr h="317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Encadrer l’imperméabilisation (zones d’activités)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20107"/>
                  </a:ext>
                </a:extLst>
              </a:tr>
              <a:tr h="634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dirty="0"/>
                        <a:t>Une règlementation plus accessible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dirty="0"/>
                        <a:t>Priorité : 1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 et informer les propriétaires et les gestionnaires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7947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9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Milieux aquatiques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318366"/>
              </p:ext>
            </p:extLst>
          </p:nvPr>
        </p:nvGraphicFramePr>
        <p:xfrm>
          <a:off x="275602" y="887324"/>
          <a:ext cx="11640796" cy="5371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2903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282291">
                <a:tc rowSpan="9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Autres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Adapter la PAC au changement climatique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la connaissance et la pédagogie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98893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Sensibiliser les jeunes en intégrant ces enjeux dans les programmes scolaires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0248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Travailler sur le foncier des milieux et agricole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827526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les moyens humains (suivi et accompagnement)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03054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Valoriser les formations environnementales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54354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le dialogue territorial dans les projets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220205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des programmes d’accompagnement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90824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Sensibiliser le grand public aux enjeux des cours d’eau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282291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Amélioration de la biodiversité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13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les moyens de contrôle notamment de l’Office français de la biodiversité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des plans de lutte contre les espèces exotiques envahissantes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3848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les espèces locales dans la replantation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48329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les connaissances (par exemple sur les mares) pour favoriser la protection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60815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Préserver les corridors écologiques (connexion entre les milieux)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20107"/>
                  </a:ext>
                </a:extLst>
              </a:tr>
              <a:tr h="28229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dirty="0"/>
                        <a:t>Valorisation des zones humides comme un atout du territoire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dirty="0"/>
                        <a:t>Priorité : 17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Intégrer aussi la valorisation des marais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7947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Imposer une surface minimale de zones humides et interdire le drainage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16339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Inciter voire contraindre à l’entretien des trames vertes et bleues (aides et PSE)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53868"/>
                  </a:ext>
                </a:extLst>
              </a:tr>
              <a:tr h="282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l’implantation de zones tampons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29279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6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Quantité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831103"/>
              </p:ext>
            </p:extLst>
          </p:nvPr>
        </p:nvGraphicFramePr>
        <p:xfrm>
          <a:off x="275602" y="887325"/>
          <a:ext cx="11640796" cy="5310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27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270898">
                <a:tc rowSpan="9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 utilisation sobre de l’eau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23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une culture de l’eau : sensibilisation et éducation de tous les publics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Valoriser financièrement les actions environnementales des agriculteurs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98893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des mesures financières incitatives (primes aux économies, déductions fiscales voire compensations financières pour dispositifs économes en eau et de récupération de l’eau de pluie)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0248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l’utilisation de l’eau en circuit fermé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827526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Appliquer le zéro arrosage dans les collectivités territoriales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03054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Interdire les piscines individuelles dans les PLUi, et favoriser les piscines collectives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54354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Imposer dans les PLUi que les toilettes ne soient plus alimentées en eau potable (sèches ou pluviales)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220205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Encourager les modèles agricoles moins consommateurs en eau : sans labour, type de culture et de semis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90824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Valoriser localement les produits de l’élevage pour soutenir la filière (et préserver les prairies)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270898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 consommations humaines de l’eau maitrisée qui ne dépassent pas les ressources du territoire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8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la récupération des eaux pluviales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une tarification progressive avec un quota social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3848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Optimiser les circuits d’eau pour favoriser la multiplicité des usages (eau de la douche réutilisée pour les WC)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48329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Arrêter la dégressivité des tarifs de l’eau pour les gros consommateurs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60815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les rendements des réseaux d’eau potable et d’assainissement : 1,25% de renouvellement par an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20107"/>
                  </a:ext>
                </a:extLst>
              </a:tr>
              <a:tr h="27089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dirty="0"/>
                        <a:t>Des quantités d’eau suffisantes pour le bon fonctionnement des milieux (priorité aux milieux)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b="1" dirty="0"/>
                        <a:t>Priorité : 9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Domanialiser les cours d’eau et les abords (bande de 5 mètres) / réaction : attention aux charges d’entretien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97947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l’infiltration des eaux pluviales et des eaux usées traitées (SPANC / ANC)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16339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Protéger de manière stricte toutes les zones humides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53868"/>
                  </a:ext>
                </a:extLst>
              </a:tr>
              <a:tr h="270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Effacer les plans d’eau sur cours d’eau pour retrouver le bon fonctionnement des zones humides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29279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7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Risques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4D10BD-AF86-5636-F198-B19D64E7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9625"/>
              </p:ext>
            </p:extLst>
          </p:nvPr>
        </p:nvGraphicFramePr>
        <p:xfrm>
          <a:off x="275602" y="887326"/>
          <a:ext cx="11640796" cy="5303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433">
                  <a:extLst>
                    <a:ext uri="{9D8B030D-6E8A-4147-A177-3AD203B41FA5}">
                      <a16:colId xmlns:a16="http://schemas.microsoft.com/office/drawing/2014/main" val="3765049858"/>
                    </a:ext>
                  </a:extLst>
                </a:gridCol>
                <a:gridCol w="8830363">
                  <a:extLst>
                    <a:ext uri="{9D8B030D-6E8A-4147-A177-3AD203B41FA5}">
                      <a16:colId xmlns:a16="http://schemas.microsoft.com/office/drawing/2014/main" val="1746915567"/>
                    </a:ext>
                  </a:extLst>
                </a:gridCol>
              </a:tblGrid>
              <a:tr h="4196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Objectifs /  futur souhaitable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Moyens / mesures  pour les atteindre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1471"/>
                  </a:ext>
                </a:extLst>
              </a:tr>
              <a:tr h="317133">
                <a:tc row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territoire perméable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23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Imposer dans les documents d’urbanisme un coefficient de pleine terre obligatoire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009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Imposer un minimum de 120 mètres linéaires de haie par hectare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50772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Acquérir par les collectivités les zones humides stratégiques (en amont des bourgs, dans les zones industrielles)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73791"/>
                  </a:ext>
                </a:extLst>
              </a:tr>
              <a:tr h="4444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Encourager les pratiques agricoles favorables à l’infiltration : couvert permanent, travail de la terre, bocage perpendiculaire à la pente…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99386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Désimperméabiliser les sols (routes, parkings, etc.)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16743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Obliger le maintien en prairie des zones inondables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63917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Identifier les zones vulnérables en zone urbaine lors de pluie intense pour augmenter les capacités d’infiltration</a:t>
                      </a:r>
                    </a:p>
                  </a:txBody>
                  <a:tcPr marL="0" marR="0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81018"/>
                  </a:ext>
                </a:extLst>
              </a:tr>
              <a:tr h="317133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territoire résilient aux évènements extrêmes</a:t>
                      </a:r>
                      <a:b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Priorité : 5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déborder les cours d’eau sur des terres non urbanisées</a:t>
                      </a: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5642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des plans de sauvegarde intercommunaux (obligatoires à partir de l’été 2024)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86612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Créer des retenues collinaires déversoirs d’orage en amont des villages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202094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Intégrer le risque d’inondation (aussi par ruissellement) dans les SCOT et les PLUi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40329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Elargir les mesures de gestion de crise aux situations de sècheresse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82383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Arrêter le drainage au sens large (habitations, agricoles, etc.)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15325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Travailler en amont sur des plans-guides de référence pour anticiper les risques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0517"/>
                  </a:ext>
                </a:extLst>
              </a:tr>
              <a:tr h="317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Continuer l’interconnexion des réseaux pour sécuriser l’approvisionnement en cas de sécheresse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47866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9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FD0F5-AF22-6EF8-2739-D3F2066F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67" y="419337"/>
            <a:ext cx="10847388" cy="287337"/>
          </a:xfrm>
        </p:spPr>
        <p:txBody>
          <a:bodyPr/>
          <a:lstStyle/>
          <a:p>
            <a:r>
              <a:rPr lang="fr-FR" dirty="0">
                <a:solidFill>
                  <a:srgbClr val="00196B"/>
                </a:solidFill>
              </a:rPr>
              <a:t>La révision du SAGE Vilaine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609DA0-9B9C-FF4B-13AF-69CC29BF4C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8748" y="105961"/>
            <a:ext cx="6236748" cy="6646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88523A-47FB-3DD1-C80E-7CD348E7B3D0}"/>
              </a:ext>
            </a:extLst>
          </p:cNvPr>
          <p:cNvSpPr txBox="1"/>
          <p:nvPr/>
        </p:nvSpPr>
        <p:spPr>
          <a:xfrm>
            <a:off x="152400" y="928589"/>
            <a:ext cx="5151120" cy="56015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Pourquoi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Prendre en compte l’amélioration des connaissances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Compatibilité au SDAGE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Meilleure prise en compte du changement climatique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Thématiques insuffisamment traitées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Phase prospective, qu’est-ce que c’est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sur la base de données de projection, estimer le futur possible du territoire à un moment donné (2050) si on ne change pas le SAGE</a:t>
            </a:r>
          </a:p>
          <a:p>
            <a:endParaRPr lang="fr-FR" sz="1400" dirty="0">
              <a:solidFill>
                <a:prstClr val="black"/>
              </a:solidFill>
              <a:latin typeface="Segoe UI"/>
            </a:endParaRPr>
          </a:p>
          <a:p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=&gt; Coconstruire des scénarios alternatifs pour des futurs possibles et souhaitables parmi lesquelles la CLE choisira celui qu’elle retient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prstClr val="black"/>
              </a:solidFill>
              <a:latin typeface="Segoe UI"/>
              <a:sym typeface="Wingdings" panose="05000000000000000000" pitchFamily="2" charset="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Segoe UI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 Le scénario retenu préfigurera le futur SAGE</a:t>
            </a:r>
            <a:endParaRPr lang="fr-FR" sz="1400" dirty="0">
              <a:solidFill>
                <a:prstClr val="black"/>
              </a:solidFill>
              <a:latin typeface="Segoe U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prstClr val="black"/>
              </a:solidFill>
              <a:latin typeface="Segoe U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https://www.sage-vilaine-revision.com/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0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1E62F-C624-A013-7A98-580980ABE0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01.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F4998E-5F5A-1CD0-7A78-4651E713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107" y="2889250"/>
            <a:ext cx="5789360" cy="2056376"/>
          </a:xfrm>
        </p:spPr>
        <p:txBody>
          <a:bodyPr/>
          <a:lstStyle/>
          <a:p>
            <a:r>
              <a:rPr lang="fr-FR" dirty="0"/>
              <a:t>Amendement des </a:t>
            </a:r>
            <a:br>
              <a:rPr lang="fr-FR" dirty="0"/>
            </a:br>
            <a:r>
              <a:rPr lang="fr-FR" dirty="0"/>
              <a:t>scénarios tendanciels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02403-4EA7-DE68-92C1-A5A168ED9B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BBC24-75B9-727A-00C2-C3892D2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5E9141-2FB7-3473-936D-0DE4EC63F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" name="Espace réservé pour une image  8">
            <a:extLst>
              <a:ext uri="{FF2B5EF4-FFF2-40B4-BE49-F238E27FC236}">
                <a16:creationId xmlns:a16="http://schemas.microsoft.com/office/drawing/2014/main" id="{3BA3C72E-23CE-7B63-440F-D53871BE80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107" y="-10711"/>
            <a:ext cx="3832905" cy="6880745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785CC1-241B-7410-0C41-E88ED8536A14}"/>
              </a:ext>
            </a:extLst>
          </p:cNvPr>
          <p:cNvSpPr txBox="1"/>
          <p:nvPr/>
        </p:nvSpPr>
        <p:spPr>
          <a:xfrm>
            <a:off x="1089337" y="4554849"/>
            <a:ext cx="6728950" cy="1392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1400" dirty="0">
                <a:solidFill>
                  <a:schemeClr val="dk1"/>
                </a:solidFill>
              </a:rPr>
              <a:t>Les participants ont amendé les différents scénarios tendanciels thématiques en précisant d’autres facteurs favorables et défavorables.</a:t>
            </a:r>
          </a:p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fr-FR" sz="1400" dirty="0">
              <a:solidFill>
                <a:schemeClr val="dk1"/>
              </a:solidFill>
            </a:endParaRPr>
          </a:p>
          <a:p>
            <a:pPr marL="285750" indent="-285750" algn="l" fontAlgn="b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1400" dirty="0">
                <a:solidFill>
                  <a:schemeClr val="dk1"/>
                </a:solidFill>
              </a:rPr>
              <a:t>Ils ont également fait part de sujets qui mériteraient d’être précisés en parallèle de la mise en œuvre du SAGE.</a:t>
            </a:r>
          </a:p>
        </p:txBody>
      </p:sp>
    </p:spTree>
    <p:extLst>
      <p:ext uri="{BB962C8B-B14F-4D97-AF65-F5344CB8AC3E}">
        <p14:creationId xmlns:p14="http://schemas.microsoft.com/office/powerpoint/2010/main" val="361773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CE511-84CD-FD37-4DCC-221D0D48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Tendances prévisionnelles des enjeux sur la </a:t>
            </a:r>
            <a:r>
              <a:rPr lang="fr-FR" dirty="0">
                <a:solidFill>
                  <a:schemeClr val="tx2"/>
                </a:solidFill>
              </a:rPr>
              <a:t>qualité des eaux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41ABE4-4833-7429-DBD0-20E0DD5E9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7AE213-DE81-50B7-882D-BA0A1395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EFBB95-56BB-9861-5BAA-79067173A6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BBDA554-1DE1-6121-8333-9C22B16F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7" y="877602"/>
            <a:ext cx="11173258" cy="55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Qualité des eaux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66359-5529-489A-C439-02711B9B59B7}"/>
              </a:ext>
            </a:extLst>
          </p:cNvPr>
          <p:cNvSpPr/>
          <p:nvPr/>
        </p:nvSpPr>
        <p:spPr>
          <a:xfrm>
            <a:off x="564641" y="914400"/>
            <a:ext cx="683134" cy="17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444A6-8712-9FCF-5152-670505B97529}"/>
              </a:ext>
            </a:extLst>
          </p:cNvPr>
          <p:cNvSpPr txBox="1"/>
          <p:nvPr/>
        </p:nvSpPr>
        <p:spPr>
          <a:xfrm>
            <a:off x="291082" y="914400"/>
            <a:ext cx="11548493" cy="5390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b">
              <a:lnSpc>
                <a:spcPct val="100000"/>
              </a:lnSpc>
            </a:pPr>
            <a:r>
              <a:rPr lang="fr-FR" sz="1400" b="1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Facteurs défavorables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Pollution de plus en plus importante des dispositifs de méthanisation, avec la problématique de stockage des effluents, et augmentation des risques lorsque leur taille devient trop importante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Augmentation </a:t>
            </a: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du tr</a:t>
            </a:r>
            <a:r>
              <a:rPr lang="fr-FR" sz="1400" dirty="0"/>
              <a:t>afic routier sur l’axe Nantes-Rennes et de l’artificialisation des sols (développement des activités de logistique)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Diminution de l’élevage laitier (et son corollaire : l’augmentation des cultures, notamment de céréales, au détriment des prairies)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Evolution des linéaires de haies qui ont tendance à diminuer sur le territoire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Risque sanitaire lié aux substances émergentes (substances médicamenteuses, hormonales, nanoparticules…) peu voire pas étudié aujourd’hui, avec les effets cocktails des molécules (impact important sur la santé)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Impact de la dégradation de la qualité de l’eau sur la quantité et inversement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Fort développement industriel et artisanal </a:t>
            </a:r>
            <a:r>
              <a:rPr lang="fr-FR" sz="1400" dirty="0"/>
              <a:t>(d</a:t>
            </a: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éconcentration de la métropole nantaise) à mieux intégrer (</a:t>
            </a:r>
            <a:r>
              <a:rPr lang="fr-FR" sz="1400" dirty="0"/>
              <a:t>µ</a:t>
            </a: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polluants, métaux lourds, HAP)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Impact de l’augmentation de la population sur les rejets d'assainissement et sur la hausse des surfaces imperméables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Augmentation du tourisme, en particulier sur le littoral</a:t>
            </a:r>
          </a:p>
          <a:p>
            <a:pPr fontAlgn="b"/>
            <a:endParaRPr lang="fr-FR" sz="14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fr-FR" sz="1400" b="1" dirty="0">
                <a:solidFill>
                  <a:schemeClr val="dk1"/>
                </a:solidFill>
              </a:rPr>
              <a:t>Facteurs 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Mise en place de Projets Alimentaires Territoriaux (PAT) qui permettent de travailler sur l’agriculture bio et les circuits-courts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Evolution des consommations alimentaires, avec la loi </a:t>
            </a:r>
            <a:r>
              <a:rPr lang="fr-FR" sz="1400" dirty="0" err="1">
                <a:solidFill>
                  <a:schemeClr val="dk1"/>
                </a:solidFill>
              </a:rPr>
              <a:t>Egalim</a:t>
            </a:r>
            <a:r>
              <a:rPr lang="fr-FR" sz="1400" dirty="0">
                <a:solidFill>
                  <a:schemeClr val="dk1"/>
                </a:solidFill>
              </a:rPr>
              <a:t> (bio en restauration collective) et la végétalisation des assiettes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1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88D73-6E64-86C8-BCDD-98DBE173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Tendances prévisionnelles des enjeux sur les </a:t>
            </a:r>
            <a:r>
              <a:rPr lang="fr-FR" dirty="0">
                <a:solidFill>
                  <a:schemeClr val="tx2"/>
                </a:solidFill>
              </a:rPr>
              <a:t>milieux aquatiques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15D75F-8CCC-BE6F-A758-28771A8CA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8C8177-C597-A84B-B882-7183F607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CBDE1B-91BD-13E2-2DF4-59E8DB644A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72E1399-56BC-0700-F603-C3A34D45A031}"/>
              </a:ext>
            </a:extLst>
          </p:cNvPr>
          <p:cNvGrpSpPr/>
          <p:nvPr/>
        </p:nvGrpSpPr>
        <p:grpSpPr>
          <a:xfrm>
            <a:off x="564641" y="1241293"/>
            <a:ext cx="9534964" cy="4889902"/>
            <a:chOff x="535137" y="1338182"/>
            <a:chExt cx="8387883" cy="4301634"/>
          </a:xfrm>
        </p:grpSpPr>
        <p:pic>
          <p:nvPicPr>
            <p:cNvPr id="26" name="Image 25" descr="Une image contenant carte, texte&#10;&#10;Description générée automatiquement">
              <a:extLst>
                <a:ext uri="{FF2B5EF4-FFF2-40B4-BE49-F238E27FC236}">
                  <a16:creationId xmlns:a16="http://schemas.microsoft.com/office/drawing/2014/main" id="{85E97B09-55FA-A9BE-7D8B-38A6C9339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25" t="6533"/>
            <a:stretch/>
          </p:blipFill>
          <p:spPr bwMode="auto">
            <a:xfrm>
              <a:off x="2110258" y="1464967"/>
              <a:ext cx="4828230" cy="39755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F19868D-2782-8D17-4834-9A6F1CCF85B3}"/>
                </a:ext>
              </a:extLst>
            </p:cNvPr>
            <p:cNvSpPr txBox="1"/>
            <p:nvPr/>
          </p:nvSpPr>
          <p:spPr>
            <a:xfrm>
              <a:off x="6847141" y="1991442"/>
              <a:ext cx="2075879" cy="1260900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 anchor="ctr" anchorCtr="0">
              <a:noAutofit/>
            </a:bodyPr>
            <a:lstStyle/>
            <a:p>
              <a:pPr marL="136922" indent="-136922" algn="just"/>
              <a:r>
                <a:rPr lang="fr-FR" sz="788" b="1" dirty="0">
                  <a:solidFill>
                    <a:srgbClr val="FF656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Cours d’eau</a:t>
              </a:r>
            </a:p>
            <a:p>
              <a:pPr marL="136922" indent="-136922" algn="just"/>
              <a:r>
                <a:rPr lang="fr-FR" sz="788" dirty="0">
                  <a:solidFill>
                    <a:srgbClr val="FF656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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	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Réduction des débits, jusqu’à moins 40% à 80% à horizon 2070</a:t>
              </a:r>
            </a:p>
            <a:p>
              <a:pPr marL="171450" indent="-171450" algn="just">
                <a:buClr>
                  <a:srgbClr val="FF6565"/>
                </a:buClr>
                <a:buFont typeface="Wingdings 3" panose="05040102010807070707" pitchFamily="18" charset="2"/>
                <a:buChar char=""/>
              </a:pP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Augmentation de la température de l’eau, de l’ordre de +2°C à horizon 2050</a:t>
              </a:r>
            </a:p>
            <a:p>
              <a:pPr algn="just">
                <a:buClr>
                  <a:srgbClr val="FF6565"/>
                </a:buClr>
              </a:pP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dégradation du fonctionnement des milieux et des conditions pour la vie aquatique</a:t>
              </a:r>
            </a:p>
            <a:p>
              <a:pPr marL="171450" indent="-171450" algn="just">
                <a:buFont typeface="Wingdings 3" panose="05040102010807070707" pitchFamily="18" charset="2"/>
                <a:buChar char=""/>
              </a:pPr>
              <a:endParaRPr lang="fr-FR" sz="788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 algn="just">
                <a:buClr>
                  <a:srgbClr val="FF6565"/>
                </a:buClr>
                <a:buFont typeface="Wingdings 3" panose="05040102010807070707" pitchFamily="18" charset="2"/>
                <a:buChar char=""/>
              </a:pP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Poursuite de l’envasement de l’estuaire induit par le barrage d’Arzal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7A158A0-52B2-1C6F-AAE1-A691829682E6}"/>
                </a:ext>
              </a:extLst>
            </p:cNvPr>
            <p:cNvSpPr txBox="1"/>
            <p:nvPr/>
          </p:nvSpPr>
          <p:spPr>
            <a:xfrm>
              <a:off x="6298513" y="4456222"/>
              <a:ext cx="2624507" cy="1183594"/>
            </a:xfrm>
            <a:prstGeom prst="rect">
              <a:avLst/>
            </a:prstGeom>
            <a:solidFill>
              <a:srgbClr val="DEEBF6"/>
            </a:solidFill>
          </p:spPr>
          <p:txBody>
            <a:bodyPr wrap="square" rtlCol="0" anchor="ctr" anchorCtr="0">
              <a:noAutofit/>
            </a:bodyPr>
            <a:lstStyle/>
            <a:p>
              <a:pPr marL="136922" indent="-136922" algn="just"/>
              <a:r>
                <a:rPr lang="fr-FR" sz="788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Zones humides</a:t>
              </a:r>
            </a:p>
            <a:p>
              <a:pPr marL="268288" indent="-136525" algn="just"/>
              <a:r>
                <a:rPr lang="fr-FR" sz="788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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	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Des surfaces zones humides qui pourraient continuer à diminuer en raison des aménagements du territoire, malgré les dispositifs de protection et de compensation</a:t>
              </a:r>
            </a:p>
            <a:p>
              <a:pPr marL="268288" indent="-136525" algn="just"/>
              <a:endParaRPr lang="fr-FR" sz="788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68288" indent="-136525" algn="just"/>
              <a:r>
                <a:rPr lang="fr-FR" sz="788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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	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</a:rPr>
                <a:t>Des fonctionnalités également altérées par les conséquences du changement climatique, en particulier pour les zones alimentées par les pluies</a:t>
              </a:r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87C5456F-4BD2-B3E3-7FD6-DFE873DA4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624" y="1338182"/>
              <a:ext cx="939236" cy="82867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5D8C4E05-3D0F-EFCC-39ED-5C9A0BEE2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108" y="4620559"/>
              <a:ext cx="1045876" cy="60482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371853B-D110-35AF-58DC-E479BDEB1A9D}"/>
                </a:ext>
              </a:extLst>
            </p:cNvPr>
            <p:cNvSpPr txBox="1"/>
            <p:nvPr/>
          </p:nvSpPr>
          <p:spPr>
            <a:xfrm>
              <a:off x="7031355" y="3359259"/>
              <a:ext cx="1891665" cy="10623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marL="136922" indent="-136922" algn="just"/>
              <a:r>
                <a:rPr lang="fr-FR" sz="788" b="1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Têtes de bassin versant</a:t>
              </a:r>
            </a:p>
            <a:p>
              <a:pPr marL="268288" indent="-92075" algn="just"/>
              <a:r>
                <a:rPr lang="fr-FR" sz="788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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	Ces pressions et ces évolutions seront particulièrement impactantes dans les secteurs de tête de bassin versant</a:t>
              </a:r>
            </a:p>
            <a:p>
              <a:pPr marL="268288" indent="-92075" algn="just"/>
              <a:r>
                <a:rPr lang="fr-FR" sz="788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</a:t>
              </a:r>
              <a:r>
                <a:rPr lang="fr-FR" sz="788" dirty="0">
                  <a:latin typeface="Segoe UI" panose="020B0502040204020203" pitchFamily="34" charset="0"/>
                  <a:cs typeface="Segoe UI" panose="020B0502040204020203" pitchFamily="34" charset="0"/>
                  <a:sym typeface="Wingdings 3" panose="05040102010807070707" pitchFamily="18" charset="2"/>
                </a:rPr>
                <a:t>	Des impacts qui se répercuteront aux milieux à l’aval des bassins versants</a:t>
              </a:r>
              <a:endParaRPr lang="fr-FR" sz="788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B378C1FB-456D-360C-9750-A849CEFD2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513" y="3621864"/>
              <a:ext cx="906349" cy="544439"/>
            </a:xfrm>
            <a:prstGeom prst="ellipse">
              <a:avLst/>
            </a:prstGeom>
          </p:spPr>
        </p:pic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092AA90-A9C4-F134-63CE-5518E24EF612}"/>
                </a:ext>
              </a:extLst>
            </p:cNvPr>
            <p:cNvSpPr/>
            <p:nvPr/>
          </p:nvSpPr>
          <p:spPr>
            <a:xfrm rot="2223310">
              <a:off x="3891820" y="3466982"/>
              <a:ext cx="847986" cy="1045983"/>
            </a:xfrm>
            <a:prstGeom prst="ellipse">
              <a:avLst/>
            </a:prstGeom>
            <a:solidFill>
              <a:srgbClr val="5B9BD5">
                <a:alpha val="69804"/>
              </a:srgb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CE67604-F375-61DB-C9B4-3CFBC3C1CB07}"/>
                </a:ext>
              </a:extLst>
            </p:cNvPr>
            <p:cNvSpPr txBox="1"/>
            <p:nvPr/>
          </p:nvSpPr>
          <p:spPr>
            <a:xfrm>
              <a:off x="3931850" y="3629862"/>
              <a:ext cx="888654" cy="57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88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Zones de marais à fort intérêt écologique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F9C1D65-DA43-8371-8C31-9CF08E696CDB}"/>
                </a:ext>
              </a:extLst>
            </p:cNvPr>
            <p:cNvSpPr txBox="1"/>
            <p:nvPr/>
          </p:nvSpPr>
          <p:spPr>
            <a:xfrm>
              <a:off x="535137" y="1982421"/>
              <a:ext cx="1761133" cy="122416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85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Facteurs favorables</a:t>
              </a:r>
            </a:p>
            <a:p>
              <a:endParaRPr lang="fr-FR" sz="79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Contexte réglementaire</a:t>
              </a: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Meilleure connaissance des espaces naturels sensibles</a:t>
              </a: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Programmes de restauration sur tous les bassins versants</a:t>
              </a:r>
            </a:p>
          </p:txBody>
        </p:sp>
        <p:pic>
          <p:nvPicPr>
            <p:cNvPr id="36" name="Graphique 35" descr="Badge à suivre contour">
              <a:extLst>
                <a:ext uri="{FF2B5EF4-FFF2-40B4-BE49-F238E27FC236}">
                  <a16:creationId xmlns:a16="http://schemas.microsoft.com/office/drawing/2014/main" id="{B2AB2D3B-E455-BCB4-6A75-5A6723E39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96775" y="1988771"/>
              <a:ext cx="324000" cy="324000"/>
            </a:xfrm>
            <a:prstGeom prst="rect">
              <a:avLst/>
            </a:prstGeom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6E1EFE2-91CD-300F-B145-F5EAE627DC78}"/>
                </a:ext>
              </a:extLst>
            </p:cNvPr>
            <p:cNvSpPr txBox="1"/>
            <p:nvPr/>
          </p:nvSpPr>
          <p:spPr>
            <a:xfrm>
              <a:off x="536460" y="3317105"/>
              <a:ext cx="1760400" cy="1743401"/>
            </a:xfrm>
            <a:prstGeom prst="roundRect">
              <a:avLst/>
            </a:prstGeom>
            <a:ln w="31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85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Facteurs défavorables</a:t>
              </a:r>
            </a:p>
            <a:p>
              <a:endParaRPr lang="fr-FR" sz="79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Sensibilité spécifique des têtes de bassin versant et zones humides aux pressions subies</a:t>
              </a: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Densité importante de plans d’eau qui rend vulnérables les milieux </a:t>
              </a: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Opérations d’aménagement et d’artificialisation</a:t>
              </a:r>
            </a:p>
            <a:p>
              <a:pPr>
                <a:spcAft>
                  <a:spcPts val="600"/>
                </a:spcAft>
              </a:pPr>
              <a:r>
                <a:rPr lang="fr-FR" sz="790" dirty="0">
                  <a:latin typeface="Segoe UI" panose="020B0502040204020203" pitchFamily="34" charset="0"/>
                  <a:cs typeface="Segoe UI" panose="020B0502040204020203" pitchFamily="34" charset="0"/>
                </a:rPr>
                <a:t>Opérations de restauration limitées en linéaire et conditionnées au volontariat</a:t>
              </a:r>
            </a:p>
          </p:txBody>
        </p:sp>
        <p:pic>
          <p:nvPicPr>
            <p:cNvPr id="38" name="Graphique 37" descr="Badge à ne plus suivre contour">
              <a:extLst>
                <a:ext uri="{FF2B5EF4-FFF2-40B4-BE49-F238E27FC236}">
                  <a16:creationId xmlns:a16="http://schemas.microsoft.com/office/drawing/2014/main" id="{48715D49-3388-C3BC-A5FA-93FC95E56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93662" y="3325738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2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Milieux aquatiques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66359-5529-489A-C439-02711B9B59B7}"/>
              </a:ext>
            </a:extLst>
          </p:cNvPr>
          <p:cNvSpPr/>
          <p:nvPr/>
        </p:nvSpPr>
        <p:spPr>
          <a:xfrm>
            <a:off x="564641" y="914400"/>
            <a:ext cx="683134" cy="17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444A6-8712-9FCF-5152-670505B97529}"/>
              </a:ext>
            </a:extLst>
          </p:cNvPr>
          <p:cNvSpPr txBox="1"/>
          <p:nvPr/>
        </p:nvSpPr>
        <p:spPr>
          <a:xfrm>
            <a:off x="291081" y="907350"/>
            <a:ext cx="11548493" cy="4264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b">
              <a:lnSpc>
                <a:spcPct val="100000"/>
              </a:lnSpc>
            </a:pPr>
            <a:r>
              <a:rPr lang="fr-FR" sz="1400" b="1" dirty="0">
                <a:solidFill>
                  <a:schemeClr val="dk1"/>
                </a:solidFill>
              </a:rPr>
              <a:t>Sujets à préciser en parallèle de la mise en œuvre du SAGE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Apporter des nuances sur les tendances de débits des cours d’eau entre l’Est et l’Ouest du territoire (aussi sur têtes de bassin versant)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Impact sur le vivant qui risque d’être également important sur l’Ouest car il y a des espèces plus exigeantes</a:t>
            </a:r>
          </a:p>
          <a:p>
            <a:pPr algn="l" fontAlgn="b">
              <a:lnSpc>
                <a:spcPct val="100000"/>
              </a:lnSpc>
            </a:pPr>
            <a:endParaRPr lang="fr-FR" sz="1400" b="1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>
              <a:lnSpc>
                <a:spcPct val="100000"/>
              </a:lnSpc>
            </a:pPr>
            <a:r>
              <a:rPr lang="fr-FR" sz="1400" b="1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Facteurs défavorables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 plus en plus de projets de retenues avec des impacts importants sur les milieux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Altération des têtes de bassin, notamment de l’</a:t>
            </a:r>
            <a:r>
              <a:rPr lang="fr-FR" sz="1400" dirty="0" err="1">
                <a:solidFill>
                  <a:schemeClr val="dk1"/>
                </a:solidFill>
              </a:rPr>
              <a:t>Isac</a:t>
            </a:r>
            <a:r>
              <a:rPr lang="fr-FR" sz="1400" dirty="0">
                <a:solidFill>
                  <a:schemeClr val="dk1"/>
                </a:solidFill>
              </a:rPr>
              <a:t>, avec tendance à la destruction du bocage (pratiques agricoles Notre-Dame-des-Landes)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Accélération des opération</a:t>
            </a:r>
            <a:r>
              <a:rPr lang="fr-FR" sz="1400" dirty="0">
                <a:solidFill>
                  <a:schemeClr val="dk1"/>
                </a:solidFill>
              </a:rPr>
              <a:t>s de drainage des zones humides, malgré la protection règlementaire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Manque de </a:t>
            </a:r>
            <a:r>
              <a:rPr lang="fr-FR" sz="1400" dirty="0">
                <a:solidFill>
                  <a:schemeClr val="dk1"/>
                </a:solidFill>
              </a:rPr>
              <a:t>maitrise foncière des syndicats de bassin versant (en Belgique, les cours d’eau sont la propriété de l’Etat)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PAC n’encourage pas à préserver les prairies (à nuancer selon les secteurs)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Développement des espèces exotiques envahissantes avec un impact sur l’activité agricole et la biodiversité (marais de l’</a:t>
            </a:r>
            <a:r>
              <a:rPr lang="fr-FR" sz="1400" dirty="0" err="1">
                <a:solidFill>
                  <a:schemeClr val="dk1"/>
                </a:solidFill>
              </a:rPr>
              <a:t>Isac</a:t>
            </a:r>
            <a:r>
              <a:rPr lang="fr-FR" sz="1400" dirty="0">
                <a:solidFill>
                  <a:schemeClr val="dk1"/>
                </a:solidFill>
              </a:rPr>
              <a:t>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Manque d'homogénéité entre les inventaires du fait de méthodologies qui peuvent varier selon les bureaux d'étude.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Manque de contrôle et de respect de la règlementation, et augmentation des contentieux (démarches longues et peu compréhensibles)</a:t>
            </a:r>
          </a:p>
          <a:p>
            <a:pPr fontAlgn="b"/>
            <a:endParaRPr lang="fr-FR" sz="14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fr-FR" sz="1400" b="1" dirty="0">
                <a:solidFill>
                  <a:schemeClr val="dk1"/>
                </a:solidFill>
              </a:rPr>
              <a:t>Facteurs 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Programmes de replantation de bocage et protection dans les documents d’urbanisme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Identification et préemption des espaces naturels sensibles (marais de l’</a:t>
            </a:r>
            <a:r>
              <a:rPr lang="fr-FR" sz="1400" dirty="0" err="1">
                <a:solidFill>
                  <a:schemeClr val="dk1"/>
                </a:solidFill>
              </a:rPr>
              <a:t>Isac</a:t>
            </a:r>
            <a:r>
              <a:rPr lang="fr-FR" sz="1400" dirty="0">
                <a:solidFill>
                  <a:schemeClr val="dk1"/>
                </a:solidFill>
              </a:rPr>
              <a:t> concernés)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Existence d’une règlementation protectrice des milieux (même si toutes ne vont pas dans le même sens, par exemple, la règlementation agricole)</a:t>
            </a:r>
          </a:p>
        </p:txBody>
      </p:sp>
    </p:spTree>
    <p:extLst>
      <p:ext uri="{BB962C8B-B14F-4D97-AF65-F5344CB8AC3E}">
        <p14:creationId xmlns:p14="http://schemas.microsoft.com/office/powerpoint/2010/main" val="373612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7D68C-BC50-AD52-E52F-958DFAB0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Tendances prévisionnelles des enjeux sur la </a:t>
            </a:r>
            <a:r>
              <a:rPr lang="fr-FR" dirty="0">
                <a:solidFill>
                  <a:schemeClr val="tx2"/>
                </a:solidFill>
              </a:rPr>
              <a:t>quantité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62CF14-6421-1BA7-D36F-73299D50C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0D4E-7AF8-4EE0-8632-0BA880AF82F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DA229D-8EBE-C9BF-E45E-7190330E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B0B89-AC31-D23E-7F51-1585C6A096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Octobre 2023</a:t>
            </a:r>
          </a:p>
        </p:txBody>
      </p:sp>
      <p:pic>
        <p:nvPicPr>
          <p:cNvPr id="39" name="Espace réservé du contenu 38">
            <a:extLst>
              <a:ext uri="{FF2B5EF4-FFF2-40B4-BE49-F238E27FC236}">
                <a16:creationId xmlns:a16="http://schemas.microsoft.com/office/drawing/2014/main" id="{1AAB05F9-A43E-E789-3CD9-C5994C852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86" y="827251"/>
            <a:ext cx="10709279" cy="566562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541E9D9-D35E-EF3E-DCB4-4BA4BE6E97A4}"/>
              </a:ext>
            </a:extLst>
          </p:cNvPr>
          <p:cNvSpPr txBox="1"/>
          <p:nvPr/>
        </p:nvSpPr>
        <p:spPr>
          <a:xfrm>
            <a:off x="838200" y="1292424"/>
            <a:ext cx="2343912" cy="223716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850" b="1" dirty="0">
                <a:latin typeface="Segoe UI" panose="020B0502040204020203" pitchFamily="34" charset="0"/>
                <a:cs typeface="Segoe UI" panose="020B0502040204020203" pitchFamily="34" charset="0"/>
              </a:rPr>
              <a:t>Facteurs favorables</a:t>
            </a:r>
          </a:p>
          <a:p>
            <a:endParaRPr lang="fr-FR" sz="79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Démarches engagées pour améliorer la connaissance et évaluer les volumes prélevables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Contribution des actions de restauration des milieux aquatiques 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Pratiques d’optimisation des usages domestiques, industriels et agricoles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Démarche ZAN qui contribue à maîtriser les besoins</a:t>
            </a:r>
          </a:p>
        </p:txBody>
      </p:sp>
      <p:pic>
        <p:nvPicPr>
          <p:cNvPr id="7" name="Graphique 6" descr="Badge à suivre contour">
            <a:extLst>
              <a:ext uri="{FF2B5EF4-FFF2-40B4-BE49-F238E27FC236}">
                <a16:creationId xmlns:a16="http://schemas.microsoft.com/office/drawing/2014/main" id="{CD5FBE31-68CA-9902-349A-E66888A8C8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7037" y="1292424"/>
            <a:ext cx="450781" cy="4507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4B94DF-A95A-9BDD-A6F3-FC081DF33CD5}"/>
              </a:ext>
            </a:extLst>
          </p:cNvPr>
          <p:cNvSpPr txBox="1"/>
          <p:nvPr/>
        </p:nvSpPr>
        <p:spPr>
          <a:xfrm>
            <a:off x="838200" y="3584799"/>
            <a:ext cx="2343912" cy="2520227"/>
          </a:xfrm>
          <a:prstGeom prst="roundRect">
            <a:avLst/>
          </a:prstGeom>
          <a:ln w="31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850" b="1" dirty="0">
                <a:latin typeface="Segoe UI" panose="020B0502040204020203" pitchFamily="34" charset="0"/>
                <a:cs typeface="Segoe UI" panose="020B0502040204020203" pitchFamily="34" charset="0"/>
              </a:rPr>
              <a:t>Facteurs défavorables</a:t>
            </a:r>
          </a:p>
          <a:p>
            <a:endParaRPr lang="fr-FR" sz="79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Sensibilité naturelle des milieux aquatiques aux étiages, renforcée par les aménagements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Forte pression de prélèvements sur la Vilaine amont, le Meu et le Lié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Forte attractivité du territoire qui entraine une croissance démographique importante</a:t>
            </a:r>
          </a:p>
          <a:p>
            <a:pPr>
              <a:spcAft>
                <a:spcPts val="600"/>
              </a:spcAft>
            </a:pPr>
            <a:r>
              <a:rPr lang="fr-FR" sz="790" dirty="0">
                <a:latin typeface="Segoe UI" panose="020B0502040204020203" pitchFamily="34" charset="0"/>
                <a:cs typeface="Segoe UI" panose="020B0502040204020203" pitchFamily="34" charset="0"/>
              </a:rPr>
              <a:t>Des besoins  et des usages en augmentation (AEP, irrigation, abreuvement…)</a:t>
            </a:r>
          </a:p>
        </p:txBody>
      </p:sp>
      <p:pic>
        <p:nvPicPr>
          <p:cNvPr id="9" name="Graphique 8" descr="Badge à ne plus suivre contour">
            <a:extLst>
              <a:ext uri="{FF2B5EF4-FFF2-40B4-BE49-F238E27FC236}">
                <a16:creationId xmlns:a16="http://schemas.microsoft.com/office/drawing/2014/main" id="{50C33F7C-3067-2985-6513-48B2E65C78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7037" y="3603088"/>
            <a:ext cx="4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FCB38B-901D-F15A-A6CC-964AEC8E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2" y="288924"/>
            <a:ext cx="10963261" cy="291278"/>
          </a:xfrm>
        </p:spPr>
        <p:txBody>
          <a:bodyPr anchor="t">
            <a:normAutofit/>
          </a:bodyPr>
          <a:lstStyle/>
          <a:p>
            <a:r>
              <a:rPr lang="fr-FR" sz="2000" dirty="0"/>
              <a:t>Quantité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DF42D7-BEC3-B3D2-EE7E-C5562597F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67C0D4E-7AF8-4EE0-8632-0BA880AF82F5}" type="slidenum">
              <a:rPr lang="fr-FR" smtClean="0"/>
              <a:pPr>
                <a:spcAft>
                  <a:spcPts val="600"/>
                </a:spcAft>
              </a:pPr>
              <a:t>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ACC96-C942-1C43-F18D-4462E2CC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Révision SAGE Vilaine : prospective et stratégie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B2317-7184-A0E0-F64D-BFE3D1BD5C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Octobre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434BE3-A1B3-B382-5E09-C980E42B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2" y="599056"/>
            <a:ext cx="416307" cy="176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66359-5529-489A-C439-02711B9B59B7}"/>
              </a:ext>
            </a:extLst>
          </p:cNvPr>
          <p:cNvSpPr/>
          <p:nvPr/>
        </p:nvSpPr>
        <p:spPr>
          <a:xfrm>
            <a:off x="564641" y="914400"/>
            <a:ext cx="683134" cy="17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444A6-8712-9FCF-5152-670505B97529}"/>
              </a:ext>
            </a:extLst>
          </p:cNvPr>
          <p:cNvSpPr txBox="1"/>
          <p:nvPr/>
        </p:nvSpPr>
        <p:spPr>
          <a:xfrm>
            <a:off x="291081" y="907350"/>
            <a:ext cx="11714453" cy="5074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b">
              <a:lnSpc>
                <a:spcPct val="100000"/>
              </a:lnSpc>
            </a:pPr>
            <a:r>
              <a:rPr lang="fr-FR" sz="1400" b="1" dirty="0">
                <a:solidFill>
                  <a:schemeClr val="dk1"/>
                </a:solidFill>
              </a:rPr>
              <a:t>Sujets à préciser en parallèle de la mise en œuvre du SAGE</a:t>
            </a:r>
          </a:p>
          <a:p>
            <a:pPr marL="285750" indent="-285750" algn="l" fontAlgn="b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Correction </a:t>
            </a:r>
            <a:r>
              <a:rPr lang="fr-FR" sz="1400" dirty="0"/>
              <a:t>démographique sur l’aire urbaine de Rennes avec un solde naturel de 1% (différent sur le littoral où évolution plus liée à solde migratoire)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Conditionnement des usages en fonction de la typologie des sols (capacité à retenir l’eau)</a:t>
            </a:r>
          </a:p>
          <a:p>
            <a:pPr algn="l" fontAlgn="b">
              <a:lnSpc>
                <a:spcPct val="100000"/>
              </a:lnSpc>
            </a:pPr>
            <a:endParaRPr lang="fr-FR" sz="1400" b="1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>
              <a:lnSpc>
                <a:spcPct val="100000"/>
              </a:lnSpc>
            </a:pPr>
            <a:r>
              <a:rPr lang="fr-FR" sz="1400" b="1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Facteurs défavorables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Autonomie en eau du territoire remise en cause avec l’augmentation de la demande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Conflits sur l’eau potable entre les différents u</a:t>
            </a:r>
            <a:r>
              <a:rPr lang="fr-FR" sz="1400" dirty="0">
                <a:solidFill>
                  <a:schemeClr val="dk1"/>
                </a:solidFill>
              </a:rPr>
              <a:t>sages : agricole, élevage, humain (baisse de la disponibilité de la ressource)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Hausse de l’imperméabilisation qui entraine une augmentation des ruissellements, une moindre rétention de l’eau (et donc du risque inondation)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Problème du remplissage des retenues sur le Chère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Augmentation de la population va aussi avoir un impact sur les consommations des collectivités et des activités économiques (pas que sur les consommations </a:t>
            </a:r>
            <a:r>
              <a:rPr lang="fr-FR" sz="1400" u="none" strike="noStrike" kern="1200" dirty="0">
                <a:effectLst/>
                <a:latin typeface="+mn-lt"/>
                <a:ea typeface="+mn-ea"/>
                <a:cs typeface="+mn-cs"/>
              </a:rPr>
              <a:t>domestiques), à mieux évaluer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/>
              <a:t>Tarification de l’eau pas incitative </a:t>
            </a:r>
            <a:r>
              <a:rPr lang="fr-FR" sz="1400" dirty="0">
                <a:solidFill>
                  <a:schemeClr val="dk1"/>
                </a:solidFill>
              </a:rPr>
              <a:t>aux économies d’eau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Forte pression démographique sur le bassin versant de l’</a:t>
            </a:r>
            <a:r>
              <a:rPr lang="fr-FR" sz="140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Isac</a:t>
            </a:r>
            <a:r>
              <a:rPr lang="fr-FR" sz="1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avec l’influence de la métropole de Nantes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Risque d’augmentation de l’évaporation avec le changement climatique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Diminution de nombre d’agriculteurs sur le bassin versant, avec des exploitations de plus en plus grandes, moins de polyculture-élevage et plus de cultures céréalières avec une augmentation des besoins en eau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Sur Chère-Don-</a:t>
            </a:r>
            <a:r>
              <a:rPr lang="fr-FR" sz="1400" dirty="0" err="1">
                <a:solidFill>
                  <a:schemeClr val="dk1"/>
                </a:solidFill>
              </a:rPr>
              <a:t>Isac</a:t>
            </a:r>
            <a:r>
              <a:rPr lang="fr-FR" sz="1400" dirty="0">
                <a:solidFill>
                  <a:schemeClr val="dk1"/>
                </a:solidFill>
              </a:rPr>
              <a:t> : augmentation des productions végétales sur le Sud-Est et maintien (voire légère baisse) de l’élevage sur l’Ouest</a:t>
            </a:r>
          </a:p>
          <a:p>
            <a:pPr fontAlgn="b"/>
            <a:endParaRPr lang="fr-FR" sz="14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fr-FR" sz="1400" b="1" dirty="0">
                <a:solidFill>
                  <a:schemeClr val="dk1"/>
                </a:solidFill>
              </a:rPr>
              <a:t>Facteurs favorables à mieux intégrer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Encadrement règlementaire sur les nouveaux prélèvements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</a:rPr>
              <a:t>Territoire très organisé pour la gestion de l’eau</a:t>
            </a:r>
          </a:p>
        </p:txBody>
      </p:sp>
    </p:spTree>
    <p:extLst>
      <p:ext uri="{BB962C8B-B14F-4D97-AF65-F5344CB8AC3E}">
        <p14:creationId xmlns:p14="http://schemas.microsoft.com/office/powerpoint/2010/main" val="1257542643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Sce">
  <a:themeElements>
    <a:clrScheme name="Sce">
      <a:dk1>
        <a:sysClr val="windowText" lastClr="000000"/>
      </a:dk1>
      <a:lt1>
        <a:sysClr val="window" lastClr="FFFFFF"/>
      </a:lt1>
      <a:dk2>
        <a:srgbClr val="FF7D0B"/>
      </a:dk2>
      <a:lt2>
        <a:srgbClr val="8685BB"/>
      </a:lt2>
      <a:accent1>
        <a:srgbClr val="897879"/>
      </a:accent1>
      <a:accent2>
        <a:srgbClr val="9CDBD9"/>
      </a:accent2>
      <a:accent3>
        <a:srgbClr val="3A6DB0"/>
      </a:accent3>
      <a:accent4>
        <a:srgbClr val="CB333B"/>
      </a:accent4>
      <a:accent5>
        <a:srgbClr val="0BB0AB"/>
      </a:accent5>
      <a:accent6>
        <a:srgbClr val="7DB66D"/>
      </a:accent6>
      <a:hlink>
        <a:srgbClr val="000000"/>
      </a:hlink>
      <a:folHlink>
        <a:srgbClr val="FF7D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pt sce_03-23" id="{7A986C36-5A6A-4514-9FC4-A2BCFA0971E3}" vid="{FF1AF0FE-0949-4243-BA93-A15F4A542061}"/>
    </a:ext>
  </a:extLst>
</a:theme>
</file>

<file path=ppt/theme/theme2.xml><?xml version="1.0" encoding="utf-8"?>
<a:theme xmlns:a="http://schemas.openxmlformats.org/drawingml/2006/main" name="Références">
  <a:themeElements>
    <a:clrScheme name="Personnalisé 2">
      <a:dk1>
        <a:sysClr val="windowText" lastClr="000000"/>
      </a:dk1>
      <a:lt1>
        <a:sysClr val="window" lastClr="FFFFFF"/>
      </a:lt1>
      <a:dk2>
        <a:srgbClr val="8685BB"/>
      </a:dk2>
      <a:lt2>
        <a:srgbClr val="FF7D0B"/>
      </a:lt2>
      <a:accent1>
        <a:srgbClr val="897879"/>
      </a:accent1>
      <a:accent2>
        <a:srgbClr val="9CDBD9"/>
      </a:accent2>
      <a:accent3>
        <a:srgbClr val="3A6DB0"/>
      </a:accent3>
      <a:accent4>
        <a:srgbClr val="CB333B"/>
      </a:accent4>
      <a:accent5>
        <a:srgbClr val="0BB0AB"/>
      </a:accent5>
      <a:accent6>
        <a:srgbClr val="7DB66D"/>
      </a:accent6>
      <a:hlink>
        <a:srgbClr val="000000"/>
      </a:hlink>
      <a:folHlink>
        <a:srgbClr val="FF7D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pt sce_03-23" id="{7A986C36-5A6A-4514-9FC4-A2BCFA0971E3}" vid="{B3CFB375-01CF-4B72-A9A4-678F9F4B51D9}"/>
    </a:ext>
  </a:extLst>
</a:theme>
</file>

<file path=ppt/theme/theme3.xml><?xml version="1.0" encoding="utf-8"?>
<a:theme xmlns:a="http://schemas.openxmlformats.org/drawingml/2006/main" name="Eaux &amp; Vilaine">
  <a:themeElements>
    <a:clrScheme name="Eaux &amp; Vilaine_Couleurs">
      <a:dk1>
        <a:sysClr val="windowText" lastClr="000000"/>
      </a:dk1>
      <a:lt1>
        <a:sysClr val="window" lastClr="FFFFFF"/>
      </a:lt1>
      <a:dk2>
        <a:srgbClr val="00218F"/>
      </a:dk2>
      <a:lt2>
        <a:srgbClr val="E7E6E6"/>
      </a:lt2>
      <a:accent1>
        <a:srgbClr val="00C9C4"/>
      </a:accent1>
      <a:accent2>
        <a:srgbClr val="FF7557"/>
      </a:accent2>
      <a:accent3>
        <a:srgbClr val="33B5FF"/>
      </a:accent3>
      <a:accent4>
        <a:srgbClr val="FFB428"/>
      </a:accent4>
      <a:accent5>
        <a:srgbClr val="545459"/>
      </a:accent5>
      <a:accent6>
        <a:srgbClr val="00218F"/>
      </a:accent6>
      <a:hlink>
        <a:srgbClr val="000000"/>
      </a:hlink>
      <a:folHlink>
        <a:srgbClr val="000000"/>
      </a:folHlink>
    </a:clrScheme>
    <a:fontScheme name="Eaux &amp; Vilaine_Polices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aux &amp; Vilaine Présentation Modèle 16x9 v1.potx" id="{538FC4FA-4354-445E-95EF-23C4EEC4CF74}" vid="{60BE6858-3BAB-473C-9D09-8BBEE970A09F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e6680b-d8c6-471a-bad3-3e4981402d7f">
      <Terms xmlns="http://schemas.microsoft.com/office/infopath/2007/PartnerControls"/>
    </lcf76f155ced4ddcb4097134ff3c332f>
    <TaxCatchAll xmlns="7b5c9772-53b5-4a21-9dde-b72fb6f3b62d" xsi:nil="true"/>
    <Modifi_x00e9_le xmlns="a7e6680b-d8c6-471a-bad3-3e4981402d7f" xsi:nil="true"/>
    <Date xmlns="a7e6680b-d8c6-471a-bad3-3e4981402d7f" xsi:nil="true"/>
    <Personne xmlns="a7e6680b-d8c6-471a-bad3-3e4981402d7f">
      <UserInfo>
        <DisplayName/>
        <AccountId xsi:nil="true"/>
        <AccountType/>
      </UserInfo>
    </Personn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B37F4A9BF764AB9EF0EA338D8F046" ma:contentTypeVersion="24" ma:contentTypeDescription="Crée un document." ma:contentTypeScope="" ma:versionID="bf88ba5500b043a6c236fecb4fc8cae6">
  <xsd:schema xmlns:xsd="http://www.w3.org/2001/XMLSchema" xmlns:xs="http://www.w3.org/2001/XMLSchema" xmlns:p="http://schemas.microsoft.com/office/2006/metadata/properties" xmlns:ns2="a7e6680b-d8c6-471a-bad3-3e4981402d7f" xmlns:ns3="7b5c9772-53b5-4a21-9dde-b72fb6f3b62d" targetNamespace="http://schemas.microsoft.com/office/2006/metadata/properties" ma:root="true" ma:fieldsID="b37b93ee72ce06303541c3395b37c555" ns2:_="" ns3:_="">
    <xsd:import namespace="a7e6680b-d8c6-471a-bad3-3e4981402d7f"/>
    <xsd:import namespace="7b5c9772-53b5-4a21-9dde-b72fb6f3b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" minOccurs="0"/>
                <xsd:element ref="ns2:Personn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odifi_x00e9_le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6680b-d8c6-471a-bad3-3e4981402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Date" ma:index="18" nillable="true" ma:displayName="Date" ma:format="DateOnly" ma:internalName="Date">
      <xsd:simpleType>
        <xsd:restriction base="dms:DateTime"/>
      </xsd:simpleType>
    </xsd:element>
    <xsd:element name="Personne" ma:index="19" nillable="true" ma:displayName="Personne" ma:format="Dropdown" ma:list="UserInfo" ma:SharePointGroup="0" ma:internalName="Personn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odifi_x00e9_le" ma:index="23" nillable="true" ma:displayName="Modifié le" ma:format="DateTime" ma:internalName="Modifi_x00e9_le">
      <xsd:simpleType>
        <xsd:restriction base="dms:DateTime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28181b3b-6235-41df-9078-d04f09c56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9772-53b5-4a21-9dde-b72fb6f3b62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179d5bd-1622-4ffe-951f-e7ac8bc66810}" ma:internalName="TaxCatchAll" ma:showField="CatchAllData" ma:web="7b5c9772-53b5-4a21-9dde-b72fb6f3b6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6FFF8-1CED-4C82-93C0-6ACB3442035B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b5c9772-53b5-4a21-9dde-b72fb6f3b62d"/>
    <ds:schemaRef ds:uri="a7e6680b-d8c6-471a-bad3-3e4981402d7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728E204-F81E-4DA6-B424-A87FCB35D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6680b-d8c6-471a-bad3-3e4981402d7f"/>
    <ds:schemaRef ds:uri="7b5c9772-53b5-4a21-9dde-b72fb6f3b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DEAD18-3981-4BF9-8D57-B0A1800E0C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7598</TotalTime>
  <Words>3490</Words>
  <Application>Microsoft Office PowerPoint</Application>
  <PresentationFormat>Grand écran</PresentationFormat>
  <Paragraphs>378</Paragraphs>
  <Slides>18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Calibri</vt:lpstr>
      <vt:lpstr>Georgia</vt:lpstr>
      <vt:lpstr>Segoe UI</vt:lpstr>
      <vt:lpstr>Symbol</vt:lpstr>
      <vt:lpstr>Wingdings</vt:lpstr>
      <vt:lpstr>Wingdings 3</vt:lpstr>
      <vt:lpstr>Modèle Sce</vt:lpstr>
      <vt:lpstr>Références</vt:lpstr>
      <vt:lpstr>Eaux &amp; Vilaine</vt:lpstr>
      <vt:lpstr>Révision du SAGE Vilaine : prospective et stratégie</vt:lpstr>
      <vt:lpstr>La révision du SAGE Vilaine</vt:lpstr>
      <vt:lpstr>Amendement des  scénarios tendanciels</vt:lpstr>
      <vt:lpstr>Tendances prévisionnelles des enjeux sur la qualité des eaux</vt:lpstr>
      <vt:lpstr>Qualité des eaux</vt:lpstr>
      <vt:lpstr>Tendances prévisionnelles des enjeux sur les milieux aquatiques</vt:lpstr>
      <vt:lpstr>Milieux aquatiques</vt:lpstr>
      <vt:lpstr>Tendances prévisionnelles des enjeux sur la quantité</vt:lpstr>
      <vt:lpstr>Quantité</vt:lpstr>
      <vt:lpstr>Tendances prévisionnelles des enjeux sur les risques d’inondations, de submersion marine et d’érosion du trait de côte </vt:lpstr>
      <vt:lpstr>Risques</vt:lpstr>
      <vt:lpstr>Construction de  scénarios alternatifs</vt:lpstr>
      <vt:lpstr>Qualité des eaux</vt:lpstr>
      <vt:lpstr>Qualité des eaux</vt:lpstr>
      <vt:lpstr>Milieux aquatiques</vt:lpstr>
      <vt:lpstr>Milieux aquatiques</vt:lpstr>
      <vt:lpstr>Quantité</vt:lpstr>
      <vt:lpstr>Risques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GUERRERO Alan (SCE)</dc:creator>
  <cp:lastModifiedBy>Mathilde Gaston</cp:lastModifiedBy>
  <cp:revision>336</cp:revision>
  <dcterms:created xsi:type="dcterms:W3CDTF">2022-10-28T07:42:26Z</dcterms:created>
  <dcterms:modified xsi:type="dcterms:W3CDTF">2023-12-14T21:21:27Z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0x010100BE2B37F4A9BF764AB9EF0EA338D8F046</vt:lpwstr>
  </property>
</Properties>
</file>