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  <p:sldMasterId id="2147483678" r:id="rId5"/>
    <p:sldMasterId id="2147483681" r:id="rId6"/>
  </p:sldMasterIdLst>
  <p:notesMasterIdLst>
    <p:notesMasterId r:id="rId24"/>
  </p:notesMasterIdLst>
  <p:handoutMasterIdLst>
    <p:handoutMasterId r:id="rId25"/>
  </p:handoutMasterIdLst>
  <p:sldIdLst>
    <p:sldId id="291" r:id="rId7"/>
    <p:sldId id="737" r:id="rId8"/>
    <p:sldId id="394" r:id="rId9"/>
    <p:sldId id="415" r:id="rId10"/>
    <p:sldId id="750" r:id="rId11"/>
    <p:sldId id="414" r:id="rId12"/>
    <p:sldId id="776" r:id="rId13"/>
    <p:sldId id="413" r:id="rId14"/>
    <p:sldId id="777" r:id="rId15"/>
    <p:sldId id="410" r:id="rId16"/>
    <p:sldId id="778" r:id="rId17"/>
    <p:sldId id="400" r:id="rId18"/>
    <p:sldId id="765" r:id="rId19"/>
    <p:sldId id="782" r:id="rId20"/>
    <p:sldId id="769" r:id="rId21"/>
    <p:sldId id="783" r:id="rId22"/>
    <p:sldId id="771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342DB7-9F4B-99C7-CBA3-67188253AAFC}" name="LE BIHEN Yann (SCE)" initials="LBY(" userId="S::yann.le-bihen@sce.fr::da72056a-7439-4c01-9257-697fd7f3fb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8F"/>
    <a:srgbClr val="FFCC00"/>
    <a:srgbClr val="CCE4E2"/>
    <a:srgbClr val="2274A5"/>
    <a:srgbClr val="C5E1F3"/>
    <a:srgbClr val="D9ECF7"/>
    <a:srgbClr val="154969"/>
    <a:srgbClr val="63B0DF"/>
    <a:srgbClr val="7AAA85"/>
    <a:srgbClr val="FF8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5521" autoAdjust="0"/>
  </p:normalViewPr>
  <p:slideViewPr>
    <p:cSldViewPr snapToGrid="0">
      <p:cViewPr varScale="1">
        <p:scale>
          <a:sx n="64" d="100"/>
          <a:sy n="64" d="100"/>
        </p:scale>
        <p:origin x="118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1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DB14D67-98E1-E309-EC4E-1C317B55CE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C5E546-B9E2-27A2-0DB3-60DBB46462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9C84-8BFB-4291-B1B5-B50453045A26}" type="datetimeFigureOut">
              <a:rPr lang="fr-FR" smtClean="0"/>
              <a:t>14/12/2023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865F2C-7ACD-D79C-3BD8-FED418C3A1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4AF809-DC21-3994-4F73-720507E525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309C1-C0F7-45E2-8E85-CB1195922F3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743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D7259-FFF1-491C-BE81-623D66016607}" type="datetimeFigureOut">
              <a:rPr lang="fr-FR" smtClean="0"/>
              <a:t>14/12/2023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279E5-88CB-45D5-983A-006466B09C9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206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79E5-88CB-45D5-983A-006466B09C9D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679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79E5-88CB-45D5-983A-006466B09C9D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1738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79E5-88CB-45D5-983A-006466B09C9D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524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79E5-88CB-45D5-983A-006466B09C9D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0894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79E5-88CB-45D5-983A-006466B09C9D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4214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79E5-88CB-45D5-983A-006466B09C9D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8854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79E5-88CB-45D5-983A-006466B09C9D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129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79E5-88CB-45D5-983A-006466B09C9D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057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79E5-88CB-45D5-983A-006466B09C9D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14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sce.fr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F5DF71A4-C46C-DA93-4C2F-3B4058D58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625" y="0"/>
            <a:ext cx="53975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4B1A7BF-946E-3B73-14BA-E15C3AEF20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824" y="5663886"/>
            <a:ext cx="1045076" cy="894396"/>
          </a:xfrm>
          <a:prstGeom prst="rect">
            <a:avLst/>
          </a:prstGeom>
        </p:spPr>
      </p:pic>
      <p:sp>
        <p:nvSpPr>
          <p:cNvPr id="10" name="Espace réservé pour une image  12">
            <a:extLst>
              <a:ext uri="{FF2B5EF4-FFF2-40B4-BE49-F238E27FC236}">
                <a16:creationId xmlns:a16="http://schemas.microsoft.com/office/drawing/2014/main" id="{A529B911-BF87-1896-1A20-CA225A8223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48750" y="550068"/>
            <a:ext cx="2533651" cy="1545432"/>
          </a:xfrm>
          <a:prstGeom prst="rect">
            <a:avLst/>
          </a:prstGeom>
          <a:solidFill>
            <a:schemeClr val="bg1"/>
          </a:solidFill>
        </p:spPr>
        <p:txBody>
          <a:bodyPr tIns="0" rIns="0" bIns="0" anchor="ctr"/>
          <a:lstStyle>
            <a:lvl1pPr marL="0" indent="0" algn="ctr">
              <a:buNone/>
              <a:defRPr sz="1100" b="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</a:t>
            </a:r>
            <a:br>
              <a:rPr lang="fr-FR" dirty="0"/>
            </a:br>
            <a:r>
              <a:rPr lang="fr-FR" dirty="0"/>
              <a:t>pour insérer le logo client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1716EC55-2936-5B91-9B2D-5E6DB53952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8709" y="-1430"/>
            <a:ext cx="5283821" cy="5200905"/>
          </a:xfrm>
          <a:custGeom>
            <a:avLst/>
            <a:gdLst>
              <a:gd name="connsiteX0" fmla="*/ 0 w 12428888"/>
              <a:gd name="connsiteY0" fmla="*/ 6028448 h 12056896"/>
              <a:gd name="connsiteX1" fmla="*/ 6214444 w 12428888"/>
              <a:gd name="connsiteY1" fmla="*/ 0 h 12056896"/>
              <a:gd name="connsiteX2" fmla="*/ 12428888 w 12428888"/>
              <a:gd name="connsiteY2" fmla="*/ 6028448 h 12056896"/>
              <a:gd name="connsiteX3" fmla="*/ 6214444 w 12428888"/>
              <a:gd name="connsiteY3" fmla="*/ 12056896 h 12056896"/>
              <a:gd name="connsiteX4" fmla="*/ 0 w 12428888"/>
              <a:gd name="connsiteY4" fmla="*/ 6028448 h 12056896"/>
              <a:gd name="connsiteX0" fmla="*/ 0 w 12431828"/>
              <a:gd name="connsiteY0" fmla="*/ 6028448 h 12783745"/>
              <a:gd name="connsiteX1" fmla="*/ 6214444 w 12431828"/>
              <a:gd name="connsiteY1" fmla="*/ 0 h 12783745"/>
              <a:gd name="connsiteX2" fmla="*/ 12428888 w 12431828"/>
              <a:gd name="connsiteY2" fmla="*/ 6028448 h 12783745"/>
              <a:gd name="connsiteX3" fmla="*/ 7020426 w 12431828"/>
              <a:gd name="connsiteY3" fmla="*/ 12008770 h 12783745"/>
              <a:gd name="connsiteX4" fmla="*/ 6214444 w 12431828"/>
              <a:gd name="connsiteY4" fmla="*/ 12056896 h 12783745"/>
              <a:gd name="connsiteX5" fmla="*/ 0 w 12431828"/>
              <a:gd name="connsiteY5" fmla="*/ 6028448 h 12783745"/>
              <a:gd name="connsiteX0" fmla="*/ 0 w 12432858"/>
              <a:gd name="connsiteY0" fmla="*/ 6028448 h 12783745"/>
              <a:gd name="connsiteX1" fmla="*/ 6214444 w 12432858"/>
              <a:gd name="connsiteY1" fmla="*/ 0 h 12783745"/>
              <a:gd name="connsiteX2" fmla="*/ 12428888 w 12432858"/>
              <a:gd name="connsiteY2" fmla="*/ 6028448 h 12783745"/>
              <a:gd name="connsiteX3" fmla="*/ 7020426 w 12432858"/>
              <a:gd name="connsiteY3" fmla="*/ 12008770 h 12783745"/>
              <a:gd name="connsiteX4" fmla="*/ 6214444 w 12432858"/>
              <a:gd name="connsiteY4" fmla="*/ 12056896 h 12783745"/>
              <a:gd name="connsiteX5" fmla="*/ 0 w 12432858"/>
              <a:gd name="connsiteY5" fmla="*/ 6028448 h 12783745"/>
              <a:gd name="connsiteX0" fmla="*/ 4463 w 12437321"/>
              <a:gd name="connsiteY0" fmla="*/ 6028448 h 12008770"/>
              <a:gd name="connsiteX1" fmla="*/ 6218907 w 12437321"/>
              <a:gd name="connsiteY1" fmla="*/ 0 h 12008770"/>
              <a:gd name="connsiteX2" fmla="*/ 12433351 w 12437321"/>
              <a:gd name="connsiteY2" fmla="*/ 6028448 h 12008770"/>
              <a:gd name="connsiteX3" fmla="*/ 7024889 w 12437321"/>
              <a:gd name="connsiteY3" fmla="*/ 12008770 h 12008770"/>
              <a:gd name="connsiteX4" fmla="*/ 4463 w 12437321"/>
              <a:gd name="connsiteY4" fmla="*/ 6028448 h 12008770"/>
              <a:gd name="connsiteX0" fmla="*/ 0 w 12432858"/>
              <a:gd name="connsiteY0" fmla="*/ 747540 h 6727862"/>
              <a:gd name="connsiteX1" fmla="*/ 12428888 w 12432858"/>
              <a:gd name="connsiteY1" fmla="*/ 747540 h 6727862"/>
              <a:gd name="connsiteX2" fmla="*/ 7020426 w 12432858"/>
              <a:gd name="connsiteY2" fmla="*/ 6727862 h 6727862"/>
              <a:gd name="connsiteX3" fmla="*/ 0 w 12432858"/>
              <a:gd name="connsiteY3" fmla="*/ 747540 h 6727862"/>
              <a:gd name="connsiteX0" fmla="*/ 1894302 w 6078510"/>
              <a:gd name="connsiteY0" fmla="*/ 2202483 h 6258755"/>
              <a:gd name="connsiteX1" fmla="*/ 6074540 w 6078510"/>
              <a:gd name="connsiteY1" fmla="*/ 278433 h 6258755"/>
              <a:gd name="connsiteX2" fmla="*/ 666078 w 6078510"/>
              <a:gd name="connsiteY2" fmla="*/ 6258755 h 6258755"/>
              <a:gd name="connsiteX3" fmla="*/ 1894302 w 6078510"/>
              <a:gd name="connsiteY3" fmla="*/ 2202483 h 6258755"/>
              <a:gd name="connsiteX0" fmla="*/ 869635 w 6311143"/>
              <a:gd name="connsiteY0" fmla="*/ 1228949 h 6447271"/>
              <a:gd name="connsiteX1" fmla="*/ 6307173 w 6311143"/>
              <a:gd name="connsiteY1" fmla="*/ 466949 h 6447271"/>
              <a:gd name="connsiteX2" fmla="*/ 898711 w 6311143"/>
              <a:gd name="connsiteY2" fmla="*/ 6447271 h 6447271"/>
              <a:gd name="connsiteX3" fmla="*/ 869635 w 6311143"/>
              <a:gd name="connsiteY3" fmla="*/ 1228949 h 6447271"/>
              <a:gd name="connsiteX0" fmla="*/ 0 w 5441508"/>
              <a:gd name="connsiteY0" fmla="*/ 1228949 h 6447271"/>
              <a:gd name="connsiteX1" fmla="*/ 5437538 w 5441508"/>
              <a:gd name="connsiteY1" fmla="*/ 466949 h 6447271"/>
              <a:gd name="connsiteX2" fmla="*/ 29076 w 5441508"/>
              <a:gd name="connsiteY2" fmla="*/ 6447271 h 6447271"/>
              <a:gd name="connsiteX3" fmla="*/ 0 w 5441508"/>
              <a:gd name="connsiteY3" fmla="*/ 1228949 h 6447271"/>
              <a:gd name="connsiteX0" fmla="*/ 318818 w 4771338"/>
              <a:gd name="connsiteY0" fmla="*/ 575705 h 5794027"/>
              <a:gd name="connsiteX1" fmla="*/ 4765756 w 4771338"/>
              <a:gd name="connsiteY1" fmla="*/ 804305 h 5794027"/>
              <a:gd name="connsiteX2" fmla="*/ 347894 w 4771338"/>
              <a:gd name="connsiteY2" fmla="*/ 5794027 h 5794027"/>
              <a:gd name="connsiteX3" fmla="*/ 318818 w 4771338"/>
              <a:gd name="connsiteY3" fmla="*/ 575705 h 5794027"/>
              <a:gd name="connsiteX0" fmla="*/ 382284 w 5690603"/>
              <a:gd name="connsiteY0" fmla="*/ 734732 h 5953054"/>
              <a:gd name="connsiteX1" fmla="*/ 5686472 w 5690603"/>
              <a:gd name="connsiteY1" fmla="*/ 677582 h 5953054"/>
              <a:gd name="connsiteX2" fmla="*/ 411360 w 5690603"/>
              <a:gd name="connsiteY2" fmla="*/ 5953054 h 5953054"/>
              <a:gd name="connsiteX3" fmla="*/ 382284 w 5690603"/>
              <a:gd name="connsiteY3" fmla="*/ 734732 h 5953054"/>
              <a:gd name="connsiteX0" fmla="*/ 382284 w 5690603"/>
              <a:gd name="connsiteY0" fmla="*/ 403112 h 5621434"/>
              <a:gd name="connsiteX1" fmla="*/ 5686472 w 5690603"/>
              <a:gd name="connsiteY1" fmla="*/ 345962 h 5621434"/>
              <a:gd name="connsiteX2" fmla="*/ 411360 w 5690603"/>
              <a:gd name="connsiteY2" fmla="*/ 5621434 h 5621434"/>
              <a:gd name="connsiteX3" fmla="*/ 382284 w 5690603"/>
              <a:gd name="connsiteY3" fmla="*/ 403112 h 5621434"/>
              <a:gd name="connsiteX0" fmla="*/ 161 w 5308480"/>
              <a:gd name="connsiteY0" fmla="*/ 470785 h 5689107"/>
              <a:gd name="connsiteX1" fmla="*/ 5304349 w 5308480"/>
              <a:gd name="connsiteY1" fmla="*/ 413635 h 5689107"/>
              <a:gd name="connsiteX2" fmla="*/ 29237 w 5308480"/>
              <a:gd name="connsiteY2" fmla="*/ 5689107 h 5689107"/>
              <a:gd name="connsiteX3" fmla="*/ 161 w 5308480"/>
              <a:gd name="connsiteY3" fmla="*/ 470785 h 5689107"/>
              <a:gd name="connsiteX0" fmla="*/ 161 w 5308480"/>
              <a:gd name="connsiteY0" fmla="*/ 57150 h 5275472"/>
              <a:gd name="connsiteX1" fmla="*/ 5304349 w 5308480"/>
              <a:gd name="connsiteY1" fmla="*/ 0 h 5275472"/>
              <a:gd name="connsiteX2" fmla="*/ 29237 w 5308480"/>
              <a:gd name="connsiteY2" fmla="*/ 5275472 h 5275472"/>
              <a:gd name="connsiteX3" fmla="*/ 161 w 5308480"/>
              <a:gd name="connsiteY3" fmla="*/ 57150 h 5275472"/>
              <a:gd name="connsiteX0" fmla="*/ 188638 w 5279243"/>
              <a:gd name="connsiteY0" fmla="*/ 187778 h 5275472"/>
              <a:gd name="connsiteX1" fmla="*/ 5275112 w 5279243"/>
              <a:gd name="connsiteY1" fmla="*/ 0 h 5275472"/>
              <a:gd name="connsiteX2" fmla="*/ 0 w 5279243"/>
              <a:gd name="connsiteY2" fmla="*/ 5275472 h 5275472"/>
              <a:gd name="connsiteX3" fmla="*/ 188638 w 5279243"/>
              <a:gd name="connsiteY3" fmla="*/ 187778 h 5275472"/>
              <a:gd name="connsiteX0" fmla="*/ 498 w 5282691"/>
              <a:gd name="connsiteY0" fmla="*/ 0 h 5279282"/>
              <a:gd name="connsiteX1" fmla="*/ 5278560 w 5282691"/>
              <a:gd name="connsiteY1" fmla="*/ 3810 h 5279282"/>
              <a:gd name="connsiteX2" fmla="*/ 3448 w 5282691"/>
              <a:gd name="connsiteY2" fmla="*/ 5279282 h 5279282"/>
              <a:gd name="connsiteX3" fmla="*/ 498 w 5282691"/>
              <a:gd name="connsiteY3" fmla="*/ 0 h 5279282"/>
              <a:gd name="connsiteX0" fmla="*/ 498 w 5282691"/>
              <a:gd name="connsiteY0" fmla="*/ 0 h 5279282"/>
              <a:gd name="connsiteX1" fmla="*/ 5278560 w 5282691"/>
              <a:gd name="connsiteY1" fmla="*/ 3810 h 5279282"/>
              <a:gd name="connsiteX2" fmla="*/ 3448 w 5282691"/>
              <a:gd name="connsiteY2" fmla="*/ 5279282 h 5279282"/>
              <a:gd name="connsiteX3" fmla="*/ 498 w 5282691"/>
              <a:gd name="connsiteY3" fmla="*/ 0 h 5279282"/>
              <a:gd name="connsiteX0" fmla="*/ 498 w 5282691"/>
              <a:gd name="connsiteY0" fmla="*/ 0 h 5279282"/>
              <a:gd name="connsiteX1" fmla="*/ 5278560 w 5282691"/>
              <a:gd name="connsiteY1" fmla="*/ 3810 h 5279282"/>
              <a:gd name="connsiteX2" fmla="*/ 3448 w 5282691"/>
              <a:gd name="connsiteY2" fmla="*/ 5279282 h 5279282"/>
              <a:gd name="connsiteX3" fmla="*/ 498 w 5282691"/>
              <a:gd name="connsiteY3" fmla="*/ 0 h 5279282"/>
              <a:gd name="connsiteX0" fmla="*/ 0 w 5282193"/>
              <a:gd name="connsiteY0" fmla="*/ 0 h 5279282"/>
              <a:gd name="connsiteX1" fmla="*/ 5278062 w 5282193"/>
              <a:gd name="connsiteY1" fmla="*/ 3810 h 5279282"/>
              <a:gd name="connsiteX2" fmla="*/ 2950 w 5282193"/>
              <a:gd name="connsiteY2" fmla="*/ 5279282 h 5279282"/>
              <a:gd name="connsiteX3" fmla="*/ 0 w 5282193"/>
              <a:gd name="connsiteY3" fmla="*/ 0 h 5279282"/>
              <a:gd name="connsiteX0" fmla="*/ 498 w 5282691"/>
              <a:gd name="connsiteY0" fmla="*/ 0 h 5279282"/>
              <a:gd name="connsiteX1" fmla="*/ 5278560 w 5282691"/>
              <a:gd name="connsiteY1" fmla="*/ 3810 h 5279282"/>
              <a:gd name="connsiteX2" fmla="*/ 3448 w 5282691"/>
              <a:gd name="connsiteY2" fmla="*/ 5279282 h 5279282"/>
              <a:gd name="connsiteX3" fmla="*/ 498 w 5282691"/>
              <a:gd name="connsiteY3" fmla="*/ 0 h 5279282"/>
              <a:gd name="connsiteX0" fmla="*/ 498 w 5282981"/>
              <a:gd name="connsiteY0" fmla="*/ 0 h 5279282"/>
              <a:gd name="connsiteX1" fmla="*/ 5278560 w 5282981"/>
              <a:gd name="connsiteY1" fmla="*/ 3810 h 5279282"/>
              <a:gd name="connsiteX2" fmla="*/ 3448 w 5282981"/>
              <a:gd name="connsiteY2" fmla="*/ 5279282 h 5279282"/>
              <a:gd name="connsiteX3" fmla="*/ 498 w 5282981"/>
              <a:gd name="connsiteY3" fmla="*/ 0 h 5279282"/>
              <a:gd name="connsiteX0" fmla="*/ 14467 w 5296925"/>
              <a:gd name="connsiteY0" fmla="*/ 0 h 4939648"/>
              <a:gd name="connsiteX1" fmla="*/ 5292529 w 5296925"/>
              <a:gd name="connsiteY1" fmla="*/ 3810 h 4939648"/>
              <a:gd name="connsiteX2" fmla="*/ 0 w 5296925"/>
              <a:gd name="connsiteY2" fmla="*/ 4939648 h 4939648"/>
              <a:gd name="connsiteX3" fmla="*/ 14467 w 5296925"/>
              <a:gd name="connsiteY3" fmla="*/ 0 h 4939648"/>
              <a:gd name="connsiteX0" fmla="*/ 26 w 5282874"/>
              <a:gd name="connsiteY0" fmla="*/ 0 h 4713225"/>
              <a:gd name="connsiteX1" fmla="*/ 5278088 w 5282874"/>
              <a:gd name="connsiteY1" fmla="*/ 3810 h 4713225"/>
              <a:gd name="connsiteX2" fmla="*/ 238107 w 5282874"/>
              <a:gd name="connsiteY2" fmla="*/ 4713225 h 4713225"/>
              <a:gd name="connsiteX3" fmla="*/ 26 w 5282874"/>
              <a:gd name="connsiteY3" fmla="*/ 0 h 4713225"/>
              <a:gd name="connsiteX0" fmla="*/ 5759 w 5288229"/>
              <a:gd name="connsiteY0" fmla="*/ 0 h 5200905"/>
              <a:gd name="connsiteX1" fmla="*/ 5283821 w 5288229"/>
              <a:gd name="connsiteY1" fmla="*/ 3810 h 5200905"/>
              <a:gd name="connsiteX2" fmla="*/ 0 w 5288229"/>
              <a:gd name="connsiteY2" fmla="*/ 5200905 h 5200905"/>
              <a:gd name="connsiteX3" fmla="*/ 5759 w 5288229"/>
              <a:gd name="connsiteY3" fmla="*/ 0 h 5200905"/>
              <a:gd name="connsiteX0" fmla="*/ 5759 w 5289495"/>
              <a:gd name="connsiteY0" fmla="*/ 0 h 5200905"/>
              <a:gd name="connsiteX1" fmla="*/ 5283821 w 5289495"/>
              <a:gd name="connsiteY1" fmla="*/ 3810 h 5200905"/>
              <a:gd name="connsiteX2" fmla="*/ 0 w 5289495"/>
              <a:gd name="connsiteY2" fmla="*/ 5200905 h 5200905"/>
              <a:gd name="connsiteX3" fmla="*/ 5759 w 5289495"/>
              <a:gd name="connsiteY3" fmla="*/ 0 h 5200905"/>
              <a:gd name="connsiteX0" fmla="*/ 5759 w 5283821"/>
              <a:gd name="connsiteY0" fmla="*/ 0 h 5200905"/>
              <a:gd name="connsiteX1" fmla="*/ 5283821 w 5283821"/>
              <a:gd name="connsiteY1" fmla="*/ 3810 h 5200905"/>
              <a:gd name="connsiteX2" fmla="*/ 0 w 5283821"/>
              <a:gd name="connsiteY2" fmla="*/ 5200905 h 5200905"/>
              <a:gd name="connsiteX3" fmla="*/ 5759 w 5283821"/>
              <a:gd name="connsiteY3" fmla="*/ 0 h 5200905"/>
              <a:gd name="connsiteX0" fmla="*/ 5759 w 5283821"/>
              <a:gd name="connsiteY0" fmla="*/ 0 h 5200905"/>
              <a:gd name="connsiteX1" fmla="*/ 5283821 w 5283821"/>
              <a:gd name="connsiteY1" fmla="*/ 3810 h 5200905"/>
              <a:gd name="connsiteX2" fmla="*/ 0 w 5283821"/>
              <a:gd name="connsiteY2" fmla="*/ 5200905 h 5200905"/>
              <a:gd name="connsiteX3" fmla="*/ 5759 w 5283821"/>
              <a:gd name="connsiteY3" fmla="*/ 0 h 520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3821" h="5200905">
                <a:moveTo>
                  <a:pt x="5759" y="0"/>
                </a:moveTo>
                <a:lnTo>
                  <a:pt x="5283821" y="3810"/>
                </a:lnTo>
                <a:cubicBezTo>
                  <a:pt x="5183019" y="2318780"/>
                  <a:pt x="3153299" y="4928600"/>
                  <a:pt x="0" y="5200905"/>
                </a:cubicBezTo>
                <a:cubicBezTo>
                  <a:pt x="4969" y="3467355"/>
                  <a:pt x="2874" y="1031644"/>
                  <a:pt x="575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BCFDD65D-8AD0-349D-C05C-6F4427A224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8175" y="3428998"/>
            <a:ext cx="7134226" cy="146685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/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290CF6F-9CE1-0DB2-1240-C4E20DFD3D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8175" y="5019675"/>
            <a:ext cx="7134226" cy="333375"/>
          </a:xfrm>
        </p:spPr>
        <p:txBody>
          <a:bodyPr tIns="0" rIns="0" bIns="0">
            <a:noAutofit/>
          </a:bodyPr>
          <a:lstStyle>
            <a:lvl1pPr>
              <a:defRPr sz="18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267EF16E-C43C-D317-17EF-89ABBFDC71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8175" y="5476876"/>
            <a:ext cx="3564857" cy="333375"/>
          </a:xfrm>
        </p:spPr>
        <p:txBody>
          <a:bodyPr tIns="0" rIns="0" bIns="0">
            <a:noAutofit/>
          </a:bodyPr>
          <a:lstStyle>
            <a:lvl1pPr>
              <a:defRPr sz="16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Date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70238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16BD9E-5200-8FA1-9F8C-4A7EDAAB41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4" y="365125"/>
            <a:ext cx="10963267" cy="379478"/>
          </a:xfrm>
        </p:spPr>
        <p:txBody>
          <a:bodyPr/>
          <a:lstStyle/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D724DA1-39E7-24A8-5C23-FC1A3DEFC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62AA38-22BD-AA32-AFEB-890306BF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40527-FB1C-BADA-7671-1E149E4B3E0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CA726962-4E58-302C-355D-468FEBA4AD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704" y="1390650"/>
            <a:ext cx="5133971" cy="461962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endParaRPr lang="fr-FR" dirty="0"/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Texte italique</a:t>
            </a:r>
          </a:p>
          <a:p>
            <a:pPr lvl="3"/>
            <a:endParaRPr lang="fr-FR" dirty="0"/>
          </a:p>
          <a:p>
            <a:pPr lvl="4"/>
            <a:r>
              <a:rPr lang="fr-FR" dirty="0"/>
              <a:t>Premier niveau de liste à puces</a:t>
            </a:r>
          </a:p>
          <a:p>
            <a:pPr lvl="5"/>
            <a:r>
              <a:rPr lang="fr-FR" dirty="0"/>
              <a:t>Second niveau de liste à puces</a:t>
            </a:r>
          </a:p>
        </p:txBody>
      </p:sp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1CA87B95-EC43-6D0E-CDF1-38488DBEAB3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77000" y="1390650"/>
            <a:ext cx="5133971" cy="4619625"/>
          </a:xfrm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882C24-D633-0019-C454-F9B5A3133417}"/>
              </a:ext>
            </a:extLst>
          </p:cNvPr>
          <p:cNvSpPr/>
          <p:nvPr userDrawn="1"/>
        </p:nvSpPr>
        <p:spPr>
          <a:xfrm rot="5400000">
            <a:off x="4142156" y="3658817"/>
            <a:ext cx="4619622" cy="832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DFC47A6-B269-32A4-D754-BA986C1A4FC9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011B4E37-DF7F-BDF9-1589-B96564544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09" y="6274054"/>
            <a:ext cx="443409" cy="3794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87721B-65E0-EB57-22F7-B22167B76633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622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16BD9E-5200-8FA1-9F8C-4A7EDAAB41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4" y="365125"/>
            <a:ext cx="10963267" cy="379478"/>
          </a:xfrm>
        </p:spPr>
        <p:txBody>
          <a:bodyPr/>
          <a:lstStyle/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D724DA1-39E7-24A8-5C23-FC1A3DEFC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62AA38-22BD-AA32-AFEB-890306BF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40527-FB1C-BADA-7671-1E149E4B3E0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CA726962-4E58-302C-355D-468FEBA4AD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704" y="1390650"/>
            <a:ext cx="5133971" cy="461962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endParaRPr lang="fr-FR" dirty="0"/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Texte italique</a:t>
            </a:r>
          </a:p>
          <a:p>
            <a:pPr lvl="3"/>
            <a:endParaRPr lang="fr-FR" dirty="0"/>
          </a:p>
          <a:p>
            <a:pPr lvl="4"/>
            <a:r>
              <a:rPr lang="fr-FR" dirty="0"/>
              <a:t>Premier niveau de liste à puces</a:t>
            </a:r>
          </a:p>
          <a:p>
            <a:pPr lvl="5"/>
            <a:r>
              <a:rPr lang="fr-FR" dirty="0"/>
              <a:t>Second niveau de liste à puces</a:t>
            </a:r>
          </a:p>
        </p:txBody>
      </p:sp>
      <p:sp>
        <p:nvSpPr>
          <p:cNvPr id="6" name="Espace réservé pour une image  6">
            <a:extLst>
              <a:ext uri="{FF2B5EF4-FFF2-40B4-BE49-F238E27FC236}">
                <a16:creationId xmlns:a16="http://schemas.microsoft.com/office/drawing/2014/main" id="{44B5D61B-5CF5-BF3A-1996-7EB5D6E100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00" y="3819525"/>
            <a:ext cx="5133971" cy="2190750"/>
          </a:xfrm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3128CE-5DC5-F336-197E-4C51DB9161D5}"/>
              </a:ext>
            </a:extLst>
          </p:cNvPr>
          <p:cNvSpPr/>
          <p:nvPr userDrawn="1"/>
        </p:nvSpPr>
        <p:spPr>
          <a:xfrm rot="5400000">
            <a:off x="5356590" y="4873256"/>
            <a:ext cx="2190751" cy="832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pour une image  6">
            <a:extLst>
              <a:ext uri="{FF2B5EF4-FFF2-40B4-BE49-F238E27FC236}">
                <a16:creationId xmlns:a16="http://schemas.microsoft.com/office/drawing/2014/main" id="{9D9DCB0D-BBF7-92B8-4910-6206DC6DEE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77000" y="1390650"/>
            <a:ext cx="5133971" cy="2190750"/>
          </a:xfrm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D650A7-3FDA-F4C8-4E3C-C9E198D792F8}"/>
              </a:ext>
            </a:extLst>
          </p:cNvPr>
          <p:cNvSpPr/>
          <p:nvPr userDrawn="1"/>
        </p:nvSpPr>
        <p:spPr>
          <a:xfrm rot="5400000">
            <a:off x="5356590" y="2444381"/>
            <a:ext cx="2190751" cy="832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01701FF-BFEF-F080-3CEE-C4896D42C9FA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1426ED37-427A-7E83-4D9D-AB48D34BE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09" y="6274054"/>
            <a:ext cx="443409" cy="3794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12F2F8-E23B-0DE6-4D0D-CEB45B7C4408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5436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D724DA1-39E7-24A8-5C23-FC1A3DEFC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62AA38-22BD-AA32-AFEB-890306BF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40527-FB1C-BADA-7671-1E149E4B3E0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945EDE-9B03-71E4-AA50-DD2B2790FA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3613" y="1390650"/>
            <a:ext cx="5117361" cy="4619625"/>
          </a:xfrm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D6A6F2-5450-3DB1-813C-EB592761E364}"/>
              </a:ext>
            </a:extLst>
          </p:cNvPr>
          <p:cNvSpPr/>
          <p:nvPr userDrawn="1"/>
        </p:nvSpPr>
        <p:spPr>
          <a:xfrm rot="5400000">
            <a:off x="4142156" y="3658818"/>
            <a:ext cx="4619623" cy="832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pour une image  6">
            <a:extLst>
              <a:ext uri="{FF2B5EF4-FFF2-40B4-BE49-F238E27FC236}">
                <a16:creationId xmlns:a16="http://schemas.microsoft.com/office/drawing/2014/main" id="{80617B67-95C7-57D8-F3C6-7729460E0C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04" y="1390650"/>
            <a:ext cx="5133969" cy="4619625"/>
          </a:xfrm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3A852C-BE2F-D7A8-4EB3-AF065A81054F}"/>
              </a:ext>
            </a:extLst>
          </p:cNvPr>
          <p:cNvSpPr/>
          <p:nvPr userDrawn="1"/>
        </p:nvSpPr>
        <p:spPr>
          <a:xfrm rot="5400000">
            <a:off x="-1687139" y="3658818"/>
            <a:ext cx="4619623" cy="832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01C1015-6588-A835-A9BD-4B80826AA46C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6FE804F3-41F9-30DF-57B0-EB6FAE179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09" y="6274054"/>
            <a:ext cx="443409" cy="3794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302F3E-E294-801B-E93E-3D163FF8D111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D1FDFA9-FC9E-00B3-C16C-62A79C47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4" y="365125"/>
            <a:ext cx="10963267" cy="379478"/>
          </a:xfrm>
        </p:spPr>
        <p:txBody>
          <a:bodyPr/>
          <a:lstStyle/>
          <a:p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15486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+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16BD9E-5200-8FA1-9F8C-4A7EDAAB41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4" y="365125"/>
            <a:ext cx="10963267" cy="379478"/>
          </a:xfrm>
        </p:spPr>
        <p:txBody>
          <a:bodyPr/>
          <a:lstStyle/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D724DA1-39E7-24A8-5C23-FC1A3DEFC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62AA38-22BD-AA32-AFEB-890306BF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40527-FB1C-BADA-7671-1E149E4B3E0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6" name="Espace réservé pour une image  6">
            <a:extLst>
              <a:ext uri="{FF2B5EF4-FFF2-40B4-BE49-F238E27FC236}">
                <a16:creationId xmlns:a16="http://schemas.microsoft.com/office/drawing/2014/main" id="{80617B67-95C7-57D8-F3C6-7729460E0C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04" y="1390650"/>
            <a:ext cx="5133971" cy="3648075"/>
          </a:xfrm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3A852C-BE2F-D7A8-4EB3-AF065A81054F}"/>
              </a:ext>
            </a:extLst>
          </p:cNvPr>
          <p:cNvSpPr/>
          <p:nvPr userDrawn="1"/>
        </p:nvSpPr>
        <p:spPr>
          <a:xfrm rot="5400000">
            <a:off x="-1201365" y="3173043"/>
            <a:ext cx="3648073" cy="832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137FFCA-CD94-F8CB-FA7A-A90B152A8B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1024" y="5286375"/>
            <a:ext cx="5204025" cy="828675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 à modifier</a:t>
            </a:r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ECC94AA5-A837-B56F-3F6C-737B004A00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77000" y="1390650"/>
            <a:ext cx="5133971" cy="3648075"/>
          </a:xfrm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397590-505A-C300-8814-98DB49B6EE23}"/>
              </a:ext>
            </a:extLst>
          </p:cNvPr>
          <p:cNvSpPr/>
          <p:nvPr userDrawn="1"/>
        </p:nvSpPr>
        <p:spPr>
          <a:xfrm rot="5400000">
            <a:off x="4627931" y="3173043"/>
            <a:ext cx="3648073" cy="832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3B7E0227-A1F2-DC35-B091-5F4F4FFEED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0320" y="5286375"/>
            <a:ext cx="5204025" cy="828675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 à modifier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D361228-924C-B988-4AF8-F037CE1873D2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2A615913-C969-88F5-3707-BE84DDF4C5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09" y="6274054"/>
            <a:ext cx="443409" cy="3794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5EFC38-6EFA-8FBC-CECD-009241993F60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4811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&quot;découpée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16BD9E-5200-8FA1-9F8C-4A7EDAAB41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5" y="365125"/>
            <a:ext cx="8304275" cy="379478"/>
          </a:xfrm>
        </p:spPr>
        <p:txBody>
          <a:bodyPr/>
          <a:lstStyle/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D724DA1-39E7-24A8-5C23-FC1A3DEFC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62AA38-22BD-AA32-AFEB-890306BF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40527-FB1C-BADA-7671-1E149E4B3E0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CA726962-4E58-302C-355D-468FEBA4AD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704" y="1390650"/>
            <a:ext cx="8304272" cy="461962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endParaRPr lang="fr-FR" dirty="0"/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Texte italique</a:t>
            </a:r>
          </a:p>
          <a:p>
            <a:pPr lvl="3"/>
            <a:endParaRPr lang="fr-FR" dirty="0"/>
          </a:p>
          <a:p>
            <a:pPr lvl="4"/>
            <a:r>
              <a:rPr lang="fr-FR" dirty="0"/>
              <a:t>Premier niveau de liste à puces</a:t>
            </a:r>
          </a:p>
          <a:p>
            <a:pPr lvl="5"/>
            <a:r>
              <a:rPr lang="fr-FR" dirty="0"/>
              <a:t>Second niveau de liste à puces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DFC47A6-B269-32A4-D754-BA986C1A4FC9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011B4E37-DF7F-BDF9-1589-B96564544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567" y="6274054"/>
            <a:ext cx="443409" cy="3794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46E040-A070-6507-3F11-CD5276832749}"/>
              </a:ext>
            </a:extLst>
          </p:cNvPr>
          <p:cNvSpPr/>
          <p:nvPr userDrawn="1"/>
        </p:nvSpPr>
        <p:spPr>
          <a:xfrm>
            <a:off x="9784080" y="91440"/>
            <a:ext cx="2313432" cy="6684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Coller sur cet encart</a:t>
            </a:r>
          </a:p>
          <a:p>
            <a:pPr algn="ctr"/>
            <a:r>
              <a:rPr lang="fr-FR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« Photo dynamique 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0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(cf pages dans le modèle</a:t>
            </a:r>
          </a:p>
          <a:p>
            <a:pPr algn="ctr"/>
            <a:r>
              <a:rPr lang="fr-FR" sz="10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PPT « Ressources »)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02836D-FBAD-2BA6-C96E-2A11616C6AF4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173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1F23E70-93C5-8666-CFC2-14F12ED62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5" y="365125"/>
            <a:ext cx="8304275" cy="37947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Contact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EDA6EA-44E9-BE28-F7A6-39C14A6617AB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FA5301BD-DB15-F3F7-D036-29C990A0C9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446213" y="2413000"/>
            <a:ext cx="2254250" cy="22542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6AC9DABE-18D4-D10C-48D2-A7E90DC984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9401" y="2644037"/>
            <a:ext cx="7081838" cy="37947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5716AFF7-06B8-0E24-4ED2-8D11B220BF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39401" y="3213221"/>
            <a:ext cx="7081838" cy="215780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Poste</a:t>
            </a:r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4B5268CB-255A-0C33-4EFF-6B480C86D9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9401" y="3591663"/>
            <a:ext cx="7081838" cy="215780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Adresse mail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3F5647EC-0F0D-9836-F242-9DBA11A969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9401" y="3976891"/>
            <a:ext cx="7081838" cy="215780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Téléphone</a:t>
            </a: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B972EFE2-93C0-B6DD-5EEB-3C10ACD2E6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1082" y="6492876"/>
            <a:ext cx="547118" cy="180000"/>
          </a:xfrm>
        </p:spPr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2CBCB3DE-DC88-EFDE-FC29-EE542731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409" y="6492875"/>
            <a:ext cx="4114800" cy="180000"/>
          </a:xfrm>
        </p:spPr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EF8CA977-795F-42F1-8D29-766635F5BB8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87552" y="6492875"/>
            <a:ext cx="941108" cy="180000"/>
          </a:xfrm>
        </p:spPr>
        <p:txBody>
          <a:bodyPr/>
          <a:lstStyle/>
          <a:p>
            <a:r>
              <a:rPr lang="fr-FR" dirty="0"/>
              <a:t>5 juillet 2023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E1D85F3-0402-6CF8-F2AD-44E24D72F95C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EA63646-CCFD-C942-91B8-62C7D862A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09" y="6274054"/>
            <a:ext cx="443409" cy="37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08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1F23E70-93C5-8666-CFC2-14F12ED62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5" y="365125"/>
            <a:ext cx="8304275" cy="37947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Contact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EDA6EA-44E9-BE28-F7A6-39C14A6617AB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FA5301BD-DB15-F3F7-D036-29C990A0C9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9572" y="1709900"/>
            <a:ext cx="2254250" cy="22542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848599B-B628-8750-B6E4-A58EB9C01E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9572" y="4248202"/>
            <a:ext cx="4649787" cy="38882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4B13B70C-408A-6EE2-FA6C-4DF5E741A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9572" y="4817385"/>
            <a:ext cx="4649787" cy="221095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Poste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1AEDADA-0913-1B9B-9407-2E1B27D7AD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99572" y="5195827"/>
            <a:ext cx="4649787" cy="221095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Adresse mail</a:t>
            </a:r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8C237264-EDC7-3AC3-BC6A-3BBA27A362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9572" y="5581055"/>
            <a:ext cx="4649787" cy="221095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Téléphone</a:t>
            </a:r>
          </a:p>
        </p:txBody>
      </p:sp>
      <p:sp>
        <p:nvSpPr>
          <p:cNvPr id="12" name="Espace réservé pour une image  6">
            <a:extLst>
              <a:ext uri="{FF2B5EF4-FFF2-40B4-BE49-F238E27FC236}">
                <a16:creationId xmlns:a16="http://schemas.microsoft.com/office/drawing/2014/main" id="{410310C7-0EC7-4E7D-1996-E05B995EAF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697730" y="1709900"/>
            <a:ext cx="2254250" cy="22542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C680C135-9D38-0A17-5A64-AB197EA900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97730" y="4248202"/>
            <a:ext cx="4649787" cy="38882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8CAD018-C1A5-88C4-08B9-E0F73AC2AC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97730" y="4817385"/>
            <a:ext cx="4649787" cy="221095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Poste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13102C2A-CDF8-0C72-3E89-B357C7EB78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97730" y="5195827"/>
            <a:ext cx="4649787" cy="221095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Adresse mail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21665144-18C2-A751-8EAA-FB1810ACEF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97730" y="5581055"/>
            <a:ext cx="4649787" cy="221095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Téléphone</a:t>
            </a: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E7E615B4-D1F3-DBEA-B46D-62D4B17364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1082" y="6492876"/>
            <a:ext cx="547118" cy="180000"/>
          </a:xfrm>
        </p:spPr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07CA6059-8864-E9C2-7EAB-0BE782409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409" y="6492875"/>
            <a:ext cx="4114800" cy="180000"/>
          </a:xfrm>
        </p:spPr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291BAA02-1804-7ECF-EA21-4786D68305C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87552" y="6492875"/>
            <a:ext cx="941108" cy="180000"/>
          </a:xfrm>
        </p:spPr>
        <p:txBody>
          <a:bodyPr/>
          <a:lstStyle/>
          <a:p>
            <a:r>
              <a:rPr lang="fr-FR" dirty="0"/>
              <a:t>5 juillet 2023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74AE2BE-DC70-5E0E-A578-EB0E57D94C6C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1520DDE6-4602-B9CE-65BC-78B970D9BF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09" y="6274054"/>
            <a:ext cx="443409" cy="37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31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ACF313D-D337-3AD7-AF83-0D12C3423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04" y="2005511"/>
            <a:ext cx="2291533" cy="1961138"/>
          </a:xfrm>
          <a:prstGeom prst="rect">
            <a:avLst/>
          </a:prstGeom>
        </p:spPr>
      </p:pic>
      <p:sp>
        <p:nvSpPr>
          <p:cNvPr id="8" name="ZoneTexte 7">
            <a:hlinkClick r:id="rId3"/>
            <a:extLst>
              <a:ext uri="{FF2B5EF4-FFF2-40B4-BE49-F238E27FC236}">
                <a16:creationId xmlns:a16="http://schemas.microsoft.com/office/drawing/2014/main" id="{440D5BFF-A2F7-7609-C5D0-7C164F57664D}"/>
              </a:ext>
            </a:extLst>
          </p:cNvPr>
          <p:cNvSpPr txBox="1"/>
          <p:nvPr userDrawn="1"/>
        </p:nvSpPr>
        <p:spPr>
          <a:xfrm>
            <a:off x="7127093" y="4825800"/>
            <a:ext cx="66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sce.fr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45E05A-949A-E751-44A9-8FF67C094994}"/>
              </a:ext>
            </a:extLst>
          </p:cNvPr>
          <p:cNvSpPr txBox="1"/>
          <p:nvPr userDrawn="1"/>
        </p:nvSpPr>
        <p:spPr>
          <a:xfrm>
            <a:off x="6746377" y="5133577"/>
            <a:ext cx="1423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</a:t>
            </a:r>
            <a:r>
              <a:rPr lang="fr-FR" sz="1200" b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KERAN</a:t>
            </a:r>
            <a:endParaRPr lang="fr-FR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texte, Police, affiche, graphisme&#10;&#10;Description générée automatiquement">
            <a:extLst>
              <a:ext uri="{FF2B5EF4-FFF2-40B4-BE49-F238E27FC236}">
                <a16:creationId xmlns:a16="http://schemas.microsoft.com/office/drawing/2014/main" id="{49AD1205-4A0A-A5DB-F946-64AF8FE3F0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66" y="2005511"/>
            <a:ext cx="2535509" cy="349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44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férence -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65A45B1-396A-1E1F-E6B5-85072A8796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FB8E86-7862-0E71-7D6D-CDA4D7AC4E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5" name="Espace réservé pour une image  6">
            <a:extLst>
              <a:ext uri="{FF2B5EF4-FFF2-40B4-BE49-F238E27FC236}">
                <a16:creationId xmlns:a16="http://schemas.microsoft.com/office/drawing/2014/main" id="{420A8F0A-82A4-0E6D-A04B-8FD9EF341C8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54861" y="0"/>
            <a:ext cx="5137139" cy="6858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Image du projet à ajouter ici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28ED6B-C3DE-DB05-EECA-46084E584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144" y="6274054"/>
            <a:ext cx="443409" cy="379478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DA1AAEB-4339-EEA2-CA7E-7FBB446AB7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704" y="534389"/>
            <a:ext cx="5970584" cy="3926846"/>
          </a:xfrm>
        </p:spPr>
        <p:txBody>
          <a:bodyPr/>
          <a:lstStyle>
            <a:lvl3pPr>
              <a:defRPr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fr-FR" dirty="0"/>
              <a:t>Nom du projet</a:t>
            </a:r>
          </a:p>
          <a:p>
            <a:pPr lvl="2"/>
            <a:r>
              <a:rPr lang="fr-FR" dirty="0"/>
              <a:t>Date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Titre catégorie</a:t>
            </a:r>
          </a:p>
          <a:p>
            <a:pPr lvl="4"/>
            <a:r>
              <a:rPr lang="fr-FR" dirty="0"/>
              <a:t>Texte</a:t>
            </a:r>
          </a:p>
          <a:p>
            <a:pPr lvl="5"/>
            <a:r>
              <a:rPr lang="fr-FR" dirty="0"/>
              <a:t>Mission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BC60808-3A70-45C0-6985-5277DAA34A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703" y="4726377"/>
            <a:ext cx="5970584" cy="1282535"/>
          </a:xfrm>
          <a:solidFill>
            <a:schemeClr val="accent1">
              <a:lumMod val="40000"/>
              <a:lumOff val="60000"/>
            </a:schemeClr>
          </a:solidFill>
        </p:spPr>
        <p:txBody>
          <a:bodyPr lIns="108000" tIns="108000" rIns="108000" bIns="108000" anchor="ctr" anchorCtr="0"/>
          <a:lstStyle>
            <a:lvl7pPr>
              <a:defRPr/>
            </a:lvl7pPr>
          </a:lstStyle>
          <a:p>
            <a:pPr lvl="6"/>
            <a:r>
              <a:rPr lang="fr-FR" dirty="0"/>
              <a:t>Chiffres / Infos clés</a:t>
            </a:r>
          </a:p>
        </p:txBody>
      </p:sp>
    </p:spTree>
    <p:extLst>
      <p:ext uri="{BB962C8B-B14F-4D97-AF65-F5344CB8AC3E}">
        <p14:creationId xmlns:p14="http://schemas.microsoft.com/office/powerpoint/2010/main" val="2152936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férence -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65A45B1-396A-1E1F-E6B5-85072A8796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FB8E86-7862-0E71-7D6D-CDA4D7AC4E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28ED6B-C3DE-DB05-EECA-46084E584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144" y="6274054"/>
            <a:ext cx="443409" cy="379478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DA1AAEB-4339-EEA2-CA7E-7FBB446AB7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704" y="534389"/>
            <a:ext cx="5970584" cy="3926846"/>
          </a:xfrm>
        </p:spPr>
        <p:txBody>
          <a:bodyPr/>
          <a:lstStyle>
            <a:lvl3pPr>
              <a:defRPr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fr-FR" dirty="0"/>
              <a:t>Nom du projet</a:t>
            </a:r>
          </a:p>
          <a:p>
            <a:pPr lvl="2"/>
            <a:r>
              <a:rPr lang="fr-FR" dirty="0"/>
              <a:t>Date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Titre catégorie</a:t>
            </a:r>
          </a:p>
          <a:p>
            <a:pPr lvl="4"/>
            <a:r>
              <a:rPr lang="fr-FR" dirty="0"/>
              <a:t>Texte</a:t>
            </a:r>
          </a:p>
          <a:p>
            <a:pPr lvl="5"/>
            <a:r>
              <a:rPr lang="fr-FR" dirty="0"/>
              <a:t>Mission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BC60808-3A70-45C0-6985-5277DAA34A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703" y="4726377"/>
            <a:ext cx="5970584" cy="1282535"/>
          </a:xfrm>
          <a:solidFill>
            <a:schemeClr val="accent1">
              <a:lumMod val="40000"/>
              <a:lumOff val="60000"/>
            </a:schemeClr>
          </a:solidFill>
        </p:spPr>
        <p:txBody>
          <a:bodyPr lIns="108000" tIns="108000" rIns="108000" bIns="108000" anchor="ctr" anchorCtr="0"/>
          <a:lstStyle>
            <a:lvl7pPr>
              <a:defRPr/>
            </a:lvl7pPr>
          </a:lstStyle>
          <a:p>
            <a:pPr lvl="6"/>
            <a:r>
              <a:rPr lang="fr-FR" dirty="0"/>
              <a:t>Chiffres / Infos clés</a:t>
            </a:r>
          </a:p>
        </p:txBody>
      </p:sp>
      <p:sp>
        <p:nvSpPr>
          <p:cNvPr id="2" name="Espace réservé pour une image  6">
            <a:extLst>
              <a:ext uri="{FF2B5EF4-FFF2-40B4-BE49-F238E27FC236}">
                <a16:creationId xmlns:a16="http://schemas.microsoft.com/office/drawing/2014/main" id="{8D1A159F-CE9E-0563-1F8A-F9B9468E0CC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054861" y="0"/>
            <a:ext cx="5137139" cy="331321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Image du projet à ajouter ici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48B30FB-8A8A-330C-8E95-4D47C56469C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054861" y="3544785"/>
            <a:ext cx="5137139" cy="331321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Image du projet à ajouter ici</a:t>
            </a:r>
          </a:p>
        </p:txBody>
      </p:sp>
    </p:spTree>
    <p:extLst>
      <p:ext uri="{BB962C8B-B14F-4D97-AF65-F5344CB8AC3E}">
        <p14:creationId xmlns:p14="http://schemas.microsoft.com/office/powerpoint/2010/main" val="89011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2A4DAC-F8DA-7022-6CC8-E7B799CDF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6058" y="982675"/>
            <a:ext cx="8528049" cy="4465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Sommaire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56DB087-765E-0E85-D3BF-B3E6B993F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081" y="0"/>
            <a:ext cx="19050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834ABE-97BD-7F42-CD5F-C7DAA29BF2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824" y="5663886"/>
            <a:ext cx="1045076" cy="894396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2B2145-5ABD-3973-E8D7-D8AE3939B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6651" y="1778789"/>
            <a:ext cx="700916" cy="640561"/>
          </a:xfrm>
        </p:spPr>
        <p:txBody>
          <a:bodyPr anchor="ctr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01.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46415DBB-FFED-2306-64C4-6B17736FB1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1985" y="1778789"/>
            <a:ext cx="7702715" cy="640561"/>
          </a:xfrm>
        </p:spPr>
        <p:txBody>
          <a:bodyPr anchor="ctr">
            <a:no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37E47CC-CF11-7766-7CFC-F7B66FE6EC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06651" y="2578889"/>
            <a:ext cx="700916" cy="640561"/>
          </a:xfrm>
        </p:spPr>
        <p:txBody>
          <a:bodyPr anchor="ctr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02.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DE20A20-2886-0B8E-292E-DD71644221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31985" y="2578889"/>
            <a:ext cx="7702715" cy="640561"/>
          </a:xfrm>
        </p:spPr>
        <p:txBody>
          <a:bodyPr anchor="ctr">
            <a:no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57905018-4CD1-55CF-2EC2-CEC700CFC1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06651" y="3378989"/>
            <a:ext cx="700916" cy="640561"/>
          </a:xfrm>
        </p:spPr>
        <p:txBody>
          <a:bodyPr anchor="ctr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03.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F65B01D-AEA6-E79C-E646-8C1BFF2C20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1985" y="3378989"/>
            <a:ext cx="7702715" cy="640561"/>
          </a:xfrm>
        </p:spPr>
        <p:txBody>
          <a:bodyPr anchor="ctr">
            <a:no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C087C64F-9BD9-AAEA-6BF1-879F523F92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06059" y="4179089"/>
            <a:ext cx="700916" cy="640561"/>
          </a:xfrm>
        </p:spPr>
        <p:txBody>
          <a:bodyPr anchor="ctr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04.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91AD5F29-DB59-D3E6-FD7C-91FF2A3E8C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31393" y="4179089"/>
            <a:ext cx="7702715" cy="640561"/>
          </a:xfrm>
        </p:spPr>
        <p:txBody>
          <a:bodyPr anchor="ctr">
            <a:no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4D6D796A-E790-7238-DE49-DC72AD0ACD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06059" y="4979189"/>
            <a:ext cx="700916" cy="640561"/>
          </a:xfrm>
        </p:spPr>
        <p:txBody>
          <a:bodyPr anchor="ctr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05.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AEF5F3FE-F02D-74B8-4F24-3DDB06D8BF3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1393" y="4979189"/>
            <a:ext cx="7702715" cy="640561"/>
          </a:xfrm>
        </p:spPr>
        <p:txBody>
          <a:bodyPr anchor="ctr">
            <a:no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</p:spTree>
    <p:extLst>
      <p:ext uri="{BB962C8B-B14F-4D97-AF65-F5344CB8AC3E}">
        <p14:creationId xmlns:p14="http://schemas.microsoft.com/office/powerpoint/2010/main" val="350624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91CEFD0-9411-48D8-AA7C-FB7524C142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75" y="5170488"/>
            <a:ext cx="1776413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2507" y="1045765"/>
            <a:ext cx="4320000" cy="1231107"/>
          </a:xfr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7049" y="635398"/>
            <a:ext cx="4320000" cy="410369"/>
          </a:xfrm>
        </p:spPr>
        <p:txBody>
          <a:bodyPr anchor="b"/>
          <a:lstStyle>
            <a:lvl1pPr marL="0" indent="0" algn="l">
              <a:buNone/>
              <a:defRPr sz="2667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2"/>
          </p:nvPr>
        </p:nvSpPr>
        <p:spPr>
          <a:xfrm>
            <a:off x="4992608" y="635399"/>
            <a:ext cx="6576000" cy="5644051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42629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476" y="476769"/>
            <a:ext cx="10848000" cy="574516"/>
          </a:xfrm>
        </p:spPr>
        <p:txBody>
          <a:bodyPr/>
          <a:lstStyle>
            <a:lvl1pPr>
              <a:defRPr sz="3733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577057" y="1748814"/>
            <a:ext cx="3504000" cy="708479"/>
          </a:xfrm>
          <a:solidFill>
            <a:schemeClr val="bg1"/>
          </a:solidFill>
          <a:effectLst>
            <a:outerShdw dist="50800" dir="16200000" algn="ctr" rotWithShape="0">
              <a:schemeClr val="accent1"/>
            </a:outerShdw>
          </a:effectLst>
        </p:spPr>
        <p:txBody>
          <a:bodyPr tIns="36000"/>
          <a:lstStyle>
            <a:lvl1pPr marL="0" indent="0">
              <a:buFontTx/>
              <a:buNone/>
              <a:tabLst>
                <a:tab pos="3313031" algn="r"/>
              </a:tabLst>
              <a:defRPr sz="2400">
                <a:latin typeface="+mj-lt"/>
              </a:defRPr>
            </a:lvl1pPr>
            <a:lvl2pPr marL="0" indent="0">
              <a:buFontTx/>
              <a:buNone/>
              <a:tabLst>
                <a:tab pos="3313031" algn="r"/>
              </a:tabLst>
              <a:defRPr sz="1333">
                <a:solidFill>
                  <a:schemeClr val="tx2"/>
                </a:solidFill>
              </a:defRPr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464208" y="1748813"/>
            <a:ext cx="3504000" cy="687960"/>
          </a:xfrm>
          <a:solidFill>
            <a:schemeClr val="bg1"/>
          </a:solidFill>
          <a:effectLst>
            <a:outerShdw dist="50800" dir="16200000" algn="ctr" rotWithShape="0">
              <a:schemeClr val="accent1"/>
            </a:outerShdw>
          </a:effectLst>
        </p:spPr>
        <p:txBody>
          <a:bodyPr tIns="36000"/>
          <a:lstStyle>
            <a:lvl1pPr marL="0" indent="0">
              <a:buFontTx/>
              <a:buNone/>
              <a:tabLst>
                <a:tab pos="3313031" algn="r"/>
              </a:tabLst>
              <a:defRPr sz="2400">
                <a:latin typeface="+mj-lt"/>
              </a:defRPr>
            </a:lvl1pPr>
            <a:lvl2pPr marL="0" indent="0">
              <a:buFontTx/>
              <a:buNone/>
              <a:tabLst>
                <a:tab pos="3313031" algn="r"/>
              </a:tabLst>
              <a:defRPr sz="1200">
                <a:solidFill>
                  <a:schemeClr val="tx2"/>
                </a:solidFill>
              </a:defRPr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77057" y="3957059"/>
            <a:ext cx="3504000" cy="708479"/>
          </a:xfrm>
          <a:solidFill>
            <a:schemeClr val="bg1"/>
          </a:solidFill>
          <a:effectLst>
            <a:outerShdw dist="50800" dir="16200000" algn="ctr" rotWithShape="0">
              <a:schemeClr val="accent1"/>
            </a:outerShdw>
          </a:effectLst>
        </p:spPr>
        <p:txBody>
          <a:bodyPr tIns="36000"/>
          <a:lstStyle>
            <a:lvl1pPr marL="0" indent="0">
              <a:buFontTx/>
              <a:buNone/>
              <a:tabLst>
                <a:tab pos="3313031" algn="r"/>
              </a:tabLst>
              <a:defRPr sz="2400">
                <a:latin typeface="+mj-lt"/>
              </a:defRPr>
            </a:lvl1pPr>
            <a:lvl2pPr marL="0" indent="0">
              <a:buFontTx/>
              <a:buNone/>
              <a:tabLst>
                <a:tab pos="3313031" algn="r"/>
              </a:tabLst>
              <a:defRPr sz="1333">
                <a:solidFill>
                  <a:schemeClr val="tx2"/>
                </a:solidFill>
              </a:defRPr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464208" y="3957059"/>
            <a:ext cx="3504000" cy="708479"/>
          </a:xfrm>
          <a:solidFill>
            <a:schemeClr val="bg1"/>
          </a:solidFill>
          <a:effectLst>
            <a:outerShdw dist="50800" dir="16200000" algn="ctr" rotWithShape="0">
              <a:schemeClr val="accent1"/>
            </a:outerShdw>
          </a:effectLst>
        </p:spPr>
        <p:txBody>
          <a:bodyPr tIns="36000"/>
          <a:lstStyle>
            <a:lvl1pPr marL="0" indent="0">
              <a:buFontTx/>
              <a:buNone/>
              <a:tabLst>
                <a:tab pos="3313031" algn="r"/>
              </a:tabLst>
              <a:defRPr sz="2400">
                <a:latin typeface="+mj-lt"/>
              </a:defRPr>
            </a:lvl1pPr>
            <a:lvl2pPr marL="0" indent="0">
              <a:buFontTx/>
              <a:buNone/>
              <a:tabLst>
                <a:tab pos="3313031" algn="r"/>
              </a:tabLst>
              <a:defRPr sz="1333">
                <a:solidFill>
                  <a:schemeClr val="tx2"/>
                </a:solidFill>
              </a:defRPr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4"/>
          </p:nvPr>
        </p:nvSpPr>
        <p:spPr>
          <a:xfrm>
            <a:off x="8206565" y="1673472"/>
            <a:ext cx="3362044" cy="3840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926931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Partie 1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9430" y="1938665"/>
            <a:ext cx="10417655" cy="738664"/>
          </a:xfrm>
        </p:spPr>
        <p:txBody>
          <a:bodyPr/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9430" y="1031055"/>
            <a:ext cx="10417655" cy="86177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5600">
                <a:solidFill>
                  <a:schemeClr val="tx2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80277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Partie 2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9430" y="1938665"/>
            <a:ext cx="10417655" cy="738664"/>
          </a:xfrm>
        </p:spPr>
        <p:txBody>
          <a:bodyPr/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9430" y="1031055"/>
            <a:ext cx="10417655" cy="86177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5600">
                <a:solidFill>
                  <a:schemeClr val="tx2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5552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erbatim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/>
          <p:cNvSpPr>
            <a:spLocks noGrp="1"/>
          </p:cNvSpPr>
          <p:nvPr>
            <p:ph type="pic" sz="quarter" idx="12"/>
          </p:nvPr>
        </p:nvSpPr>
        <p:spPr>
          <a:xfrm>
            <a:off x="0" y="4341101"/>
            <a:ext cx="12192000" cy="2516899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539751" y="1556792"/>
            <a:ext cx="6720000" cy="107984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542305" y="542486"/>
            <a:ext cx="10848000" cy="246221"/>
          </a:xfrm>
        </p:spPr>
        <p:txBody>
          <a:bodyPr anchor="b"/>
          <a:lstStyle>
            <a:lvl1pPr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7536160" y="1556792"/>
            <a:ext cx="3840000" cy="1231107"/>
          </a:xfrm>
          <a:solidFill>
            <a:schemeClr val="bg1"/>
          </a:solidFill>
          <a:effectLst>
            <a:outerShdw dist="38100" dir="10800000" algn="ctr" rotWithShape="0">
              <a:schemeClr val="accent3"/>
            </a:outerShdw>
          </a:effectLst>
        </p:spPr>
        <p:txBody>
          <a:bodyPr lIns="144000"/>
          <a:lstStyle>
            <a:lvl1pPr>
              <a:defRPr sz="2667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14690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6432038" y="1556937"/>
            <a:ext cx="4944549" cy="108405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2"/>
          </p:nvPr>
        </p:nvSpPr>
        <p:spPr>
          <a:xfrm>
            <a:off x="542305" y="1578187"/>
            <a:ext cx="5520000" cy="4704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542305" y="542486"/>
            <a:ext cx="10848000" cy="246221"/>
          </a:xfrm>
        </p:spPr>
        <p:txBody>
          <a:bodyPr anchor="b"/>
          <a:lstStyle>
            <a:lvl1pPr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0618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2 visuels +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542306" y="1720101"/>
            <a:ext cx="7161695" cy="796799"/>
          </a:xfrm>
        </p:spPr>
        <p:txBody>
          <a:bodyPr/>
          <a:lstStyle>
            <a:lvl1pPr>
              <a:defRPr sz="1733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2"/>
          </p:nvPr>
        </p:nvSpPr>
        <p:spPr>
          <a:xfrm>
            <a:off x="623755" y="2925144"/>
            <a:ext cx="3216000" cy="1800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>
          <a:xfrm>
            <a:off x="4488000" y="2925144"/>
            <a:ext cx="3216000" cy="1800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638785" y="4985752"/>
            <a:ext cx="3216001" cy="1275563"/>
          </a:xfrm>
        </p:spPr>
        <p:txBody>
          <a:bodyPr/>
          <a:lstStyle>
            <a:lvl1pPr algn="ctr">
              <a:defRPr sz="2133">
                <a:solidFill>
                  <a:schemeClr val="tx2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4488000" y="4985752"/>
            <a:ext cx="3216001" cy="1275563"/>
          </a:xfrm>
        </p:spPr>
        <p:txBody>
          <a:bodyPr/>
          <a:lstStyle>
            <a:lvl1pPr algn="ctr">
              <a:defRPr sz="2133">
                <a:solidFill>
                  <a:schemeClr val="tx2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>
          <a:xfrm>
            <a:off x="8544273" y="1720099"/>
            <a:ext cx="3647729" cy="4541215"/>
          </a:xfrm>
          <a:solidFill>
            <a:schemeClr val="tx2"/>
          </a:solidFill>
        </p:spPr>
        <p:txBody>
          <a:bodyPr lIns="108000" tIns="360000" rIns="108000" bIns="288000">
            <a:noAutofit/>
          </a:bodyPr>
          <a:lstStyle>
            <a:lvl1pPr algn="ctr">
              <a:spcBef>
                <a:spcPts val="0"/>
              </a:spcBef>
              <a:defRPr sz="4000">
                <a:latin typeface="+mj-lt"/>
              </a:defRPr>
            </a:lvl1pPr>
            <a:lvl2pPr algn="ctr">
              <a:spcBef>
                <a:spcPts val="0"/>
              </a:spcBef>
              <a:defRPr sz="1733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542305" y="542486"/>
            <a:ext cx="10848000" cy="246221"/>
          </a:xfrm>
        </p:spPr>
        <p:txBody>
          <a:bodyPr anchor="b"/>
          <a:lstStyle>
            <a:lvl1pPr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80525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542304" y="1720101"/>
            <a:ext cx="8160000" cy="796799"/>
          </a:xfrm>
        </p:spPr>
        <p:txBody>
          <a:bodyPr/>
          <a:lstStyle>
            <a:lvl1pPr>
              <a:defRPr sz="1733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2"/>
          </p:nvPr>
        </p:nvSpPr>
        <p:spPr>
          <a:xfrm>
            <a:off x="623755" y="2948947"/>
            <a:ext cx="3216000" cy="1800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>
          <a:xfrm>
            <a:off x="4488000" y="2948947"/>
            <a:ext cx="3216000" cy="1800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638785" y="4918049"/>
            <a:ext cx="3216001" cy="1275563"/>
          </a:xfrm>
        </p:spPr>
        <p:txBody>
          <a:bodyPr/>
          <a:lstStyle>
            <a:lvl1pPr algn="ctr">
              <a:defRPr sz="2133">
                <a:solidFill>
                  <a:schemeClr val="accent2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4488000" y="4918049"/>
            <a:ext cx="3216001" cy="1275563"/>
          </a:xfrm>
        </p:spPr>
        <p:txBody>
          <a:bodyPr/>
          <a:lstStyle>
            <a:lvl1pPr algn="ctr">
              <a:defRPr sz="2133">
                <a:solidFill>
                  <a:schemeClr val="accent2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pour une image  11"/>
          <p:cNvSpPr>
            <a:spLocks noGrp="1"/>
          </p:cNvSpPr>
          <p:nvPr>
            <p:ph type="pic" sz="quarter" idx="16"/>
          </p:nvPr>
        </p:nvSpPr>
        <p:spPr>
          <a:xfrm>
            <a:off x="8353412" y="2948947"/>
            <a:ext cx="3216000" cy="1800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8368441" y="4918049"/>
            <a:ext cx="3216001" cy="1275563"/>
          </a:xfrm>
        </p:spPr>
        <p:txBody>
          <a:bodyPr/>
          <a:lstStyle>
            <a:lvl1pPr algn="ctr">
              <a:defRPr sz="2133">
                <a:solidFill>
                  <a:schemeClr val="accent2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542305" y="542486"/>
            <a:ext cx="10848000" cy="246221"/>
          </a:xfrm>
        </p:spPr>
        <p:txBody>
          <a:bodyPr anchor="b"/>
          <a:lstStyle>
            <a:lvl1pPr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2463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 + Verbat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539751" y="1908443"/>
            <a:ext cx="6720000" cy="7557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3pPr>
              <a:defRPr/>
            </a:lvl3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2"/>
          </p:nvPr>
        </p:nvSpPr>
        <p:spPr>
          <a:xfrm>
            <a:off x="7536160" y="1892829"/>
            <a:ext cx="4031861" cy="1920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7584608" y="4041068"/>
            <a:ext cx="3984000" cy="1231107"/>
          </a:xfrm>
          <a:solidFill>
            <a:schemeClr val="bg1"/>
          </a:solidFill>
          <a:effectLst>
            <a:outerShdw dist="38100" dir="10800000" algn="ctr" rotWithShape="0">
              <a:schemeClr val="accent2"/>
            </a:outerShdw>
          </a:effectLst>
        </p:spPr>
        <p:txBody>
          <a:bodyPr lIns="108000"/>
          <a:lstStyle>
            <a:lvl1pPr>
              <a:defRPr sz="26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542305" y="542486"/>
            <a:ext cx="10848000" cy="246221"/>
          </a:xfrm>
        </p:spPr>
        <p:txBody>
          <a:bodyPr anchor="b"/>
          <a:lstStyle>
            <a:lvl1pPr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84067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pour une image  11"/>
          <p:cNvSpPr>
            <a:spLocks noGrp="1"/>
          </p:cNvSpPr>
          <p:nvPr>
            <p:ph type="pic" sz="quarter" idx="12"/>
          </p:nvPr>
        </p:nvSpPr>
        <p:spPr>
          <a:xfrm>
            <a:off x="624000" y="1905363"/>
            <a:ext cx="10944000" cy="4320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7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542305" y="542486"/>
            <a:ext cx="10848000" cy="246221"/>
          </a:xfrm>
        </p:spPr>
        <p:txBody>
          <a:bodyPr anchor="b"/>
          <a:lstStyle>
            <a:lvl1pPr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6582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2A4DAC-F8DA-7022-6CC8-E7B799CDF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6058" y="982675"/>
            <a:ext cx="8528641" cy="4465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Sommaire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56DB087-765E-0E85-D3BF-B3E6B993F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081" y="0"/>
            <a:ext cx="19050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834ABE-97BD-7F42-CD5F-C7DAA29BF2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824" y="5663886"/>
            <a:ext cx="1045076" cy="894396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2B2145-5ABD-3973-E8D7-D8AE3939B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6651" y="1778789"/>
            <a:ext cx="700916" cy="335761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01.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46415DBB-FFED-2306-64C4-6B17736FB1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1985" y="1778789"/>
            <a:ext cx="7702715" cy="335761"/>
          </a:xfrm>
        </p:spPr>
        <p:txBody>
          <a:bodyPr anchor="ctr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EC3210EC-0E1E-079F-0B3A-BC88EDB379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06651" y="2207414"/>
            <a:ext cx="700916" cy="335761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02.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C3F76E16-367C-FB26-495B-54DC1B236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31985" y="2207414"/>
            <a:ext cx="7702715" cy="335761"/>
          </a:xfrm>
        </p:spPr>
        <p:txBody>
          <a:bodyPr anchor="ctr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E9B66BF1-73FF-93C5-2692-24CBE93AD6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06651" y="2636039"/>
            <a:ext cx="700916" cy="335761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03.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C1E9966-5B91-8053-16E6-54F83A8DE4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1985" y="2636039"/>
            <a:ext cx="7702715" cy="335761"/>
          </a:xfrm>
        </p:spPr>
        <p:txBody>
          <a:bodyPr anchor="ctr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CBA61711-FE7E-C458-2A69-3223DE3425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06651" y="3064664"/>
            <a:ext cx="700916" cy="335761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04.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8FDD5765-80D3-2A57-02DD-EBE1C577B2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31985" y="3064664"/>
            <a:ext cx="7702715" cy="335761"/>
          </a:xfrm>
        </p:spPr>
        <p:txBody>
          <a:bodyPr anchor="ctr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4E73E494-DC5B-8927-844E-36DF56A93D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06058" y="3493289"/>
            <a:ext cx="700916" cy="335761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05.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09780B14-9E20-E566-3014-A6F68F48AC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1392" y="3493289"/>
            <a:ext cx="7702715" cy="335761"/>
          </a:xfrm>
        </p:spPr>
        <p:txBody>
          <a:bodyPr anchor="ctr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E53592B7-C706-ABBC-B851-A561206DD4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06058" y="3921914"/>
            <a:ext cx="700916" cy="335761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06.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C8D5629E-E100-C351-F105-2414B1D39D0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31392" y="3921914"/>
            <a:ext cx="7702715" cy="335761"/>
          </a:xfrm>
        </p:spPr>
        <p:txBody>
          <a:bodyPr anchor="ctr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7AF68BA1-7F3E-5125-AA27-CC15EA58900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06058" y="4350539"/>
            <a:ext cx="700916" cy="335761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07.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BE8CC9F0-B013-31F3-A02C-AFCC6D7A2F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31392" y="4350539"/>
            <a:ext cx="7702715" cy="335761"/>
          </a:xfrm>
        </p:spPr>
        <p:txBody>
          <a:bodyPr anchor="ctr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A8BC9EC3-C182-309A-1A7F-409BC9DBE7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406058" y="4779164"/>
            <a:ext cx="700916" cy="335761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08.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EB3C916C-B460-95E1-AF39-C39C7C017AA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1392" y="4779164"/>
            <a:ext cx="7702715" cy="335761"/>
          </a:xfrm>
        </p:spPr>
        <p:txBody>
          <a:bodyPr anchor="ctr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E016ADBF-194E-833B-10E3-383D635650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06058" y="5207789"/>
            <a:ext cx="700916" cy="335761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09.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25D4F72E-4C59-F034-2C95-4979454BA5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31392" y="5207789"/>
            <a:ext cx="7702715" cy="335761"/>
          </a:xfrm>
        </p:spPr>
        <p:txBody>
          <a:bodyPr anchor="ctr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646D1B91-7F60-C02F-7BB5-FC19B391778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6058" y="5636414"/>
            <a:ext cx="700916" cy="335761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10.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BCA01322-39F4-3B92-4BAF-521845A255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231392" y="5636414"/>
            <a:ext cx="7702715" cy="335761"/>
          </a:xfrm>
        </p:spPr>
        <p:txBody>
          <a:bodyPr anchor="ctr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</p:spTree>
    <p:extLst>
      <p:ext uri="{BB962C8B-B14F-4D97-AF65-F5344CB8AC3E}">
        <p14:creationId xmlns:p14="http://schemas.microsoft.com/office/powerpoint/2010/main" val="1472412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542305" y="542486"/>
            <a:ext cx="10848000" cy="246221"/>
          </a:xfrm>
        </p:spPr>
        <p:txBody>
          <a:bodyPr anchor="b"/>
          <a:lstStyle>
            <a:lvl1pPr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5216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722EAFEB-1762-4513-A7CC-B49C827FD4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850" y="2420938"/>
            <a:ext cx="24003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271434" y="5777662"/>
            <a:ext cx="3649133" cy="471924"/>
          </a:xfrm>
        </p:spPr>
        <p:txBody>
          <a:bodyPr anchor="b"/>
          <a:lstStyle>
            <a:lvl1pPr algn="ctr">
              <a:spcBef>
                <a:spcPts val="0"/>
              </a:spcBef>
              <a:spcAft>
                <a:spcPts val="0"/>
              </a:spcAft>
              <a:defRPr sz="1600">
                <a:latin typeface="+mj-lt"/>
              </a:defRPr>
            </a:lvl1pPr>
            <a:lvl2pPr algn="ctr">
              <a:spcBef>
                <a:spcPts val="0"/>
              </a:spcBef>
              <a:defRPr sz="1467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359852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1376363"/>
            <a:ext cx="10847388" cy="103874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BB31F-68A9-464A-BAC1-E8E0700CF99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8396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D48E9-6AF0-44AC-8E9C-22A3AFF9DA2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7582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2208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208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06DDB-D1E3-46AB-83E3-AA1A6E05941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8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22918A59-30C0-3B36-BA1A-049514F42C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162" y="2033588"/>
            <a:ext cx="3021013" cy="1670050"/>
          </a:xfrm>
        </p:spPr>
        <p:txBody>
          <a:bodyPr>
            <a:noAutofit/>
          </a:bodyPr>
          <a:lstStyle>
            <a:lvl1pPr>
              <a:defRPr sz="13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01.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9C47DEFF-F25E-609B-122D-EC32CF8BA7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89107" y="-10711"/>
            <a:ext cx="3832905" cy="6880745"/>
          </a:xfrm>
          <a:custGeom>
            <a:avLst/>
            <a:gdLst>
              <a:gd name="connsiteX0" fmla="*/ 3530480 w 3762375"/>
              <a:gd name="connsiteY0" fmla="*/ 5078292 h 6857999"/>
              <a:gd name="connsiteX1" fmla="*/ 517478 w 3762375"/>
              <a:gd name="connsiteY1" fmla="*/ 5791012 h 6857999"/>
              <a:gd name="connsiteX2" fmla="*/ 20000 w 3762375"/>
              <a:gd name="connsiteY2" fmla="*/ 2930296 h 6857999"/>
              <a:gd name="connsiteX3" fmla="*/ 1881186 w 3762375"/>
              <a:gd name="connsiteY3" fmla="*/ -1 h 6857999"/>
              <a:gd name="connsiteX4" fmla="*/ 3530480 w 3762375"/>
              <a:gd name="connsiteY4" fmla="*/ 5078292 h 6857999"/>
              <a:gd name="connsiteX0" fmla="*/ 3776661 w 3776661"/>
              <a:gd name="connsiteY0" fmla="*/ 6830893 h 7628864"/>
              <a:gd name="connsiteX1" fmla="*/ 544584 w 3776661"/>
              <a:gd name="connsiteY1" fmla="*/ 5791013 h 7628864"/>
              <a:gd name="connsiteX2" fmla="*/ 47106 w 3776661"/>
              <a:gd name="connsiteY2" fmla="*/ 2930297 h 7628864"/>
              <a:gd name="connsiteX3" fmla="*/ 1908292 w 3776661"/>
              <a:gd name="connsiteY3" fmla="*/ 0 h 7628864"/>
              <a:gd name="connsiteX4" fmla="*/ 3776661 w 3776661"/>
              <a:gd name="connsiteY4" fmla="*/ 6830893 h 7628864"/>
              <a:gd name="connsiteX0" fmla="*/ 3776661 w 3917244"/>
              <a:gd name="connsiteY0" fmla="*/ 6840418 h 7638389"/>
              <a:gd name="connsiteX1" fmla="*/ 544584 w 3917244"/>
              <a:gd name="connsiteY1" fmla="*/ 5800538 h 7638389"/>
              <a:gd name="connsiteX2" fmla="*/ 47106 w 3917244"/>
              <a:gd name="connsiteY2" fmla="*/ 2939822 h 7638389"/>
              <a:gd name="connsiteX3" fmla="*/ 3756142 w 3917244"/>
              <a:gd name="connsiteY3" fmla="*/ 0 h 7638389"/>
              <a:gd name="connsiteX4" fmla="*/ 3776661 w 3917244"/>
              <a:gd name="connsiteY4" fmla="*/ 6840418 h 7638389"/>
              <a:gd name="connsiteX0" fmla="*/ 3776661 w 3776661"/>
              <a:gd name="connsiteY0" fmla="*/ 6840418 h 7638389"/>
              <a:gd name="connsiteX1" fmla="*/ 544584 w 3776661"/>
              <a:gd name="connsiteY1" fmla="*/ 5800538 h 7638389"/>
              <a:gd name="connsiteX2" fmla="*/ 47106 w 3776661"/>
              <a:gd name="connsiteY2" fmla="*/ 2939822 h 7638389"/>
              <a:gd name="connsiteX3" fmla="*/ 3756142 w 3776661"/>
              <a:gd name="connsiteY3" fmla="*/ 0 h 7638389"/>
              <a:gd name="connsiteX4" fmla="*/ 3776661 w 3776661"/>
              <a:gd name="connsiteY4" fmla="*/ 6840418 h 7638389"/>
              <a:gd name="connsiteX0" fmla="*/ 3776661 w 3776661"/>
              <a:gd name="connsiteY0" fmla="*/ 6840418 h 7638389"/>
              <a:gd name="connsiteX1" fmla="*/ 544584 w 3776661"/>
              <a:gd name="connsiteY1" fmla="*/ 5800538 h 7638389"/>
              <a:gd name="connsiteX2" fmla="*/ 47106 w 3776661"/>
              <a:gd name="connsiteY2" fmla="*/ 2939822 h 7638389"/>
              <a:gd name="connsiteX3" fmla="*/ 3756142 w 3776661"/>
              <a:gd name="connsiteY3" fmla="*/ 0 h 7638389"/>
              <a:gd name="connsiteX4" fmla="*/ 3776661 w 3776661"/>
              <a:gd name="connsiteY4" fmla="*/ 6840418 h 7638389"/>
              <a:gd name="connsiteX0" fmla="*/ 3151041 w 3740122"/>
              <a:gd name="connsiteY0" fmla="*/ 6411793 h 7288872"/>
              <a:gd name="connsiteX1" fmla="*/ 528564 w 3740122"/>
              <a:gd name="connsiteY1" fmla="*/ 5800538 h 7288872"/>
              <a:gd name="connsiteX2" fmla="*/ 31086 w 3740122"/>
              <a:gd name="connsiteY2" fmla="*/ 2939822 h 7288872"/>
              <a:gd name="connsiteX3" fmla="*/ 3740122 w 3740122"/>
              <a:gd name="connsiteY3" fmla="*/ 0 h 7288872"/>
              <a:gd name="connsiteX4" fmla="*/ 3151041 w 3740122"/>
              <a:gd name="connsiteY4" fmla="*/ 6411793 h 7288872"/>
              <a:gd name="connsiteX0" fmla="*/ 3875071 w 3875071"/>
              <a:gd name="connsiteY0" fmla="*/ 6897568 h 7686037"/>
              <a:gd name="connsiteX1" fmla="*/ 547744 w 3875071"/>
              <a:gd name="connsiteY1" fmla="*/ 5800538 h 7686037"/>
              <a:gd name="connsiteX2" fmla="*/ 50266 w 3875071"/>
              <a:gd name="connsiteY2" fmla="*/ 2939822 h 7686037"/>
              <a:gd name="connsiteX3" fmla="*/ 3759302 w 3875071"/>
              <a:gd name="connsiteY3" fmla="*/ 0 h 7686037"/>
              <a:gd name="connsiteX4" fmla="*/ 3875071 w 3875071"/>
              <a:gd name="connsiteY4" fmla="*/ 6897568 h 7686037"/>
              <a:gd name="connsiteX0" fmla="*/ 3971518 w 3971518"/>
              <a:gd name="connsiteY0" fmla="*/ 7585234 h 8461799"/>
              <a:gd name="connsiteX1" fmla="*/ 644191 w 3971518"/>
              <a:gd name="connsiteY1" fmla="*/ 6488204 h 8461799"/>
              <a:gd name="connsiteX2" fmla="*/ 32413 w 3971518"/>
              <a:gd name="connsiteY2" fmla="*/ 769988 h 8461799"/>
              <a:gd name="connsiteX3" fmla="*/ 3855749 w 3971518"/>
              <a:gd name="connsiteY3" fmla="*/ 687666 h 8461799"/>
              <a:gd name="connsiteX4" fmla="*/ 3971518 w 3971518"/>
              <a:gd name="connsiteY4" fmla="*/ 7585234 h 8461799"/>
              <a:gd name="connsiteX0" fmla="*/ 3939105 w 3939105"/>
              <a:gd name="connsiteY0" fmla="*/ 7585234 h 8461799"/>
              <a:gd name="connsiteX1" fmla="*/ 611778 w 3939105"/>
              <a:gd name="connsiteY1" fmla="*/ 6488204 h 8461799"/>
              <a:gd name="connsiteX2" fmla="*/ 0 w 3939105"/>
              <a:gd name="connsiteY2" fmla="*/ 769988 h 8461799"/>
              <a:gd name="connsiteX3" fmla="*/ 3823336 w 3939105"/>
              <a:gd name="connsiteY3" fmla="*/ 687666 h 8461799"/>
              <a:gd name="connsiteX4" fmla="*/ 3939105 w 3939105"/>
              <a:gd name="connsiteY4" fmla="*/ 7585234 h 8461799"/>
              <a:gd name="connsiteX0" fmla="*/ 3815280 w 3815280"/>
              <a:gd name="connsiteY0" fmla="*/ 7634032 h 8512824"/>
              <a:gd name="connsiteX1" fmla="*/ 487953 w 3815280"/>
              <a:gd name="connsiteY1" fmla="*/ 6537002 h 8512824"/>
              <a:gd name="connsiteX2" fmla="*/ 0 w 3815280"/>
              <a:gd name="connsiteY2" fmla="*/ 752111 h 8512824"/>
              <a:gd name="connsiteX3" fmla="*/ 3699511 w 3815280"/>
              <a:gd name="connsiteY3" fmla="*/ 736464 h 8512824"/>
              <a:gd name="connsiteX4" fmla="*/ 3815280 w 3815280"/>
              <a:gd name="connsiteY4" fmla="*/ 7634032 h 8512824"/>
              <a:gd name="connsiteX0" fmla="*/ 4026409 w 4026409"/>
              <a:gd name="connsiteY0" fmla="*/ 7634032 h 8892607"/>
              <a:gd name="connsiteX1" fmla="*/ 165682 w 4026409"/>
              <a:gd name="connsiteY1" fmla="*/ 7737152 h 8892607"/>
              <a:gd name="connsiteX2" fmla="*/ 211129 w 4026409"/>
              <a:gd name="connsiteY2" fmla="*/ 752111 h 8892607"/>
              <a:gd name="connsiteX3" fmla="*/ 3910640 w 4026409"/>
              <a:gd name="connsiteY3" fmla="*/ 736464 h 8892607"/>
              <a:gd name="connsiteX4" fmla="*/ 4026409 w 4026409"/>
              <a:gd name="connsiteY4" fmla="*/ 7634032 h 8892607"/>
              <a:gd name="connsiteX0" fmla="*/ 4017782 w 4017782"/>
              <a:gd name="connsiteY0" fmla="*/ 7634032 h 8845642"/>
              <a:gd name="connsiteX1" fmla="*/ 166580 w 4017782"/>
              <a:gd name="connsiteY1" fmla="*/ 7622852 h 8845642"/>
              <a:gd name="connsiteX2" fmla="*/ 202502 w 4017782"/>
              <a:gd name="connsiteY2" fmla="*/ 752111 h 8845642"/>
              <a:gd name="connsiteX3" fmla="*/ 3902013 w 4017782"/>
              <a:gd name="connsiteY3" fmla="*/ 736464 h 8845642"/>
              <a:gd name="connsiteX4" fmla="*/ 4017782 w 4017782"/>
              <a:gd name="connsiteY4" fmla="*/ 7634032 h 8845642"/>
              <a:gd name="connsiteX0" fmla="*/ 3938407 w 3938407"/>
              <a:gd name="connsiteY0" fmla="*/ 7634032 h 8829536"/>
              <a:gd name="connsiteX1" fmla="*/ 87205 w 3938407"/>
              <a:gd name="connsiteY1" fmla="*/ 7622852 h 8829536"/>
              <a:gd name="connsiteX2" fmla="*/ 123127 w 3938407"/>
              <a:gd name="connsiteY2" fmla="*/ 752111 h 8829536"/>
              <a:gd name="connsiteX3" fmla="*/ 3822638 w 3938407"/>
              <a:gd name="connsiteY3" fmla="*/ 736464 h 8829536"/>
              <a:gd name="connsiteX4" fmla="*/ 3938407 w 3938407"/>
              <a:gd name="connsiteY4" fmla="*/ 7634032 h 8829536"/>
              <a:gd name="connsiteX0" fmla="*/ 3938407 w 3938407"/>
              <a:gd name="connsiteY0" fmla="*/ 7634032 h 8829536"/>
              <a:gd name="connsiteX1" fmla="*/ 87205 w 3938407"/>
              <a:gd name="connsiteY1" fmla="*/ 7622852 h 8829536"/>
              <a:gd name="connsiteX2" fmla="*/ 123127 w 3938407"/>
              <a:gd name="connsiteY2" fmla="*/ 752111 h 8829536"/>
              <a:gd name="connsiteX3" fmla="*/ 3822638 w 3938407"/>
              <a:gd name="connsiteY3" fmla="*/ 736464 h 8829536"/>
              <a:gd name="connsiteX4" fmla="*/ 3938407 w 3938407"/>
              <a:gd name="connsiteY4" fmla="*/ 7634032 h 8829536"/>
              <a:gd name="connsiteX0" fmla="*/ 3938407 w 3938407"/>
              <a:gd name="connsiteY0" fmla="*/ 7634032 h 8829536"/>
              <a:gd name="connsiteX1" fmla="*/ 87205 w 3938407"/>
              <a:gd name="connsiteY1" fmla="*/ 7622852 h 8829536"/>
              <a:gd name="connsiteX2" fmla="*/ 123127 w 3938407"/>
              <a:gd name="connsiteY2" fmla="*/ 752111 h 8829536"/>
              <a:gd name="connsiteX3" fmla="*/ 3822638 w 3938407"/>
              <a:gd name="connsiteY3" fmla="*/ 736464 h 8829536"/>
              <a:gd name="connsiteX4" fmla="*/ 3938407 w 3938407"/>
              <a:gd name="connsiteY4" fmla="*/ 7634032 h 8829536"/>
              <a:gd name="connsiteX0" fmla="*/ 3938407 w 3938407"/>
              <a:gd name="connsiteY0" fmla="*/ 7070844 h 8266348"/>
              <a:gd name="connsiteX1" fmla="*/ 87205 w 3938407"/>
              <a:gd name="connsiteY1" fmla="*/ 7059664 h 8266348"/>
              <a:gd name="connsiteX2" fmla="*/ 123127 w 3938407"/>
              <a:gd name="connsiteY2" fmla="*/ 188923 h 8266348"/>
              <a:gd name="connsiteX3" fmla="*/ 3822638 w 3938407"/>
              <a:gd name="connsiteY3" fmla="*/ 173276 h 8266348"/>
              <a:gd name="connsiteX4" fmla="*/ 3938407 w 3938407"/>
              <a:gd name="connsiteY4" fmla="*/ 7070844 h 8266348"/>
              <a:gd name="connsiteX0" fmla="*/ 3938407 w 4015143"/>
              <a:gd name="connsiteY0" fmla="*/ 7113151 h 8308655"/>
              <a:gd name="connsiteX1" fmla="*/ 87205 w 4015143"/>
              <a:gd name="connsiteY1" fmla="*/ 7101971 h 8308655"/>
              <a:gd name="connsiteX2" fmla="*/ 123127 w 4015143"/>
              <a:gd name="connsiteY2" fmla="*/ 231230 h 8308655"/>
              <a:gd name="connsiteX3" fmla="*/ 4015143 w 4015143"/>
              <a:gd name="connsiteY3" fmla="*/ 87246 h 8308655"/>
              <a:gd name="connsiteX4" fmla="*/ 3938407 w 4015143"/>
              <a:gd name="connsiteY4" fmla="*/ 7113151 h 8308655"/>
              <a:gd name="connsiteX0" fmla="*/ 3938407 w 4015940"/>
              <a:gd name="connsiteY0" fmla="*/ 7113151 h 8308655"/>
              <a:gd name="connsiteX1" fmla="*/ 87205 w 4015940"/>
              <a:gd name="connsiteY1" fmla="*/ 7101971 h 8308655"/>
              <a:gd name="connsiteX2" fmla="*/ 123127 w 4015940"/>
              <a:gd name="connsiteY2" fmla="*/ 231230 h 8308655"/>
              <a:gd name="connsiteX3" fmla="*/ 4015143 w 4015940"/>
              <a:gd name="connsiteY3" fmla="*/ 87246 h 8308655"/>
              <a:gd name="connsiteX4" fmla="*/ 3938407 w 4015940"/>
              <a:gd name="connsiteY4" fmla="*/ 7113151 h 8308655"/>
              <a:gd name="connsiteX0" fmla="*/ 3938407 w 4015940"/>
              <a:gd name="connsiteY0" fmla="*/ 7031057 h 8226561"/>
              <a:gd name="connsiteX1" fmla="*/ 87205 w 4015940"/>
              <a:gd name="connsiteY1" fmla="*/ 7019877 h 8226561"/>
              <a:gd name="connsiteX2" fmla="*/ 123127 w 4015940"/>
              <a:gd name="connsiteY2" fmla="*/ 149136 h 8226561"/>
              <a:gd name="connsiteX3" fmla="*/ 4015143 w 4015940"/>
              <a:gd name="connsiteY3" fmla="*/ 5152 h 8226561"/>
              <a:gd name="connsiteX4" fmla="*/ 3938407 w 4015940"/>
              <a:gd name="connsiteY4" fmla="*/ 7031057 h 8226561"/>
              <a:gd name="connsiteX0" fmla="*/ 3146868 w 4041839"/>
              <a:gd name="connsiteY0" fmla="*/ 6549794 h 7948422"/>
              <a:gd name="connsiteX1" fmla="*/ 113814 w 4041839"/>
              <a:gd name="connsiteY1" fmla="*/ 7019877 h 7948422"/>
              <a:gd name="connsiteX2" fmla="*/ 149736 w 4041839"/>
              <a:gd name="connsiteY2" fmla="*/ 149136 h 7948422"/>
              <a:gd name="connsiteX3" fmla="*/ 4041752 w 4041839"/>
              <a:gd name="connsiteY3" fmla="*/ 5152 h 7948422"/>
              <a:gd name="connsiteX4" fmla="*/ 3146868 w 4041839"/>
              <a:gd name="connsiteY4" fmla="*/ 6549794 h 7948422"/>
              <a:gd name="connsiteX0" fmla="*/ 4149953 w 4149953"/>
              <a:gd name="connsiteY0" fmla="*/ 7079184 h 8274330"/>
              <a:gd name="connsiteX1" fmla="*/ 170415 w 4149953"/>
              <a:gd name="connsiteY1" fmla="*/ 7019877 h 8274330"/>
              <a:gd name="connsiteX2" fmla="*/ 206337 w 4149953"/>
              <a:gd name="connsiteY2" fmla="*/ 149136 h 8274330"/>
              <a:gd name="connsiteX3" fmla="*/ 4098353 w 4149953"/>
              <a:gd name="connsiteY3" fmla="*/ 5152 h 8274330"/>
              <a:gd name="connsiteX4" fmla="*/ 4149953 w 4149953"/>
              <a:gd name="connsiteY4" fmla="*/ 7079184 h 8274330"/>
              <a:gd name="connsiteX0" fmla="*/ 4149953 w 4149953"/>
              <a:gd name="connsiteY0" fmla="*/ 7079184 h 7556332"/>
              <a:gd name="connsiteX1" fmla="*/ 170415 w 4149953"/>
              <a:gd name="connsiteY1" fmla="*/ 7019877 h 7556332"/>
              <a:gd name="connsiteX2" fmla="*/ 206337 w 4149953"/>
              <a:gd name="connsiteY2" fmla="*/ 149136 h 7556332"/>
              <a:gd name="connsiteX3" fmla="*/ 4098353 w 4149953"/>
              <a:gd name="connsiteY3" fmla="*/ 5152 h 7556332"/>
              <a:gd name="connsiteX4" fmla="*/ 4149953 w 4149953"/>
              <a:gd name="connsiteY4" fmla="*/ 7079184 h 7556332"/>
              <a:gd name="connsiteX0" fmla="*/ 4065423 w 4065423"/>
              <a:gd name="connsiteY0" fmla="*/ 7079184 h 7555590"/>
              <a:gd name="connsiteX1" fmla="*/ 85885 w 4065423"/>
              <a:gd name="connsiteY1" fmla="*/ 7019877 h 7555590"/>
              <a:gd name="connsiteX2" fmla="*/ 121807 w 4065423"/>
              <a:gd name="connsiteY2" fmla="*/ 149136 h 7555590"/>
              <a:gd name="connsiteX3" fmla="*/ 4013823 w 4065423"/>
              <a:gd name="connsiteY3" fmla="*/ 5152 h 7555590"/>
              <a:gd name="connsiteX4" fmla="*/ 4065423 w 4065423"/>
              <a:gd name="connsiteY4" fmla="*/ 7079184 h 7555590"/>
              <a:gd name="connsiteX0" fmla="*/ 4145917 w 4145917"/>
              <a:gd name="connsiteY0" fmla="*/ 7079184 h 7440337"/>
              <a:gd name="connsiteX1" fmla="*/ 166379 w 4145917"/>
              <a:gd name="connsiteY1" fmla="*/ 7019877 h 7440337"/>
              <a:gd name="connsiteX2" fmla="*/ 202301 w 4145917"/>
              <a:gd name="connsiteY2" fmla="*/ 149136 h 7440337"/>
              <a:gd name="connsiteX3" fmla="*/ 4094317 w 4145917"/>
              <a:gd name="connsiteY3" fmla="*/ 5152 h 7440337"/>
              <a:gd name="connsiteX4" fmla="*/ 4145917 w 4145917"/>
              <a:gd name="connsiteY4" fmla="*/ 7079184 h 7440337"/>
              <a:gd name="connsiteX0" fmla="*/ 4040735 w 4040735"/>
              <a:gd name="connsiteY0" fmla="*/ 7079184 h 7582194"/>
              <a:gd name="connsiteX1" fmla="*/ 61197 w 4040735"/>
              <a:gd name="connsiteY1" fmla="*/ 7019877 h 7582194"/>
              <a:gd name="connsiteX2" fmla="*/ 97119 w 4040735"/>
              <a:gd name="connsiteY2" fmla="*/ 149136 h 7582194"/>
              <a:gd name="connsiteX3" fmla="*/ 3989135 w 4040735"/>
              <a:gd name="connsiteY3" fmla="*/ 5152 h 7582194"/>
              <a:gd name="connsiteX4" fmla="*/ 4040735 w 4040735"/>
              <a:gd name="connsiteY4" fmla="*/ 7079184 h 7582194"/>
              <a:gd name="connsiteX0" fmla="*/ 4069494 w 4069494"/>
              <a:gd name="connsiteY0" fmla="*/ 7079184 h 7550867"/>
              <a:gd name="connsiteX1" fmla="*/ 89956 w 4069494"/>
              <a:gd name="connsiteY1" fmla="*/ 7019877 h 7550867"/>
              <a:gd name="connsiteX2" fmla="*/ 125878 w 4069494"/>
              <a:gd name="connsiteY2" fmla="*/ 149136 h 7550867"/>
              <a:gd name="connsiteX3" fmla="*/ 4017894 w 4069494"/>
              <a:gd name="connsiteY3" fmla="*/ 5152 h 7550867"/>
              <a:gd name="connsiteX4" fmla="*/ 4069494 w 4069494"/>
              <a:gd name="connsiteY4" fmla="*/ 7079184 h 7550867"/>
              <a:gd name="connsiteX0" fmla="*/ 3979538 w 3979538"/>
              <a:gd name="connsiteY0" fmla="*/ 7079184 h 7079184"/>
              <a:gd name="connsiteX1" fmla="*/ 0 w 3979538"/>
              <a:gd name="connsiteY1" fmla="*/ 7019877 h 7079184"/>
              <a:gd name="connsiteX2" fmla="*/ 35922 w 3979538"/>
              <a:gd name="connsiteY2" fmla="*/ 149136 h 7079184"/>
              <a:gd name="connsiteX3" fmla="*/ 3927938 w 3979538"/>
              <a:gd name="connsiteY3" fmla="*/ 5152 h 7079184"/>
              <a:gd name="connsiteX4" fmla="*/ 3979538 w 3979538"/>
              <a:gd name="connsiteY4" fmla="*/ 7079184 h 7079184"/>
              <a:gd name="connsiteX0" fmla="*/ 3522338 w 3928124"/>
              <a:gd name="connsiteY0" fmla="*/ 6643249 h 7019877"/>
              <a:gd name="connsiteX1" fmla="*/ 0 w 3928124"/>
              <a:gd name="connsiteY1" fmla="*/ 7019877 h 7019877"/>
              <a:gd name="connsiteX2" fmla="*/ 35922 w 3928124"/>
              <a:gd name="connsiteY2" fmla="*/ 149136 h 7019877"/>
              <a:gd name="connsiteX3" fmla="*/ 3927938 w 3928124"/>
              <a:gd name="connsiteY3" fmla="*/ 5152 h 7019877"/>
              <a:gd name="connsiteX4" fmla="*/ 3522338 w 3928124"/>
              <a:gd name="connsiteY4" fmla="*/ 6643249 h 7019877"/>
              <a:gd name="connsiteX0" fmla="*/ 3798785 w 3928462"/>
              <a:gd name="connsiteY0" fmla="*/ 7004756 h 7019877"/>
              <a:gd name="connsiteX1" fmla="*/ 0 w 3928462"/>
              <a:gd name="connsiteY1" fmla="*/ 7019877 h 7019877"/>
              <a:gd name="connsiteX2" fmla="*/ 35922 w 3928462"/>
              <a:gd name="connsiteY2" fmla="*/ 149136 h 7019877"/>
              <a:gd name="connsiteX3" fmla="*/ 3927938 w 3928462"/>
              <a:gd name="connsiteY3" fmla="*/ 5152 h 7019877"/>
              <a:gd name="connsiteX4" fmla="*/ 3798785 w 3928462"/>
              <a:gd name="connsiteY4" fmla="*/ 7004756 h 7019877"/>
              <a:gd name="connsiteX0" fmla="*/ 3798785 w 3798785"/>
              <a:gd name="connsiteY0" fmla="*/ 6892674 h 6907795"/>
              <a:gd name="connsiteX1" fmla="*/ 0 w 3798785"/>
              <a:gd name="connsiteY1" fmla="*/ 6907795 h 6907795"/>
              <a:gd name="connsiteX2" fmla="*/ 35922 w 3798785"/>
              <a:gd name="connsiteY2" fmla="*/ 37054 h 6907795"/>
              <a:gd name="connsiteX3" fmla="*/ 3555799 w 3798785"/>
              <a:gd name="connsiteY3" fmla="*/ 456596 h 6907795"/>
              <a:gd name="connsiteX4" fmla="*/ 3798785 w 3798785"/>
              <a:gd name="connsiteY4" fmla="*/ 6892674 h 6907795"/>
              <a:gd name="connsiteX0" fmla="*/ 3798785 w 3798785"/>
              <a:gd name="connsiteY0" fmla="*/ 6945047 h 6960168"/>
              <a:gd name="connsiteX1" fmla="*/ 0 w 3798785"/>
              <a:gd name="connsiteY1" fmla="*/ 6960168 h 6960168"/>
              <a:gd name="connsiteX2" fmla="*/ 35922 w 3798785"/>
              <a:gd name="connsiteY2" fmla="*/ 89427 h 6960168"/>
              <a:gd name="connsiteX3" fmla="*/ 3779083 w 3798785"/>
              <a:gd name="connsiteY3" fmla="*/ 73034 h 6960168"/>
              <a:gd name="connsiteX4" fmla="*/ 3798785 w 3798785"/>
              <a:gd name="connsiteY4" fmla="*/ 6945047 h 6960168"/>
              <a:gd name="connsiteX0" fmla="*/ 3798785 w 3798785"/>
              <a:gd name="connsiteY0" fmla="*/ 6872013 h 6887134"/>
              <a:gd name="connsiteX1" fmla="*/ 0 w 3798785"/>
              <a:gd name="connsiteY1" fmla="*/ 6887134 h 6887134"/>
              <a:gd name="connsiteX2" fmla="*/ 35922 w 3798785"/>
              <a:gd name="connsiteY2" fmla="*/ 16393 h 6887134"/>
              <a:gd name="connsiteX3" fmla="*/ 3779083 w 3798785"/>
              <a:gd name="connsiteY3" fmla="*/ 0 h 6887134"/>
              <a:gd name="connsiteX4" fmla="*/ 3798785 w 3798785"/>
              <a:gd name="connsiteY4" fmla="*/ 6872013 h 6887134"/>
              <a:gd name="connsiteX0" fmla="*/ 3798785 w 3798785"/>
              <a:gd name="connsiteY0" fmla="*/ 6872448 h 6887569"/>
              <a:gd name="connsiteX1" fmla="*/ 0 w 3798785"/>
              <a:gd name="connsiteY1" fmla="*/ 6887569 h 6887569"/>
              <a:gd name="connsiteX2" fmla="*/ 35922 w 3798785"/>
              <a:gd name="connsiteY2" fmla="*/ 16828 h 6887569"/>
              <a:gd name="connsiteX3" fmla="*/ 3779083 w 3798785"/>
              <a:gd name="connsiteY3" fmla="*/ 435 h 6887569"/>
              <a:gd name="connsiteX4" fmla="*/ 3798785 w 3798785"/>
              <a:gd name="connsiteY4" fmla="*/ 6872448 h 6887569"/>
              <a:gd name="connsiteX0" fmla="*/ 3762863 w 3762863"/>
              <a:gd name="connsiteY0" fmla="*/ 6872448 h 6872448"/>
              <a:gd name="connsiteX1" fmla="*/ 134675 w 3762863"/>
              <a:gd name="connsiteY1" fmla="*/ 6812506 h 6872448"/>
              <a:gd name="connsiteX2" fmla="*/ 0 w 3762863"/>
              <a:gd name="connsiteY2" fmla="*/ 16828 h 6872448"/>
              <a:gd name="connsiteX3" fmla="*/ 3743161 w 3762863"/>
              <a:gd name="connsiteY3" fmla="*/ 435 h 6872448"/>
              <a:gd name="connsiteX4" fmla="*/ 3762863 w 3762863"/>
              <a:gd name="connsiteY4" fmla="*/ 6872448 h 6872448"/>
              <a:gd name="connsiteX0" fmla="*/ 3846553 w 3846553"/>
              <a:gd name="connsiteY0" fmla="*/ 6872448 h 6880745"/>
              <a:gd name="connsiteX1" fmla="*/ 0 w 3846553"/>
              <a:gd name="connsiteY1" fmla="*/ 6880745 h 6880745"/>
              <a:gd name="connsiteX2" fmla="*/ 83690 w 3846553"/>
              <a:gd name="connsiteY2" fmla="*/ 16828 h 6880745"/>
              <a:gd name="connsiteX3" fmla="*/ 3826851 w 3846553"/>
              <a:gd name="connsiteY3" fmla="*/ 435 h 6880745"/>
              <a:gd name="connsiteX4" fmla="*/ 3846553 w 3846553"/>
              <a:gd name="connsiteY4" fmla="*/ 6872448 h 6880745"/>
              <a:gd name="connsiteX0" fmla="*/ 3832905 w 3832905"/>
              <a:gd name="connsiteY0" fmla="*/ 6872448 h 6880745"/>
              <a:gd name="connsiteX1" fmla="*/ 0 w 3832905"/>
              <a:gd name="connsiteY1" fmla="*/ 6880745 h 6880745"/>
              <a:gd name="connsiteX2" fmla="*/ 70042 w 3832905"/>
              <a:gd name="connsiteY2" fmla="*/ 16828 h 6880745"/>
              <a:gd name="connsiteX3" fmla="*/ 3813203 w 3832905"/>
              <a:gd name="connsiteY3" fmla="*/ 435 h 6880745"/>
              <a:gd name="connsiteX4" fmla="*/ 3832905 w 3832905"/>
              <a:gd name="connsiteY4" fmla="*/ 6872448 h 688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2905" h="6880745">
                <a:moveTo>
                  <a:pt x="3832905" y="6872448"/>
                </a:moveTo>
                <a:lnTo>
                  <a:pt x="0" y="6880745"/>
                </a:lnTo>
                <a:cubicBezTo>
                  <a:pt x="1476330" y="4394243"/>
                  <a:pt x="890865" y="1554366"/>
                  <a:pt x="70042" y="16828"/>
                </a:cubicBezTo>
                <a:cubicBezTo>
                  <a:pt x="1342713" y="-4209"/>
                  <a:pt x="2879927" y="435"/>
                  <a:pt x="3813203" y="435"/>
                </a:cubicBezTo>
                <a:cubicBezTo>
                  <a:pt x="3823552" y="1741325"/>
                  <a:pt x="3826065" y="4579609"/>
                  <a:pt x="3832905" y="687244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=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C45414-2818-0839-9FE8-3CC299832B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94A41C-22E1-1741-CFE6-34DDD6DB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718F70-4782-E3F5-0AF6-56E42CEA65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BA6F6DB-84C5-23C1-4D1E-F88CD89F4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8107" y="2889250"/>
            <a:ext cx="5394978" cy="2056376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>
              <a:defRPr sz="3200" normalizeH="0" baseline="0"/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48A2829A-F625-D892-C7A6-C772DE4A6CAD}"/>
              </a:ext>
            </a:extLst>
          </p:cNvPr>
          <p:cNvSpPr/>
          <p:nvPr userDrawn="1"/>
        </p:nvSpPr>
        <p:spPr>
          <a:xfrm>
            <a:off x="5933083" y="-723015"/>
            <a:ext cx="2361943" cy="8304028"/>
          </a:xfrm>
          <a:prstGeom prst="arc">
            <a:avLst>
              <a:gd name="adj1" fmla="val 16836333"/>
              <a:gd name="adj2" fmla="val 4759213"/>
            </a:avLst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5A122F01-DA4F-6F27-B622-A491B9F1BE10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93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2A4DAC-F8DA-7022-6CC8-E7B799CDF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4" y="365125"/>
            <a:ext cx="10963261" cy="37947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0B38B0-E06A-59E6-4DE7-9355B4DB29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4871C3-4D08-7B67-EA99-1B765A65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408" y="6492875"/>
            <a:ext cx="5253485" cy="180000"/>
          </a:xfrm>
        </p:spPr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86600E-82A3-D0D6-4B05-F7BAA20D6FE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5D23B-8D13-2D1E-55C9-C09A0C80CC8B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B1A7BF-946E-3B73-14BA-E15C3AEF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09" y="6274054"/>
            <a:ext cx="443409" cy="379478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915E3CB-8291-EE48-63F0-3BF9383A844E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E80BC05F-4276-8D95-1D77-FF53492187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4" y="1397000"/>
            <a:ext cx="10963261" cy="4619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endParaRPr lang="fr-FR" dirty="0"/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Texte italique</a:t>
            </a:r>
          </a:p>
          <a:p>
            <a:pPr lvl="3"/>
            <a:endParaRPr lang="fr-FR" dirty="0"/>
          </a:p>
          <a:p>
            <a:pPr lvl="4"/>
            <a:r>
              <a:rPr lang="fr-FR" dirty="0"/>
              <a:t>Premier niveau de liste à puces</a:t>
            </a:r>
          </a:p>
          <a:p>
            <a:pPr lvl="5"/>
            <a:r>
              <a:rPr lang="fr-FR" dirty="0"/>
              <a:t>Second niveau de liste à puces</a:t>
            </a:r>
          </a:p>
        </p:txBody>
      </p:sp>
    </p:spTree>
    <p:extLst>
      <p:ext uri="{BB962C8B-B14F-4D97-AF65-F5344CB8AC3E}">
        <p14:creationId xmlns:p14="http://schemas.microsoft.com/office/powerpoint/2010/main" val="282591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lu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301FD7D-788D-D63A-1005-0FF5BF823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9500" y="0"/>
            <a:ext cx="22225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32A4DAC-F8DA-7022-6CC8-E7B799CDF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4" y="365125"/>
            <a:ext cx="10963261" cy="37947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0B38B0-E06A-59E6-4DE7-9355B4DB29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4871C3-4D08-7B67-EA99-1B765A65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408" y="6492875"/>
            <a:ext cx="5253485" cy="180000"/>
          </a:xfrm>
        </p:spPr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86600E-82A3-D0D6-4B05-F7BAA20D6FE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5D23B-8D13-2D1E-55C9-C09A0C80CC8B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B1A7BF-946E-3B73-14BA-E15C3AEF20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09" y="6274054"/>
            <a:ext cx="443409" cy="379478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915E3CB-8291-EE48-63F0-3BF9383A844E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E80BC05F-4276-8D95-1D77-FF53492187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4" y="1397000"/>
            <a:ext cx="10963261" cy="4619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endParaRPr lang="fr-FR" dirty="0"/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Texte italique</a:t>
            </a:r>
          </a:p>
          <a:p>
            <a:pPr lvl="3"/>
            <a:endParaRPr lang="fr-FR" dirty="0"/>
          </a:p>
          <a:p>
            <a:pPr lvl="4"/>
            <a:r>
              <a:rPr lang="fr-FR" dirty="0"/>
              <a:t>Premier niveau de liste à puces</a:t>
            </a:r>
          </a:p>
          <a:p>
            <a:pPr lvl="5"/>
            <a:r>
              <a:rPr lang="fr-FR" dirty="0"/>
              <a:t>Second niveau de liste à puces</a:t>
            </a:r>
          </a:p>
        </p:txBody>
      </p:sp>
    </p:spTree>
    <p:extLst>
      <p:ext uri="{BB962C8B-B14F-4D97-AF65-F5344CB8AC3E}">
        <p14:creationId xmlns:p14="http://schemas.microsoft.com/office/powerpoint/2010/main" val="240494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lu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2A4DAC-F8DA-7022-6CC8-E7B799CDF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4" y="365125"/>
            <a:ext cx="10963261" cy="37947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0B38B0-E06A-59E6-4DE7-9355B4DB29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4871C3-4D08-7B67-EA99-1B765A65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408" y="6492875"/>
            <a:ext cx="5253485" cy="180000"/>
          </a:xfrm>
        </p:spPr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86600E-82A3-D0D6-4B05-F7BAA20D6FE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5D23B-8D13-2D1E-55C9-C09A0C80CC8B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B1A7BF-946E-3B73-14BA-E15C3AEF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09" y="6274054"/>
            <a:ext cx="443409" cy="379478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915E3CB-8291-EE48-63F0-3BF9383A844E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E80BC05F-4276-8D95-1D77-FF53492187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4" y="1397000"/>
            <a:ext cx="10963261" cy="4619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endParaRPr lang="fr-FR" dirty="0"/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Texte italique</a:t>
            </a:r>
          </a:p>
          <a:p>
            <a:pPr lvl="3"/>
            <a:endParaRPr lang="fr-FR" dirty="0"/>
          </a:p>
          <a:p>
            <a:pPr lvl="4"/>
            <a:r>
              <a:rPr lang="fr-FR" dirty="0"/>
              <a:t>Premier niveau de liste à puces</a:t>
            </a:r>
          </a:p>
          <a:p>
            <a:pPr lvl="5"/>
            <a:r>
              <a:rPr lang="fr-FR" dirty="0"/>
              <a:t>Second niveau de liste à puces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5DF2D75-2006-1216-B386-AB9398648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6503" y="3261674"/>
            <a:ext cx="2095497" cy="35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6">
            <a:extLst>
              <a:ext uri="{FF2B5EF4-FFF2-40B4-BE49-F238E27FC236}">
                <a16:creationId xmlns:a16="http://schemas.microsoft.com/office/drawing/2014/main" id="{AC82FB93-E5EB-611C-DBBC-5CF6ACD7BD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18430" y="0"/>
            <a:ext cx="2973565" cy="6858000"/>
          </a:xfrm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2A4DAC-F8DA-7022-6CC8-E7B799CDF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4" y="365125"/>
            <a:ext cx="10963261" cy="37947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0B38B0-E06A-59E6-4DE7-9355B4DB29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4871C3-4D08-7B67-EA99-1B765A65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408" y="6492875"/>
            <a:ext cx="5253485" cy="180000"/>
          </a:xfrm>
        </p:spPr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86600E-82A3-D0D6-4B05-F7BAA20D6FE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5D23B-8D13-2D1E-55C9-C09A0C80CC8B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B1A7BF-946E-3B73-14BA-E15C3AEF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09" y="6274054"/>
            <a:ext cx="443409" cy="379478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915E3CB-8291-EE48-63F0-3BF9383A844E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B39036F-3271-C79A-942A-F2AA534AB3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4" y="1397000"/>
            <a:ext cx="8167111" cy="4619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endParaRPr lang="fr-FR" dirty="0"/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Texte italique</a:t>
            </a:r>
          </a:p>
          <a:p>
            <a:pPr lvl="3"/>
            <a:endParaRPr lang="fr-FR" dirty="0"/>
          </a:p>
          <a:p>
            <a:pPr lvl="4"/>
            <a:r>
              <a:rPr lang="fr-FR" dirty="0"/>
              <a:t>Premier niveau de liste à puces</a:t>
            </a:r>
          </a:p>
          <a:p>
            <a:pPr lvl="5"/>
            <a:r>
              <a:rPr lang="fr-FR" dirty="0"/>
              <a:t>Second niveau de liste à puces</a:t>
            </a:r>
          </a:p>
        </p:txBody>
      </p:sp>
    </p:spTree>
    <p:extLst>
      <p:ext uri="{BB962C8B-B14F-4D97-AF65-F5344CB8AC3E}">
        <p14:creationId xmlns:p14="http://schemas.microsoft.com/office/powerpoint/2010/main" val="10312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6">
            <a:extLst>
              <a:ext uri="{FF2B5EF4-FFF2-40B4-BE49-F238E27FC236}">
                <a16:creationId xmlns:a16="http://schemas.microsoft.com/office/drawing/2014/main" id="{AC82FB93-E5EB-611C-DBBC-5CF6ACD7BD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92894" y="0"/>
            <a:ext cx="4799102" cy="6858000"/>
          </a:xfrm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2A4DAC-F8DA-7022-6CC8-E7B799CDF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4" y="365125"/>
            <a:ext cx="10963261" cy="37947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0B38B0-E06A-59E6-4DE7-9355B4DB29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4871C3-4D08-7B67-EA99-1B765A65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408" y="6492875"/>
            <a:ext cx="5253485" cy="180000"/>
          </a:xfrm>
        </p:spPr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86600E-82A3-D0D6-4B05-F7BAA20D6FE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5D23B-8D13-2D1E-55C9-C09A0C80CC8B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B1A7BF-946E-3B73-14BA-E15C3AEF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09" y="6274054"/>
            <a:ext cx="443409" cy="379478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915E3CB-8291-EE48-63F0-3BF9383A844E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3C67636-99BB-1AC5-7D59-A8162B2778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5" y="1397000"/>
            <a:ext cx="6329164" cy="4619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endParaRPr lang="fr-FR" dirty="0"/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Texte italique</a:t>
            </a:r>
          </a:p>
          <a:p>
            <a:pPr lvl="3"/>
            <a:endParaRPr lang="fr-FR" dirty="0"/>
          </a:p>
          <a:p>
            <a:pPr lvl="4"/>
            <a:r>
              <a:rPr lang="fr-FR" dirty="0"/>
              <a:t>Premier niveau de liste à puces</a:t>
            </a:r>
          </a:p>
          <a:p>
            <a:pPr lvl="5"/>
            <a:r>
              <a:rPr lang="fr-FR" dirty="0"/>
              <a:t>Second niveau de liste à puces</a:t>
            </a:r>
          </a:p>
        </p:txBody>
      </p:sp>
    </p:spTree>
    <p:extLst>
      <p:ext uri="{BB962C8B-B14F-4D97-AF65-F5344CB8AC3E}">
        <p14:creationId xmlns:p14="http://schemas.microsoft.com/office/powerpoint/2010/main" val="351965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736A9C-F184-9DBB-C4B2-72B72631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2" y="365125"/>
            <a:ext cx="11609836" cy="3794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/>
              <a:t>Titre de la partie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4A398F-151D-6A98-55F7-2BDC1EC2B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endParaRPr lang="fr-FR" dirty="0"/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Texte italique</a:t>
            </a:r>
          </a:p>
          <a:p>
            <a:pPr lvl="3"/>
            <a:endParaRPr lang="fr-FR" dirty="0"/>
          </a:p>
          <a:p>
            <a:pPr lvl="4"/>
            <a:r>
              <a:rPr lang="fr-FR" dirty="0"/>
              <a:t>Premier niveau de liste à puces</a:t>
            </a:r>
          </a:p>
          <a:p>
            <a:pPr lvl="5"/>
            <a:r>
              <a:rPr lang="fr-FR" dirty="0"/>
              <a:t>Second niveau de liste à puces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9D12B1-F038-B0C3-CB2B-5B6A4A4F6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1082" y="6492876"/>
            <a:ext cx="54711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FB2BE389-4333-A5DC-1B68-2316B8CE4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9409" y="6492875"/>
            <a:ext cx="4114800" cy="18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0FD9457-D572-C0FB-8ECC-A1B395C1A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552" y="6492875"/>
            <a:ext cx="941108" cy="18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/>
            </a:lvl1pPr>
          </a:lstStyle>
          <a:p>
            <a:r>
              <a:rPr lang="fr-FR" dirty="0"/>
              <a:t>5 juillet 2023</a:t>
            </a:r>
          </a:p>
        </p:txBody>
      </p:sp>
    </p:spTree>
    <p:extLst>
      <p:ext uri="{BB962C8B-B14F-4D97-AF65-F5344CB8AC3E}">
        <p14:creationId xmlns:p14="http://schemas.microsoft.com/office/powerpoint/2010/main" val="321874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6" r:id="rId3"/>
    <p:sldLayoutId id="2147483651" r:id="rId4"/>
    <p:sldLayoutId id="2147483667" r:id="rId5"/>
    <p:sldLayoutId id="2147483650" r:id="rId6"/>
    <p:sldLayoutId id="2147483666" r:id="rId7"/>
    <p:sldLayoutId id="2147483669" r:id="rId8"/>
    <p:sldLayoutId id="2147483670" r:id="rId9"/>
    <p:sldLayoutId id="2147483658" r:id="rId10"/>
    <p:sldLayoutId id="2147483661" r:id="rId11"/>
    <p:sldLayoutId id="2147483660" r:id="rId12"/>
    <p:sldLayoutId id="2147483659" r:id="rId13"/>
    <p:sldLayoutId id="2147483665" r:id="rId14"/>
    <p:sldLayoutId id="2147483663" r:id="rId15"/>
    <p:sldLayoutId id="2147483672" r:id="rId16"/>
    <p:sldLayoutId id="2147483654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857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Tx/>
        <a:buBlip>
          <a:blip r:embed="rId19"/>
        </a:buBlip>
        <a:defRPr sz="18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60000" indent="-228600" algn="l" defTabSz="914400" rtl="0" eaLnBrk="1" latinLnBrk="0" hangingPunct="1">
        <a:lnSpc>
          <a:spcPct val="90000"/>
        </a:lnSpc>
        <a:spcBef>
          <a:spcPts val="500"/>
        </a:spcBef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15162D-B2C0-7805-C7EA-5F0116ED6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Nom du projet</a:t>
            </a:r>
          </a:p>
          <a:p>
            <a:pPr lvl="2"/>
            <a:r>
              <a:rPr lang="fr-FR" dirty="0"/>
              <a:t>Date</a:t>
            </a:r>
          </a:p>
          <a:p>
            <a:pPr lvl="3"/>
            <a:r>
              <a:rPr lang="fr-FR" dirty="0"/>
              <a:t>Titre catégorie</a:t>
            </a:r>
          </a:p>
          <a:p>
            <a:pPr lvl="4"/>
            <a:r>
              <a:rPr lang="fr-FR" dirty="0"/>
              <a:t>Texte</a:t>
            </a:r>
          </a:p>
          <a:p>
            <a:pPr lvl="5"/>
            <a:r>
              <a:rPr lang="fr-FR" dirty="0"/>
              <a:t>Mission</a:t>
            </a:r>
          </a:p>
          <a:p>
            <a:pPr lvl="6"/>
            <a:r>
              <a:rPr lang="fr-FR" dirty="0"/>
              <a:t>Chiffres clés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54F946B-AE6D-3B0D-CCF8-CE5559B16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1082" y="6492876"/>
            <a:ext cx="54711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618B05CA-C78F-E73C-4760-34C8D5A31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552" y="6492875"/>
            <a:ext cx="941108" cy="18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5 juillet 2023</a:t>
            </a:r>
          </a:p>
        </p:txBody>
      </p:sp>
    </p:spTree>
    <p:extLst>
      <p:ext uri="{BB962C8B-B14F-4D97-AF65-F5344CB8AC3E}">
        <p14:creationId xmlns:p14="http://schemas.microsoft.com/office/powerpoint/2010/main" val="396990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-10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7CA7BEFF-8BA6-47A7-8633-C308EC005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88988"/>
            <a:ext cx="108473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2352CBC9-2294-4803-8485-56C11AD23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76363"/>
            <a:ext cx="10847388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80A5E06-2163-462F-9163-5413A39D3902}"/>
              </a:ext>
            </a:extLst>
          </p:cNvPr>
          <p:cNvSpPr txBox="1"/>
          <p:nvPr userDrawn="1"/>
        </p:nvSpPr>
        <p:spPr>
          <a:xfrm>
            <a:off x="11420475" y="466725"/>
            <a:ext cx="420688" cy="204788"/>
          </a:xfrm>
          <a:prstGeom prst="rect">
            <a:avLst/>
          </a:prstGeom>
          <a:noFill/>
        </p:spPr>
        <p:txBody>
          <a:bodyPr wrap="none" lIns="36000" tIns="0" rIns="36000" bIns="0">
            <a:spAutoFit/>
          </a:bodyPr>
          <a:lstStyle/>
          <a:p>
            <a:pPr algn="ctr">
              <a:defRPr/>
            </a:pPr>
            <a:fld id="{D628D20D-DAB4-480C-80FC-98F0C5C2E5AD}" type="slidenum">
              <a:rPr lang="fr-FR" sz="1333" b="1">
                <a:solidFill>
                  <a:schemeClr val="tx2"/>
                </a:solidFill>
                <a:latin typeface="+mj-lt"/>
              </a:rPr>
              <a:pPr algn="ctr">
                <a:defRPr/>
              </a:pPr>
              <a:t>‹N°›</a:t>
            </a:fld>
            <a:endParaRPr lang="fr-FR" sz="1333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279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txStyles>
    <p:titleStyle>
      <a:lvl1pPr algn="l" defTabSz="684213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defTabSz="684213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Segoe UI" panose="020B0502040204020203" pitchFamily="34" charset="0"/>
        </a:defRPr>
      </a:lvl2pPr>
      <a:lvl3pPr algn="l" defTabSz="684213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Segoe UI" panose="020B0502040204020203" pitchFamily="34" charset="0"/>
        </a:defRPr>
      </a:lvl3pPr>
      <a:lvl4pPr algn="l" defTabSz="684213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Segoe UI" panose="020B0502040204020203" pitchFamily="34" charset="0"/>
        </a:defRPr>
      </a:lvl4pPr>
      <a:lvl5pPr algn="l" defTabSz="684213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Segoe UI" panose="020B0502040204020203" pitchFamily="34" charset="0"/>
        </a:defRPr>
      </a:lvl5pPr>
      <a:lvl6pPr marL="457200" algn="l" defTabSz="684213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Segoe UI" panose="020B0502040204020203" pitchFamily="34" charset="0"/>
        </a:defRPr>
      </a:lvl6pPr>
      <a:lvl7pPr marL="914400" algn="l" defTabSz="684213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Segoe UI" panose="020B0502040204020203" pitchFamily="34" charset="0"/>
        </a:defRPr>
      </a:lvl7pPr>
      <a:lvl8pPr marL="1371600" algn="l" defTabSz="684213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Segoe UI" panose="020B0502040204020203" pitchFamily="34" charset="0"/>
        </a:defRPr>
      </a:lvl8pPr>
      <a:lvl9pPr marL="1828800" algn="l" defTabSz="684213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Segoe UI" panose="020B0502040204020203" pitchFamily="34" charset="0"/>
        </a:defRPr>
      </a:lvl9pPr>
    </p:titleStyle>
    <p:bodyStyle>
      <a:lvl1pPr algn="l" defTabSz="684213" rtl="0" eaLnBrk="0" fontAlgn="base" hangingPunct="0">
        <a:spcBef>
          <a:spcPts val="1200"/>
        </a:spcBef>
        <a:spcAft>
          <a:spcPct val="0"/>
        </a:spcAft>
        <a:defRPr sz="1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algn="l" defTabSz="684213" rtl="0" eaLnBrk="0" fontAlgn="base" hangingPunct="0">
        <a:spcBef>
          <a:spcPts val="600"/>
        </a:spcBef>
        <a:spcAft>
          <a:spcPct val="0"/>
        </a:spcAft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" indent="-107950" algn="l" defTabSz="684213" rtl="0" eaLnBrk="0" fontAlgn="base" hangingPunct="0">
        <a:spcBef>
          <a:spcPts val="300"/>
        </a:spcBef>
        <a:spcAft>
          <a:spcPct val="0"/>
        </a:spcAft>
        <a:buFont typeface="Symbol" panose="05050102010706020507" pitchFamily="18" charset="2"/>
        <a:buChar char="·"/>
        <a:defRPr sz="1300" kern="1200">
          <a:solidFill>
            <a:srgbClr val="545459"/>
          </a:solidFill>
          <a:latin typeface="+mn-lt"/>
          <a:ea typeface="+mn-ea"/>
          <a:cs typeface="+mn-cs"/>
        </a:defRPr>
      </a:lvl3pPr>
      <a:lvl4pPr algn="l" defTabSz="684213" rtl="0" eaLnBrk="0" fontAlgn="base" hangingPunct="0">
        <a:spcBef>
          <a:spcPct val="0"/>
        </a:spcBef>
        <a:spcAft>
          <a:spcPct val="0"/>
        </a:spcAft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84213" rtl="0" eaLnBrk="0" fontAlgn="base" hangingPunct="0">
        <a:spcBef>
          <a:spcPct val="0"/>
        </a:spcBef>
        <a:spcAft>
          <a:spcPct val="0"/>
        </a:spcAft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https://www.ecouflant.fr/medias/2017/04/Region_Pays-de-la-Loire_logo_de_plaque_dimmatriculation.svg_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https://www.pseau.org/sites/default/files/fichiers/cdng/financement/logo_agence-de-l-eau-loire-bretagne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ge-vilaine-revision.com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208A536-317D-0361-C374-38B5A201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Révision du SAGE Vilaine :</a:t>
            </a:r>
            <a:br>
              <a:rPr lang="fr-FR" dirty="0"/>
            </a:br>
            <a:r>
              <a:rPr lang="fr-FR" dirty="0"/>
              <a:t>prospective et stratégie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2AB08CD-C153-A22A-95A0-99A21D67D8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EPTB Eaux </a:t>
            </a:r>
            <a:r>
              <a:rPr lang="fr-FR" dirty="0"/>
              <a:t>&amp;</a:t>
            </a:r>
            <a:r>
              <a:rPr lang="fr-FR" dirty="0">
                <a:solidFill>
                  <a:schemeClr val="tx2"/>
                </a:solidFill>
              </a:rPr>
              <a:t> Vilaine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6988C4B-0B54-E956-9D94-F171A348E6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8175" y="5476877"/>
            <a:ext cx="6238875" cy="333374"/>
          </a:xfrm>
        </p:spPr>
        <p:txBody>
          <a:bodyPr/>
          <a:lstStyle/>
          <a:p>
            <a:r>
              <a:rPr lang="fr-FR" dirty="0"/>
              <a:t>Compte-rendu de la Commission géographique Oust</a:t>
            </a:r>
          </a:p>
        </p:txBody>
      </p:sp>
      <p:pic>
        <p:nvPicPr>
          <p:cNvPr id="31" name="Espace réservé pour une image  2">
            <a:extLst>
              <a:ext uri="{FF2B5EF4-FFF2-40B4-BE49-F238E27FC236}">
                <a16:creationId xmlns:a16="http://schemas.microsoft.com/office/drawing/2014/main" id="{A115C635-E85A-1918-23B9-1B6205BF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09" y="-1430"/>
            <a:ext cx="5283821" cy="5200905"/>
          </a:xfrm>
          <a:custGeom>
            <a:avLst/>
            <a:gdLst>
              <a:gd name="connsiteX0" fmla="*/ 0 w 12428888"/>
              <a:gd name="connsiteY0" fmla="*/ 6028448 h 12056896"/>
              <a:gd name="connsiteX1" fmla="*/ 6214444 w 12428888"/>
              <a:gd name="connsiteY1" fmla="*/ 0 h 12056896"/>
              <a:gd name="connsiteX2" fmla="*/ 12428888 w 12428888"/>
              <a:gd name="connsiteY2" fmla="*/ 6028448 h 12056896"/>
              <a:gd name="connsiteX3" fmla="*/ 6214444 w 12428888"/>
              <a:gd name="connsiteY3" fmla="*/ 12056896 h 12056896"/>
              <a:gd name="connsiteX4" fmla="*/ 0 w 12428888"/>
              <a:gd name="connsiteY4" fmla="*/ 6028448 h 12056896"/>
              <a:gd name="connsiteX0" fmla="*/ 0 w 12431828"/>
              <a:gd name="connsiteY0" fmla="*/ 6028448 h 12783745"/>
              <a:gd name="connsiteX1" fmla="*/ 6214444 w 12431828"/>
              <a:gd name="connsiteY1" fmla="*/ 0 h 12783745"/>
              <a:gd name="connsiteX2" fmla="*/ 12428888 w 12431828"/>
              <a:gd name="connsiteY2" fmla="*/ 6028448 h 12783745"/>
              <a:gd name="connsiteX3" fmla="*/ 7020426 w 12431828"/>
              <a:gd name="connsiteY3" fmla="*/ 12008770 h 12783745"/>
              <a:gd name="connsiteX4" fmla="*/ 6214444 w 12431828"/>
              <a:gd name="connsiteY4" fmla="*/ 12056896 h 12783745"/>
              <a:gd name="connsiteX5" fmla="*/ 0 w 12431828"/>
              <a:gd name="connsiteY5" fmla="*/ 6028448 h 12783745"/>
              <a:gd name="connsiteX0" fmla="*/ 0 w 12432858"/>
              <a:gd name="connsiteY0" fmla="*/ 6028448 h 12783745"/>
              <a:gd name="connsiteX1" fmla="*/ 6214444 w 12432858"/>
              <a:gd name="connsiteY1" fmla="*/ 0 h 12783745"/>
              <a:gd name="connsiteX2" fmla="*/ 12428888 w 12432858"/>
              <a:gd name="connsiteY2" fmla="*/ 6028448 h 12783745"/>
              <a:gd name="connsiteX3" fmla="*/ 7020426 w 12432858"/>
              <a:gd name="connsiteY3" fmla="*/ 12008770 h 12783745"/>
              <a:gd name="connsiteX4" fmla="*/ 6214444 w 12432858"/>
              <a:gd name="connsiteY4" fmla="*/ 12056896 h 12783745"/>
              <a:gd name="connsiteX5" fmla="*/ 0 w 12432858"/>
              <a:gd name="connsiteY5" fmla="*/ 6028448 h 12783745"/>
              <a:gd name="connsiteX0" fmla="*/ 4463 w 12437321"/>
              <a:gd name="connsiteY0" fmla="*/ 6028448 h 12008770"/>
              <a:gd name="connsiteX1" fmla="*/ 6218907 w 12437321"/>
              <a:gd name="connsiteY1" fmla="*/ 0 h 12008770"/>
              <a:gd name="connsiteX2" fmla="*/ 12433351 w 12437321"/>
              <a:gd name="connsiteY2" fmla="*/ 6028448 h 12008770"/>
              <a:gd name="connsiteX3" fmla="*/ 7024889 w 12437321"/>
              <a:gd name="connsiteY3" fmla="*/ 12008770 h 12008770"/>
              <a:gd name="connsiteX4" fmla="*/ 4463 w 12437321"/>
              <a:gd name="connsiteY4" fmla="*/ 6028448 h 12008770"/>
              <a:gd name="connsiteX0" fmla="*/ 0 w 12432858"/>
              <a:gd name="connsiteY0" fmla="*/ 747540 h 6727862"/>
              <a:gd name="connsiteX1" fmla="*/ 12428888 w 12432858"/>
              <a:gd name="connsiteY1" fmla="*/ 747540 h 6727862"/>
              <a:gd name="connsiteX2" fmla="*/ 7020426 w 12432858"/>
              <a:gd name="connsiteY2" fmla="*/ 6727862 h 6727862"/>
              <a:gd name="connsiteX3" fmla="*/ 0 w 12432858"/>
              <a:gd name="connsiteY3" fmla="*/ 747540 h 6727862"/>
              <a:gd name="connsiteX0" fmla="*/ 1894302 w 6078510"/>
              <a:gd name="connsiteY0" fmla="*/ 2202483 h 6258755"/>
              <a:gd name="connsiteX1" fmla="*/ 6074540 w 6078510"/>
              <a:gd name="connsiteY1" fmla="*/ 278433 h 6258755"/>
              <a:gd name="connsiteX2" fmla="*/ 666078 w 6078510"/>
              <a:gd name="connsiteY2" fmla="*/ 6258755 h 6258755"/>
              <a:gd name="connsiteX3" fmla="*/ 1894302 w 6078510"/>
              <a:gd name="connsiteY3" fmla="*/ 2202483 h 6258755"/>
              <a:gd name="connsiteX0" fmla="*/ 869635 w 6311143"/>
              <a:gd name="connsiteY0" fmla="*/ 1228949 h 6447271"/>
              <a:gd name="connsiteX1" fmla="*/ 6307173 w 6311143"/>
              <a:gd name="connsiteY1" fmla="*/ 466949 h 6447271"/>
              <a:gd name="connsiteX2" fmla="*/ 898711 w 6311143"/>
              <a:gd name="connsiteY2" fmla="*/ 6447271 h 6447271"/>
              <a:gd name="connsiteX3" fmla="*/ 869635 w 6311143"/>
              <a:gd name="connsiteY3" fmla="*/ 1228949 h 6447271"/>
              <a:gd name="connsiteX0" fmla="*/ 0 w 5441508"/>
              <a:gd name="connsiteY0" fmla="*/ 1228949 h 6447271"/>
              <a:gd name="connsiteX1" fmla="*/ 5437538 w 5441508"/>
              <a:gd name="connsiteY1" fmla="*/ 466949 h 6447271"/>
              <a:gd name="connsiteX2" fmla="*/ 29076 w 5441508"/>
              <a:gd name="connsiteY2" fmla="*/ 6447271 h 6447271"/>
              <a:gd name="connsiteX3" fmla="*/ 0 w 5441508"/>
              <a:gd name="connsiteY3" fmla="*/ 1228949 h 6447271"/>
              <a:gd name="connsiteX0" fmla="*/ 318818 w 4771338"/>
              <a:gd name="connsiteY0" fmla="*/ 575705 h 5794027"/>
              <a:gd name="connsiteX1" fmla="*/ 4765756 w 4771338"/>
              <a:gd name="connsiteY1" fmla="*/ 804305 h 5794027"/>
              <a:gd name="connsiteX2" fmla="*/ 347894 w 4771338"/>
              <a:gd name="connsiteY2" fmla="*/ 5794027 h 5794027"/>
              <a:gd name="connsiteX3" fmla="*/ 318818 w 4771338"/>
              <a:gd name="connsiteY3" fmla="*/ 575705 h 5794027"/>
              <a:gd name="connsiteX0" fmla="*/ 382284 w 5690603"/>
              <a:gd name="connsiteY0" fmla="*/ 734732 h 5953054"/>
              <a:gd name="connsiteX1" fmla="*/ 5686472 w 5690603"/>
              <a:gd name="connsiteY1" fmla="*/ 677582 h 5953054"/>
              <a:gd name="connsiteX2" fmla="*/ 411360 w 5690603"/>
              <a:gd name="connsiteY2" fmla="*/ 5953054 h 5953054"/>
              <a:gd name="connsiteX3" fmla="*/ 382284 w 5690603"/>
              <a:gd name="connsiteY3" fmla="*/ 734732 h 5953054"/>
              <a:gd name="connsiteX0" fmla="*/ 382284 w 5690603"/>
              <a:gd name="connsiteY0" fmla="*/ 403112 h 5621434"/>
              <a:gd name="connsiteX1" fmla="*/ 5686472 w 5690603"/>
              <a:gd name="connsiteY1" fmla="*/ 345962 h 5621434"/>
              <a:gd name="connsiteX2" fmla="*/ 411360 w 5690603"/>
              <a:gd name="connsiteY2" fmla="*/ 5621434 h 5621434"/>
              <a:gd name="connsiteX3" fmla="*/ 382284 w 5690603"/>
              <a:gd name="connsiteY3" fmla="*/ 403112 h 5621434"/>
              <a:gd name="connsiteX0" fmla="*/ 161 w 5308480"/>
              <a:gd name="connsiteY0" fmla="*/ 470785 h 5689107"/>
              <a:gd name="connsiteX1" fmla="*/ 5304349 w 5308480"/>
              <a:gd name="connsiteY1" fmla="*/ 413635 h 5689107"/>
              <a:gd name="connsiteX2" fmla="*/ 29237 w 5308480"/>
              <a:gd name="connsiteY2" fmla="*/ 5689107 h 5689107"/>
              <a:gd name="connsiteX3" fmla="*/ 161 w 5308480"/>
              <a:gd name="connsiteY3" fmla="*/ 470785 h 5689107"/>
              <a:gd name="connsiteX0" fmla="*/ 161 w 5308480"/>
              <a:gd name="connsiteY0" fmla="*/ 57150 h 5275472"/>
              <a:gd name="connsiteX1" fmla="*/ 5304349 w 5308480"/>
              <a:gd name="connsiteY1" fmla="*/ 0 h 5275472"/>
              <a:gd name="connsiteX2" fmla="*/ 29237 w 5308480"/>
              <a:gd name="connsiteY2" fmla="*/ 5275472 h 5275472"/>
              <a:gd name="connsiteX3" fmla="*/ 161 w 5308480"/>
              <a:gd name="connsiteY3" fmla="*/ 57150 h 5275472"/>
              <a:gd name="connsiteX0" fmla="*/ 188638 w 5279243"/>
              <a:gd name="connsiteY0" fmla="*/ 187778 h 5275472"/>
              <a:gd name="connsiteX1" fmla="*/ 5275112 w 5279243"/>
              <a:gd name="connsiteY1" fmla="*/ 0 h 5275472"/>
              <a:gd name="connsiteX2" fmla="*/ 0 w 5279243"/>
              <a:gd name="connsiteY2" fmla="*/ 5275472 h 5275472"/>
              <a:gd name="connsiteX3" fmla="*/ 188638 w 5279243"/>
              <a:gd name="connsiteY3" fmla="*/ 187778 h 5275472"/>
              <a:gd name="connsiteX0" fmla="*/ 498 w 5282691"/>
              <a:gd name="connsiteY0" fmla="*/ 0 h 5279282"/>
              <a:gd name="connsiteX1" fmla="*/ 5278560 w 5282691"/>
              <a:gd name="connsiteY1" fmla="*/ 3810 h 5279282"/>
              <a:gd name="connsiteX2" fmla="*/ 3448 w 5282691"/>
              <a:gd name="connsiteY2" fmla="*/ 5279282 h 5279282"/>
              <a:gd name="connsiteX3" fmla="*/ 498 w 5282691"/>
              <a:gd name="connsiteY3" fmla="*/ 0 h 5279282"/>
              <a:gd name="connsiteX0" fmla="*/ 498 w 5282691"/>
              <a:gd name="connsiteY0" fmla="*/ 0 h 5279282"/>
              <a:gd name="connsiteX1" fmla="*/ 5278560 w 5282691"/>
              <a:gd name="connsiteY1" fmla="*/ 3810 h 5279282"/>
              <a:gd name="connsiteX2" fmla="*/ 3448 w 5282691"/>
              <a:gd name="connsiteY2" fmla="*/ 5279282 h 5279282"/>
              <a:gd name="connsiteX3" fmla="*/ 498 w 5282691"/>
              <a:gd name="connsiteY3" fmla="*/ 0 h 5279282"/>
              <a:gd name="connsiteX0" fmla="*/ 498 w 5282691"/>
              <a:gd name="connsiteY0" fmla="*/ 0 h 5279282"/>
              <a:gd name="connsiteX1" fmla="*/ 5278560 w 5282691"/>
              <a:gd name="connsiteY1" fmla="*/ 3810 h 5279282"/>
              <a:gd name="connsiteX2" fmla="*/ 3448 w 5282691"/>
              <a:gd name="connsiteY2" fmla="*/ 5279282 h 5279282"/>
              <a:gd name="connsiteX3" fmla="*/ 498 w 5282691"/>
              <a:gd name="connsiteY3" fmla="*/ 0 h 5279282"/>
              <a:gd name="connsiteX0" fmla="*/ 0 w 5282193"/>
              <a:gd name="connsiteY0" fmla="*/ 0 h 5279282"/>
              <a:gd name="connsiteX1" fmla="*/ 5278062 w 5282193"/>
              <a:gd name="connsiteY1" fmla="*/ 3810 h 5279282"/>
              <a:gd name="connsiteX2" fmla="*/ 2950 w 5282193"/>
              <a:gd name="connsiteY2" fmla="*/ 5279282 h 5279282"/>
              <a:gd name="connsiteX3" fmla="*/ 0 w 5282193"/>
              <a:gd name="connsiteY3" fmla="*/ 0 h 5279282"/>
              <a:gd name="connsiteX0" fmla="*/ 498 w 5282691"/>
              <a:gd name="connsiteY0" fmla="*/ 0 h 5279282"/>
              <a:gd name="connsiteX1" fmla="*/ 5278560 w 5282691"/>
              <a:gd name="connsiteY1" fmla="*/ 3810 h 5279282"/>
              <a:gd name="connsiteX2" fmla="*/ 3448 w 5282691"/>
              <a:gd name="connsiteY2" fmla="*/ 5279282 h 5279282"/>
              <a:gd name="connsiteX3" fmla="*/ 498 w 5282691"/>
              <a:gd name="connsiteY3" fmla="*/ 0 h 5279282"/>
              <a:gd name="connsiteX0" fmla="*/ 498 w 5282981"/>
              <a:gd name="connsiteY0" fmla="*/ 0 h 5279282"/>
              <a:gd name="connsiteX1" fmla="*/ 5278560 w 5282981"/>
              <a:gd name="connsiteY1" fmla="*/ 3810 h 5279282"/>
              <a:gd name="connsiteX2" fmla="*/ 3448 w 5282981"/>
              <a:gd name="connsiteY2" fmla="*/ 5279282 h 5279282"/>
              <a:gd name="connsiteX3" fmla="*/ 498 w 5282981"/>
              <a:gd name="connsiteY3" fmla="*/ 0 h 5279282"/>
              <a:gd name="connsiteX0" fmla="*/ 14467 w 5296925"/>
              <a:gd name="connsiteY0" fmla="*/ 0 h 4939648"/>
              <a:gd name="connsiteX1" fmla="*/ 5292529 w 5296925"/>
              <a:gd name="connsiteY1" fmla="*/ 3810 h 4939648"/>
              <a:gd name="connsiteX2" fmla="*/ 0 w 5296925"/>
              <a:gd name="connsiteY2" fmla="*/ 4939648 h 4939648"/>
              <a:gd name="connsiteX3" fmla="*/ 14467 w 5296925"/>
              <a:gd name="connsiteY3" fmla="*/ 0 h 4939648"/>
              <a:gd name="connsiteX0" fmla="*/ 26 w 5282874"/>
              <a:gd name="connsiteY0" fmla="*/ 0 h 4713225"/>
              <a:gd name="connsiteX1" fmla="*/ 5278088 w 5282874"/>
              <a:gd name="connsiteY1" fmla="*/ 3810 h 4713225"/>
              <a:gd name="connsiteX2" fmla="*/ 238107 w 5282874"/>
              <a:gd name="connsiteY2" fmla="*/ 4713225 h 4713225"/>
              <a:gd name="connsiteX3" fmla="*/ 26 w 5282874"/>
              <a:gd name="connsiteY3" fmla="*/ 0 h 4713225"/>
              <a:gd name="connsiteX0" fmla="*/ 5759 w 5288229"/>
              <a:gd name="connsiteY0" fmla="*/ 0 h 5200905"/>
              <a:gd name="connsiteX1" fmla="*/ 5283821 w 5288229"/>
              <a:gd name="connsiteY1" fmla="*/ 3810 h 5200905"/>
              <a:gd name="connsiteX2" fmla="*/ 0 w 5288229"/>
              <a:gd name="connsiteY2" fmla="*/ 5200905 h 5200905"/>
              <a:gd name="connsiteX3" fmla="*/ 5759 w 5288229"/>
              <a:gd name="connsiteY3" fmla="*/ 0 h 5200905"/>
              <a:gd name="connsiteX0" fmla="*/ 5759 w 5289495"/>
              <a:gd name="connsiteY0" fmla="*/ 0 h 5200905"/>
              <a:gd name="connsiteX1" fmla="*/ 5283821 w 5289495"/>
              <a:gd name="connsiteY1" fmla="*/ 3810 h 5200905"/>
              <a:gd name="connsiteX2" fmla="*/ 0 w 5289495"/>
              <a:gd name="connsiteY2" fmla="*/ 5200905 h 5200905"/>
              <a:gd name="connsiteX3" fmla="*/ 5759 w 5289495"/>
              <a:gd name="connsiteY3" fmla="*/ 0 h 5200905"/>
              <a:gd name="connsiteX0" fmla="*/ 5759 w 5283821"/>
              <a:gd name="connsiteY0" fmla="*/ 0 h 5200905"/>
              <a:gd name="connsiteX1" fmla="*/ 5283821 w 5283821"/>
              <a:gd name="connsiteY1" fmla="*/ 3810 h 5200905"/>
              <a:gd name="connsiteX2" fmla="*/ 0 w 5283821"/>
              <a:gd name="connsiteY2" fmla="*/ 5200905 h 5200905"/>
              <a:gd name="connsiteX3" fmla="*/ 5759 w 5283821"/>
              <a:gd name="connsiteY3" fmla="*/ 0 h 5200905"/>
              <a:gd name="connsiteX0" fmla="*/ 5759 w 5283821"/>
              <a:gd name="connsiteY0" fmla="*/ 0 h 5200905"/>
              <a:gd name="connsiteX1" fmla="*/ 5283821 w 5283821"/>
              <a:gd name="connsiteY1" fmla="*/ 3810 h 5200905"/>
              <a:gd name="connsiteX2" fmla="*/ 0 w 5283821"/>
              <a:gd name="connsiteY2" fmla="*/ 5200905 h 5200905"/>
              <a:gd name="connsiteX3" fmla="*/ 5759 w 5283821"/>
              <a:gd name="connsiteY3" fmla="*/ 0 h 520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3821" h="5200905">
                <a:moveTo>
                  <a:pt x="5759" y="0"/>
                </a:moveTo>
                <a:lnTo>
                  <a:pt x="5283821" y="3810"/>
                </a:lnTo>
                <a:cubicBezTo>
                  <a:pt x="5183019" y="2318780"/>
                  <a:pt x="3153299" y="4928600"/>
                  <a:pt x="0" y="5200905"/>
                </a:cubicBezTo>
                <a:cubicBezTo>
                  <a:pt x="4969" y="3467355"/>
                  <a:pt x="2874" y="1031644"/>
                  <a:pt x="575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E39562A-961F-B425-B5E5-C309B84ED7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57861" y="631744"/>
            <a:ext cx="1724025" cy="1082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764A8011-28E8-978E-EF4B-748A3BC79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556" y="578258"/>
            <a:ext cx="1676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383A16E3-FD3C-6D50-8804-80D3E22790CA}"/>
              </a:ext>
            </a:extLst>
          </p:cNvPr>
          <p:cNvGrpSpPr/>
          <p:nvPr/>
        </p:nvGrpSpPr>
        <p:grpSpPr>
          <a:xfrm>
            <a:off x="9789413" y="2028465"/>
            <a:ext cx="2020463" cy="514710"/>
            <a:chOff x="80026" y="5991177"/>
            <a:chExt cx="2841630" cy="7239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A72557-6BCE-F3C7-973D-75983F2A9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26" y="5991178"/>
              <a:ext cx="723900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19F30D67-DD28-8539-608F-E4EDAED91F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r:link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786" y="5991178"/>
              <a:ext cx="1296988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584D269F-0152-9FBC-2127-CAA2D844A6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r:link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906" y="5991177"/>
              <a:ext cx="539750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5887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81C5E2-A5F8-1210-5C12-DC92F15A6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4" y="260350"/>
            <a:ext cx="10963261" cy="379478"/>
          </a:xfrm>
        </p:spPr>
        <p:txBody>
          <a:bodyPr>
            <a:normAutofit fontScale="90000"/>
          </a:bodyPr>
          <a:lstStyle/>
          <a:p>
            <a:r>
              <a:rPr lang="fr-FR" dirty="0"/>
              <a:t>Tendances prévisionnelles des enjeux sur les </a:t>
            </a:r>
            <a:r>
              <a:rPr lang="fr-FR" dirty="0">
                <a:solidFill>
                  <a:schemeClr val="tx2"/>
                </a:solidFill>
              </a:rPr>
              <a:t>risques d’inondations, de submersion marine et d’érosion du trait de côte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288AFE8-DA46-7AB6-3B81-0FB0592169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8A4A96-E849-9967-41B2-A343E4E7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7E6DA6-8CF9-CA0C-ACEC-B8F44356EB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Octobre 2023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131FD7D-2B77-C094-F888-7D14A0965C36}"/>
              </a:ext>
            </a:extLst>
          </p:cNvPr>
          <p:cNvSpPr txBox="1"/>
          <p:nvPr/>
        </p:nvSpPr>
        <p:spPr>
          <a:xfrm>
            <a:off x="214202" y="1264741"/>
            <a:ext cx="2709276" cy="240065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Facteurs favorables</a:t>
            </a:r>
          </a:p>
          <a:p>
            <a:pPr>
              <a:spcAft>
                <a:spcPts val="600"/>
              </a:spcAft>
              <a:buSzPct val="120000"/>
            </a:pPr>
            <a:endParaRPr lang="fr-F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Aft>
                <a:spcPts val="600"/>
              </a:spcAft>
              <a:buSzPct val="120000"/>
            </a:pPr>
            <a:r>
              <a:rPr lang="fr-FR" sz="1000" dirty="0">
                <a:latin typeface="Segoe UI" panose="020B0502040204020203" pitchFamily="34" charset="0"/>
                <a:cs typeface="Segoe UI" panose="020B0502040204020203" pitchFamily="34" charset="0"/>
              </a:rPr>
              <a:t>Des outils engagés pour prévenir et réduire les risques et les conséquences des inondations</a:t>
            </a:r>
          </a:p>
          <a:p>
            <a:pPr algn="just">
              <a:spcAft>
                <a:spcPts val="600"/>
              </a:spcAft>
              <a:buSzPct val="120000"/>
            </a:pPr>
            <a:r>
              <a:rPr lang="fr-FR" sz="1000" dirty="0">
                <a:latin typeface="Segoe UI" panose="020B0502040204020203" pitchFamily="34" charset="0"/>
                <a:cs typeface="Segoe UI" panose="020B0502040204020203" pitchFamily="34" charset="0"/>
              </a:rPr>
              <a:t>Contribution des programmes de restauration au ralentissement des écoulements et au rétablissement des fonctions tampons</a:t>
            </a:r>
          </a:p>
          <a:p>
            <a:pPr algn="just">
              <a:spcAft>
                <a:spcPts val="600"/>
              </a:spcAft>
              <a:buSzPct val="120000"/>
            </a:pPr>
            <a:r>
              <a:rPr lang="fr-FR" sz="1000" dirty="0">
                <a:latin typeface="Segoe UI" panose="020B0502040204020203" pitchFamily="34" charset="0"/>
                <a:cs typeface="Segoe UI" panose="020B0502040204020203" pitchFamily="34" charset="0"/>
              </a:rPr>
              <a:t>Des ouvrages hydrauliques avec des fonctions d’écrêtement des crues (Haute-Vilaine)</a:t>
            </a:r>
          </a:p>
        </p:txBody>
      </p:sp>
      <p:pic>
        <p:nvPicPr>
          <p:cNvPr id="9" name="Graphique 8" descr="Badge à suivre contour">
            <a:extLst>
              <a:ext uri="{FF2B5EF4-FFF2-40B4-BE49-F238E27FC236}">
                <a16:creationId xmlns:a16="http://schemas.microsoft.com/office/drawing/2014/main" id="{5E3B365F-BFEF-DAD0-963D-EFF7C7EB16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0734" y="1288982"/>
            <a:ext cx="432000" cy="432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C43D883-B017-3647-2D40-B3A9AA20D754}"/>
              </a:ext>
            </a:extLst>
          </p:cNvPr>
          <p:cNvSpPr txBox="1"/>
          <p:nvPr/>
        </p:nvSpPr>
        <p:spPr>
          <a:xfrm>
            <a:off x="204334" y="3861037"/>
            <a:ext cx="2709276" cy="2485787"/>
          </a:xfrm>
          <a:prstGeom prst="roundRect">
            <a:avLst/>
          </a:prstGeom>
          <a:ln w="31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Facteurs défavorables</a:t>
            </a:r>
          </a:p>
          <a:p>
            <a:endParaRPr lang="fr-F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fr-FR" sz="1000" dirty="0">
                <a:latin typeface="Segoe UI" panose="020B0502040204020203" pitchFamily="34" charset="0"/>
                <a:cs typeface="Segoe UI" panose="020B0502040204020203" pitchFamily="34" charset="0"/>
              </a:rPr>
              <a:t>Le changement climatique qui tend à favoriser les épisodes météorologiques extrêmes et conduit à une élévation du niveau de la mer</a:t>
            </a:r>
          </a:p>
          <a:p>
            <a:pPr algn="just"/>
            <a:endParaRPr lang="fr-F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fr-FR" sz="1000" dirty="0">
                <a:latin typeface="Segoe UI" panose="020B0502040204020203" pitchFamily="34" charset="0"/>
                <a:cs typeface="Segoe UI" panose="020B0502040204020203" pitchFamily="34" charset="0"/>
              </a:rPr>
              <a:t>Des aménagements du territoire qui favorisent le ruissellement et accélèrent les écoulements </a:t>
            </a:r>
          </a:p>
          <a:p>
            <a:pPr algn="just"/>
            <a:endParaRPr lang="fr-F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fr-FR" sz="1000" dirty="0">
                <a:latin typeface="Segoe UI" panose="020B0502040204020203" pitchFamily="34" charset="0"/>
                <a:cs typeface="Segoe UI" panose="020B0502040204020203" pitchFamily="34" charset="0"/>
              </a:rPr>
              <a:t>L’attractivité des secteurs littoraux implique un grand nombre d’enjeux présents dans les secteurs d’aléas</a:t>
            </a:r>
          </a:p>
        </p:txBody>
      </p:sp>
      <p:pic>
        <p:nvPicPr>
          <p:cNvPr id="11" name="Graphique 10" descr="Badge à ne plus suivre contour">
            <a:extLst>
              <a:ext uri="{FF2B5EF4-FFF2-40B4-BE49-F238E27FC236}">
                <a16:creationId xmlns:a16="http://schemas.microsoft.com/office/drawing/2014/main" id="{BD44E01D-649E-54E8-24BB-7035CA29FC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0734" y="3885566"/>
            <a:ext cx="432000" cy="432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74C6F8F-E697-41AC-94AA-4C89C02589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223" y="1118437"/>
            <a:ext cx="8492650" cy="537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93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DFCB38B-901D-F15A-A6CC-964AEC8E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2" y="288924"/>
            <a:ext cx="10963261" cy="291278"/>
          </a:xfrm>
        </p:spPr>
        <p:txBody>
          <a:bodyPr anchor="t">
            <a:normAutofit/>
          </a:bodyPr>
          <a:lstStyle/>
          <a:p>
            <a:r>
              <a:rPr lang="fr-FR" sz="2000" dirty="0"/>
              <a:t>Risques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DF42D7-BEC3-B3D2-EE7E-C5562597FC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7C0D4E-7AF8-4EE0-8632-0BA880AF82F5}" type="slidenum">
              <a:rPr lang="fr-FR" smtClean="0"/>
              <a:pPr>
                <a:spcAft>
                  <a:spcPts val="600"/>
                </a:spcAft>
              </a:pPr>
              <a:t>11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ACC96-C942-1C43-F18D-4462E2CC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7B2317-7184-A0E0-F64D-BFE3D1BD5C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Octobre 2023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434BE3-A1B3-B382-5E09-C980E42B0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82" y="599056"/>
            <a:ext cx="416307" cy="1764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466359-5529-489A-C439-02711B9B59B7}"/>
              </a:ext>
            </a:extLst>
          </p:cNvPr>
          <p:cNvSpPr/>
          <p:nvPr/>
        </p:nvSpPr>
        <p:spPr>
          <a:xfrm>
            <a:off x="564641" y="914400"/>
            <a:ext cx="683134" cy="176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BE444A6-8712-9FCF-5152-670505B97529}"/>
              </a:ext>
            </a:extLst>
          </p:cNvPr>
          <p:cNvSpPr txBox="1"/>
          <p:nvPr/>
        </p:nvSpPr>
        <p:spPr>
          <a:xfrm>
            <a:off x="291081" y="907350"/>
            <a:ext cx="11735968" cy="4264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fontAlgn="b">
              <a:lnSpc>
                <a:spcPct val="100000"/>
              </a:lnSpc>
            </a:pPr>
            <a:r>
              <a:rPr lang="fr-FR" sz="1400" b="1" dirty="0">
                <a:solidFill>
                  <a:schemeClr val="dk1"/>
                </a:solidFill>
              </a:rPr>
              <a:t>Sujets à préciser en parallèle de la mise en œuvre du SAGE</a:t>
            </a:r>
          </a:p>
          <a:p>
            <a:pPr marL="285750" indent="-285750" algn="l" fontAlgn="b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Absence de cartographie sur l’évolution des zones inondables</a:t>
            </a:r>
          </a:p>
          <a:p>
            <a:pPr marL="285750" indent="-285750" algn="l" fontAlgn="b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Mettre en place des concertations sur l’indemnisation des zones tampons par rapport aux inondations</a:t>
            </a:r>
          </a:p>
          <a:p>
            <a:pPr marL="285750" indent="-285750" algn="l" fontAlgn="b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Avoir un meilleur diagnostic des cours d’eau</a:t>
            </a:r>
          </a:p>
          <a:p>
            <a:pPr algn="l" fontAlgn="b">
              <a:lnSpc>
                <a:spcPct val="100000"/>
              </a:lnSpc>
            </a:pPr>
            <a:endParaRPr lang="fr-FR" sz="1400" b="1" u="none" strike="noStrike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algn="l" fontAlgn="b">
              <a:lnSpc>
                <a:spcPct val="100000"/>
              </a:lnSpc>
            </a:pPr>
            <a:r>
              <a:rPr lang="fr-FR" sz="1400" b="1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Facteurs défavorables à mieux intégrer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Arrivée massive de population du Sud de la France, qui se concentrera dans les grandes agglomérations (possibilité d’avoir une désertification rurale en parallèle) avec risque accrue d’artificialisation des sols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Augmentation de la population estivale avec le développement du tourisme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Augmentation du risque incendie à mettre en lien avec la politique d’effacement des réserves d’eau (étang)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Difficulté à rétablir la continuité des cours d’eau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Risque d’érosion des sols accrue avec la diminution des prairies et des bocages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Repousser les constructions sur les côtes pour faire face au risque de submersion marine</a:t>
            </a:r>
          </a:p>
        </p:txBody>
      </p:sp>
    </p:spTree>
    <p:extLst>
      <p:ext uri="{BB962C8B-B14F-4D97-AF65-F5344CB8AC3E}">
        <p14:creationId xmlns:p14="http://schemas.microsoft.com/office/powerpoint/2010/main" val="914755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91E62F-C624-A013-7A98-580980ABE0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881" y="1360973"/>
            <a:ext cx="3021013" cy="1670050"/>
          </a:xfrm>
        </p:spPr>
        <p:txBody>
          <a:bodyPr/>
          <a:lstStyle/>
          <a:p>
            <a:r>
              <a:rPr lang="fr-FR" dirty="0"/>
              <a:t>02.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F4998E-5F5A-1CD0-7A78-4651E713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25" y="2597635"/>
            <a:ext cx="5789360" cy="2056376"/>
          </a:xfrm>
        </p:spPr>
        <p:txBody>
          <a:bodyPr/>
          <a:lstStyle/>
          <a:p>
            <a:r>
              <a:rPr lang="fr-FR" dirty="0"/>
              <a:t>Construction de </a:t>
            </a:r>
            <a:br>
              <a:rPr lang="fr-FR" dirty="0"/>
            </a:br>
            <a:r>
              <a:rPr lang="fr-FR" dirty="0"/>
              <a:t>scénarios alternatifs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F02403-4EA7-DE68-92C1-A5A168ED9B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Octobre 2023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EBBC24-75B9-727A-00C2-C3892D2F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5E9141-2FB7-3473-936D-0DE4EC63F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0" name="Espace réservé pour une image  8">
            <a:extLst>
              <a:ext uri="{FF2B5EF4-FFF2-40B4-BE49-F238E27FC236}">
                <a16:creationId xmlns:a16="http://schemas.microsoft.com/office/drawing/2014/main" id="{3BA3C72E-23CE-7B63-440F-D53871BE80D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9107" y="-10711"/>
            <a:ext cx="3832905" cy="6880745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D9F1685-F6FF-93FE-0246-E552DB77A618}"/>
              </a:ext>
            </a:extLst>
          </p:cNvPr>
          <p:cNvSpPr txBox="1"/>
          <p:nvPr/>
        </p:nvSpPr>
        <p:spPr>
          <a:xfrm>
            <a:off x="838200" y="4302101"/>
            <a:ext cx="6728950" cy="1392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 fontAlgn="b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fr-FR" sz="1400" dirty="0">
                <a:solidFill>
                  <a:schemeClr val="dk1"/>
                </a:solidFill>
              </a:rPr>
              <a:t>Les participants ont travaillé sur la formulation de futurs souhaitables, alternatifs aux scénarios tendanciels, en précisant à chaque fois, les mesures nécessaires à mettre en œuvre pour atteindre ces futurs.</a:t>
            </a:r>
          </a:p>
          <a:p>
            <a:pPr marL="285750" indent="-285750" algn="l" fontAlgn="b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fr-FR" sz="1400" dirty="0">
              <a:solidFill>
                <a:schemeClr val="dk1"/>
              </a:solidFill>
            </a:endParaRPr>
          </a:p>
          <a:p>
            <a:pPr marL="285750" indent="-285750" algn="l" fontAlgn="b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fr-FR" sz="1400" dirty="0">
                <a:solidFill>
                  <a:schemeClr val="dk1"/>
                </a:solidFill>
              </a:rPr>
              <a:t>Puis, ils ont hiérarchisé les futurs souhaitables qui leur semble prioritaire. Cette priorisation est indiquée dans la suite du compte-rendu, en dessous de chaque futur exprimé.</a:t>
            </a:r>
          </a:p>
        </p:txBody>
      </p:sp>
    </p:spTree>
    <p:extLst>
      <p:ext uri="{BB962C8B-B14F-4D97-AF65-F5344CB8AC3E}">
        <p14:creationId xmlns:p14="http://schemas.microsoft.com/office/powerpoint/2010/main" val="243734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DFCB38B-901D-F15A-A6CC-964AEC8E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2" y="288924"/>
            <a:ext cx="10963261" cy="291278"/>
          </a:xfrm>
        </p:spPr>
        <p:txBody>
          <a:bodyPr anchor="t">
            <a:normAutofit/>
          </a:bodyPr>
          <a:lstStyle/>
          <a:p>
            <a:r>
              <a:rPr lang="fr-FR" sz="2000" dirty="0"/>
              <a:t>Qualité des eaux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DF42D7-BEC3-B3D2-EE7E-C5562597FC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7C0D4E-7AF8-4EE0-8632-0BA880AF82F5}" type="slidenum">
              <a:rPr lang="fr-FR" smtClean="0"/>
              <a:pPr>
                <a:spcAft>
                  <a:spcPts val="600"/>
                </a:spcAft>
              </a:pPr>
              <a:t>13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ACC96-C942-1C43-F18D-4462E2CC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7B2317-7184-A0E0-F64D-BFE3D1BD5C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Octobre 2023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E4D10BD-AF86-5636-F198-B19D64E78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874448"/>
              </p:ext>
            </p:extLst>
          </p:nvPr>
        </p:nvGraphicFramePr>
        <p:xfrm>
          <a:off x="275602" y="887324"/>
          <a:ext cx="11640796" cy="3394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433">
                  <a:extLst>
                    <a:ext uri="{9D8B030D-6E8A-4147-A177-3AD203B41FA5}">
                      <a16:colId xmlns:a16="http://schemas.microsoft.com/office/drawing/2014/main" val="3765049858"/>
                    </a:ext>
                  </a:extLst>
                </a:gridCol>
                <a:gridCol w="8830363">
                  <a:extLst>
                    <a:ext uri="{9D8B030D-6E8A-4147-A177-3AD203B41FA5}">
                      <a16:colId xmlns:a16="http://schemas.microsoft.com/office/drawing/2014/main" val="1746915567"/>
                    </a:ext>
                  </a:extLst>
                </a:gridCol>
              </a:tblGrid>
              <a:tr h="4043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Objectifs /  futur souhaitable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Moyens / mesures  pour les atteindre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41471"/>
                  </a:ext>
                </a:extLst>
              </a:tr>
              <a:tr h="320441"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 activités économiques et modes de consommation cohérents avec les enjeux de qualité de l’eau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Priorité : 13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fr-FR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Dynamiser la filière agriculture biologique et améliorer les pratiques des autres filières sur la base d’une connaissance scientifique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009"/>
                  </a:ext>
                </a:extLst>
              </a:tr>
              <a:tr h="3204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Inciter aux rotations culturales pour préserver les sols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950772"/>
                  </a:ext>
                </a:extLst>
              </a:tr>
              <a:tr h="3204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en œuvre un paiement pour services environnementaux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473791"/>
                  </a:ext>
                </a:extLst>
              </a:tr>
              <a:tr h="3204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Favoriser le progrès technique (ETA, CUMA…)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216743"/>
                  </a:ext>
                </a:extLst>
              </a:tr>
              <a:tr h="3204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Evaluer le cout global des productions en intégrant les enjeux de l’eau (traitement, etc.)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055574"/>
                  </a:ext>
                </a:extLst>
              </a:tr>
              <a:tr h="320441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Rejets sans substance </a:t>
                      </a:r>
                      <a:b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émergeante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Priorité : 12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fr-FR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Améliorer le suivi de la qualité (polluants…)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875642"/>
                  </a:ext>
                </a:extLst>
              </a:tr>
              <a:tr h="3204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Adapter la taille des STEP à la population (éviter le sous-dimensionnement ou le </a:t>
                      </a:r>
                      <a:r>
                        <a:rPr lang="fr-FR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sur-dimensionnement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86612"/>
                  </a:ext>
                </a:extLst>
              </a:tr>
              <a:tr h="3204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en place des zones tampons en sortie de STEP pour favoriser l’infiltration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315325"/>
                  </a:ext>
                </a:extLst>
              </a:tr>
              <a:tr h="3204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Miser sur l’innovation technique sur les traitements et produits utilisés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10517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A1434BE3-A1B3-B382-5E09-C980E42B0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82" y="599056"/>
            <a:ext cx="416307" cy="176401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F7A24E6-D9D7-B88B-6F65-0F522308C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40565"/>
              </p:ext>
            </p:extLst>
          </p:nvPr>
        </p:nvGraphicFramePr>
        <p:xfrm>
          <a:off x="291082" y="4362735"/>
          <a:ext cx="11640796" cy="20192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433">
                  <a:extLst>
                    <a:ext uri="{9D8B030D-6E8A-4147-A177-3AD203B41FA5}">
                      <a16:colId xmlns:a16="http://schemas.microsoft.com/office/drawing/2014/main" val="3765049858"/>
                    </a:ext>
                  </a:extLst>
                </a:gridCol>
                <a:gridCol w="8830363">
                  <a:extLst>
                    <a:ext uri="{9D8B030D-6E8A-4147-A177-3AD203B41FA5}">
                      <a16:colId xmlns:a16="http://schemas.microsoft.com/office/drawing/2014/main" val="1746915567"/>
                    </a:ext>
                  </a:extLst>
                </a:gridCol>
              </a:tblGrid>
              <a:tr h="288459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Autres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Améliorer la gestion des eaux pluviales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009"/>
                  </a:ext>
                </a:extLst>
              </a:tr>
              <a:tr h="28845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Diagnostiquer le risque d’érosion et réglementer pour protéger le bocage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199906"/>
                  </a:ext>
                </a:extLst>
              </a:tr>
              <a:tr h="28845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Interdire la destruction des zones humides dès le 1</a:t>
                      </a:r>
                      <a:r>
                        <a:rPr lang="fr-FR" sz="14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m²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481018"/>
                  </a:ext>
                </a:extLst>
              </a:tr>
              <a:tr h="288459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Zéro phyto en 2050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Priorité : 22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fr-FR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Développer des solutions alternatives (mécaniques, variétés…)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875642"/>
                  </a:ext>
                </a:extLst>
              </a:tr>
              <a:tr h="28845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Prioriser les aires d’alimentation de captage, et les eaux souterraines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86612"/>
                  </a:ext>
                </a:extLst>
              </a:tr>
              <a:tr h="28845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Travailler sur l’IFT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315325"/>
                  </a:ext>
                </a:extLst>
              </a:tr>
              <a:tr h="28845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Communiquer auprès des consommateurs (acceptabilité des productions locales avec imperfection)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947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772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DFCB38B-901D-F15A-A6CC-964AEC8E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2" y="288924"/>
            <a:ext cx="10963261" cy="291278"/>
          </a:xfrm>
        </p:spPr>
        <p:txBody>
          <a:bodyPr anchor="t">
            <a:normAutofit/>
          </a:bodyPr>
          <a:lstStyle/>
          <a:p>
            <a:r>
              <a:rPr lang="fr-FR" sz="2000" dirty="0"/>
              <a:t>Milieux aquatiques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DF42D7-BEC3-B3D2-EE7E-C5562597FC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7C0D4E-7AF8-4EE0-8632-0BA880AF82F5}" type="slidenum">
              <a:rPr lang="fr-FR" smtClean="0"/>
              <a:pPr>
                <a:spcAft>
                  <a:spcPts val="600"/>
                </a:spcAft>
              </a:pPr>
              <a:t>14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ACC96-C942-1C43-F18D-4462E2CC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7B2317-7184-A0E0-F64D-BFE3D1BD5C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Octobre 2023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E4D10BD-AF86-5636-F198-B19D64E78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309909"/>
              </p:ext>
            </p:extLst>
          </p:nvPr>
        </p:nvGraphicFramePr>
        <p:xfrm>
          <a:off x="275602" y="707327"/>
          <a:ext cx="11640796" cy="559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433">
                  <a:extLst>
                    <a:ext uri="{9D8B030D-6E8A-4147-A177-3AD203B41FA5}">
                      <a16:colId xmlns:a16="http://schemas.microsoft.com/office/drawing/2014/main" val="3765049858"/>
                    </a:ext>
                  </a:extLst>
                </a:gridCol>
                <a:gridCol w="8830363">
                  <a:extLst>
                    <a:ext uri="{9D8B030D-6E8A-4147-A177-3AD203B41FA5}">
                      <a16:colId xmlns:a16="http://schemas.microsoft.com/office/drawing/2014/main" val="1746915567"/>
                    </a:ext>
                  </a:extLst>
                </a:gridCol>
              </a:tblGrid>
              <a:tr h="3199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Objectifs /  futur souhaitable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Moyens / mesures  pour les atteindre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41471"/>
                  </a:ext>
                </a:extLst>
              </a:tr>
              <a:tr h="253565">
                <a:tc rowSpan="1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Protéger et restaurer les fonctionnalités des milieux existants (cours d’eau, bocage, zones humides</a:t>
                      </a:r>
                      <a:r>
                        <a:rPr lang="fr-FR" sz="1400" b="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Priorité : 23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Favoriser la prise de conscience de la qualité de l’eau et des milieux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009"/>
                  </a:ext>
                </a:extLst>
              </a:tr>
              <a:tr h="2535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Restaurer les cours d’eau, et protéger les bocages et zones humides dans les PLUi (zonage spécifique)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950772"/>
                  </a:ext>
                </a:extLst>
              </a:tr>
              <a:tr h="2535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Prévoir un budget pour des acquisitions foncières de zones humides, avec une gestion publique plus adaptée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473791"/>
                  </a:ext>
                </a:extLst>
              </a:tr>
              <a:tr h="2535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Intervenir sur le foncier pour favoriser et protéger les fonctionnalités des milieux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216743"/>
                  </a:ext>
                </a:extLst>
              </a:tr>
              <a:tr h="2535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en place des paiements pour service environnemental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63917"/>
                  </a:ext>
                </a:extLst>
              </a:tr>
              <a:tr h="2535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peur en renforçant les règles et les sanctions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916364"/>
                  </a:ext>
                </a:extLst>
              </a:tr>
              <a:tr h="2535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Généraliser les inventaires de la biodiversité communale (IBC), avec inventaire des milieux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607874"/>
                  </a:ext>
                </a:extLst>
              </a:tr>
              <a:tr h="2535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Recréer des zones humides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345280"/>
                  </a:ext>
                </a:extLst>
              </a:tr>
              <a:tr h="2535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Impliquer plus les usagers avec plus de partage des grands projets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055574"/>
                  </a:ext>
                </a:extLst>
              </a:tr>
              <a:tr h="2535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Reparceller en priorisant les terrains en pente : augmenter les aides pour le bocage (prise en charge à 100%)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880753"/>
                  </a:ext>
                </a:extLst>
              </a:tr>
              <a:tr h="2535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Agir sur les points noirs des trames vertes et bleues (passes à poissons)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096294"/>
                  </a:ext>
                </a:extLst>
              </a:tr>
              <a:tr h="2535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en place une surveillance et des actions précoces pour les espèces invasives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29013"/>
                  </a:ext>
                </a:extLst>
              </a:tr>
              <a:tr h="2535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Simplifier les démarches d’aides, et adapter les dispositifs à chaque région (MAE)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19380"/>
                  </a:ext>
                </a:extLst>
              </a:tr>
              <a:tr h="2535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Défiscaliser le foncier non bâti sur les bandes riveraines des cours d’eau pour inciter à l’entretien 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078134"/>
                  </a:ext>
                </a:extLst>
              </a:tr>
              <a:tr h="2535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Favoriser la réutilisation des eaux par les industriels et les particuliers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647619"/>
                  </a:ext>
                </a:extLst>
              </a:tr>
              <a:tr h="2535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Favoriser l’approvisionnement en eau des rivières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11473"/>
                  </a:ext>
                </a:extLst>
              </a:tr>
              <a:tr h="3233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de nouveaux bassins de soutien d’étiage ?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481018"/>
                  </a:ext>
                </a:extLst>
              </a:tr>
              <a:tr h="253565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Raisonner l’artificialisation des sols (industrie, agriculture, domestique)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Priorité : 21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Avoir une vision collective du partage des ressources communes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875642"/>
                  </a:ext>
                </a:extLst>
              </a:tr>
              <a:tr h="265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Recourir à des matériaux poreux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86612"/>
                  </a:ext>
                </a:extLst>
              </a:tr>
              <a:tr h="37132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Revoir les règles de construction contre l’artificialisation : infiltration à la parcelle (éviter à-coups hydrauliques)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20107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A1434BE3-A1B3-B382-5E09-C980E42B0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82" y="599056"/>
            <a:ext cx="416307" cy="1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00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DFCB38B-901D-F15A-A6CC-964AEC8E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2" y="288924"/>
            <a:ext cx="10963261" cy="291278"/>
          </a:xfrm>
        </p:spPr>
        <p:txBody>
          <a:bodyPr anchor="t">
            <a:normAutofit/>
          </a:bodyPr>
          <a:lstStyle/>
          <a:p>
            <a:r>
              <a:rPr lang="fr-FR" sz="2000" dirty="0"/>
              <a:t>Quantité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DF42D7-BEC3-B3D2-EE7E-C5562597FC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7C0D4E-7AF8-4EE0-8632-0BA880AF82F5}" type="slidenum">
              <a:rPr lang="fr-FR" smtClean="0"/>
              <a:pPr>
                <a:spcAft>
                  <a:spcPts val="600"/>
                </a:spcAft>
              </a:pPr>
              <a:t>15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ACC96-C942-1C43-F18D-4462E2CC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7B2317-7184-A0E0-F64D-BFE3D1BD5C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Octobre 2023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E4D10BD-AF86-5636-F198-B19D64E78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852194"/>
              </p:ext>
            </p:extLst>
          </p:nvPr>
        </p:nvGraphicFramePr>
        <p:xfrm>
          <a:off x="275602" y="887325"/>
          <a:ext cx="11640796" cy="5494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433">
                  <a:extLst>
                    <a:ext uri="{9D8B030D-6E8A-4147-A177-3AD203B41FA5}">
                      <a16:colId xmlns:a16="http://schemas.microsoft.com/office/drawing/2014/main" val="3765049858"/>
                    </a:ext>
                  </a:extLst>
                </a:gridCol>
                <a:gridCol w="8830363">
                  <a:extLst>
                    <a:ext uri="{9D8B030D-6E8A-4147-A177-3AD203B41FA5}">
                      <a16:colId xmlns:a16="http://schemas.microsoft.com/office/drawing/2014/main" val="1746915567"/>
                    </a:ext>
                  </a:extLst>
                </a:gridCol>
              </a:tblGrid>
              <a:tr h="449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Objectifs /  futur souhaitable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Moyens / mesures  pour les atteindre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41471"/>
                  </a:ext>
                </a:extLst>
              </a:tr>
              <a:tr h="382447">
                <a:tc row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2050, les besoins de base en eau des hommes et de la biodiversité sont préservés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Priorité : 15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Respecter les règles et supprimer les freins (économiques et financiers)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009"/>
                  </a:ext>
                </a:extLst>
              </a:tr>
              <a:tr h="3565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en place des politiques publiques exemplaires en matière de gestion de l’eau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950772"/>
                  </a:ext>
                </a:extLst>
              </a:tr>
              <a:tr h="8124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Accompagner le changement de mode d’alimentation vers moins de consommation de viande, très consommatrice d’eau et émetteur de gaz à effet de serre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Réaction : pas aussi simple que ça, il faut surtout produire différemment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473791"/>
                  </a:ext>
                </a:extLst>
              </a:tr>
              <a:tr h="3565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Limiter les prélèvements souterrains pour l’alimentation des réseaux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216743"/>
                  </a:ext>
                </a:extLst>
              </a:tr>
              <a:tr h="3565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Construire les infrastructures en tenant compte des coûts et des impacts environnementaux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63917"/>
                  </a:ext>
                </a:extLst>
              </a:tr>
              <a:tr h="3565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Etudier l’opportunité de classer le bassin en ZRE </a:t>
                      </a:r>
                      <a:endParaRPr lang="fr-FR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944981"/>
                  </a:ext>
                </a:extLst>
              </a:tr>
              <a:tr h="3565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Recréer des zones humides de manière intelligente (et arrêter de les détruire)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481018"/>
                  </a:ext>
                </a:extLst>
              </a:tr>
              <a:tr h="541646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 accès à l’eau pour tous et la fin de la surconsommation</a:t>
                      </a:r>
                      <a:b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Priorité : 18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Adapter la tarification aux volumes consommés (cas particuliers des résidences secondaires à prendre en compte où ils concentrent les consommations d’eau contraintes sur quelques mois)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875642"/>
                  </a:ext>
                </a:extLst>
              </a:tr>
              <a:tr h="3565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Restreindre l’utilisation de l’eau potable aux usages la nécessitant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86612"/>
                  </a:ext>
                </a:extLst>
              </a:tr>
              <a:tr h="5416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Systématiser le stockage des eaux de pluie de toiture pour les usages non alimentaires (privilégier les eaux qui n’auraient pas infiltré les nappes)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315325"/>
                  </a:ext>
                </a:extLst>
              </a:tr>
              <a:tr h="2708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Permettre la réutilisation des eaux dans l’industrie agroalimentaire, avec des normes sanitaires à assouplir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10517"/>
                  </a:ext>
                </a:extLst>
              </a:tr>
              <a:tr h="3565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Limiter les usages secondaires (piscine, lavage voiture et arrosage)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547866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A1434BE3-A1B3-B382-5E09-C980E42B0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82" y="599056"/>
            <a:ext cx="416307" cy="1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95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DFCB38B-901D-F15A-A6CC-964AEC8E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2" y="288924"/>
            <a:ext cx="10963261" cy="291278"/>
          </a:xfrm>
        </p:spPr>
        <p:txBody>
          <a:bodyPr anchor="t">
            <a:normAutofit/>
          </a:bodyPr>
          <a:lstStyle/>
          <a:p>
            <a:r>
              <a:rPr lang="fr-FR" sz="2000" dirty="0"/>
              <a:t>Quantité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DF42D7-BEC3-B3D2-EE7E-C5562597FC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7C0D4E-7AF8-4EE0-8632-0BA880AF82F5}" type="slidenum">
              <a:rPr lang="fr-FR" smtClean="0"/>
              <a:pPr>
                <a:spcAft>
                  <a:spcPts val="600"/>
                </a:spcAft>
              </a:pPr>
              <a:t>16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ACC96-C942-1C43-F18D-4462E2CC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7B2317-7184-A0E0-F64D-BFE3D1BD5C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Octobre 2023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E4D10BD-AF86-5636-F198-B19D64E78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283522"/>
              </p:ext>
            </p:extLst>
          </p:nvPr>
        </p:nvGraphicFramePr>
        <p:xfrm>
          <a:off x="275602" y="887325"/>
          <a:ext cx="11640796" cy="5410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433">
                  <a:extLst>
                    <a:ext uri="{9D8B030D-6E8A-4147-A177-3AD203B41FA5}">
                      <a16:colId xmlns:a16="http://schemas.microsoft.com/office/drawing/2014/main" val="3765049858"/>
                    </a:ext>
                  </a:extLst>
                </a:gridCol>
                <a:gridCol w="8830363">
                  <a:extLst>
                    <a:ext uri="{9D8B030D-6E8A-4147-A177-3AD203B41FA5}">
                      <a16:colId xmlns:a16="http://schemas.microsoft.com/office/drawing/2014/main" val="1746915567"/>
                    </a:ext>
                  </a:extLst>
                </a:gridCol>
              </a:tblGrid>
              <a:tr h="45657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Objectifs /  futur souhaitable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Moyens / mesures  pour les atteindre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41471"/>
                  </a:ext>
                </a:extLst>
              </a:tr>
              <a:tr h="339056">
                <a:tc row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Une gestion collective maintenue </a:t>
                      </a:r>
                      <a:b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 renforcée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Priorité : 13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Limiter la consommation d’eau malgré l’augmentation de la population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009"/>
                  </a:ext>
                </a:extLst>
              </a:tr>
              <a:tr h="361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Investir dans des solutions d’équipements sans ou avec moins d’eau (WC, etc.)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950772"/>
                  </a:ext>
                </a:extLst>
              </a:tr>
              <a:tr h="361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Définir collectivement les besoins de base en eau : boire (humains et animaux), manger, laver le linge, etc.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473791"/>
                  </a:ext>
                </a:extLst>
              </a:tr>
              <a:tr h="54970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Créer des comités locaux de l’eau gigognes au niveau des communautés locales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Réaction : risque de faire ressortir les intérêts particuliers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216743"/>
                  </a:ext>
                </a:extLst>
              </a:tr>
              <a:tr h="361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Réappropriation des sols par la collectivité pour créer des communes (zones humides, etc.)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63917"/>
                  </a:ext>
                </a:extLst>
              </a:tr>
              <a:tr h="361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Débat : doit-on stocker l’eau l’hiver ? Et si oui, pourquoi et comment ?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089860"/>
                  </a:ext>
                </a:extLst>
              </a:tr>
              <a:tr h="361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Infiltrer les eaux de pluie à la parcelle en zone urbanisée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761362"/>
                  </a:ext>
                </a:extLst>
              </a:tr>
              <a:tr h="361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en place de règlementations sur les nouvelles constructions (économie d’eau, réutilisation, etc.)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481018"/>
                  </a:ext>
                </a:extLst>
              </a:tr>
              <a:tr h="274851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L’activité agricole est maintenue sur le territoire dans le but d’alimenter la population</a:t>
                      </a:r>
                      <a:b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Priorité : 17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Limiter les productions aux besoins régionaux (pas d’exportation pour un souci commercial)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875642"/>
                  </a:ext>
                </a:extLst>
              </a:tr>
              <a:tr h="361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Favoriser l’installation agricole et la transmission des fermes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86612"/>
                  </a:ext>
                </a:extLst>
              </a:tr>
              <a:tr h="54970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mettre d’accord sur des sites de retenues d’eau compatibles avec la biodiversité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Réaction : mais cette eau n’ira pas dans les nappes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315325"/>
                  </a:ext>
                </a:extLst>
              </a:tr>
              <a:tr h="3457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Adapter les cultures avec des espèces moins consommatrices d’eau (sorgho, blé noir)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10517"/>
                  </a:ext>
                </a:extLst>
              </a:tr>
              <a:tr h="361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Augmenter les zones tampons dans les aires d’expansion de cure, et y faire de l’agroforesterie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547866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A1434BE3-A1B3-B382-5E09-C980E42B0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82" y="599056"/>
            <a:ext cx="416307" cy="1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01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DFCB38B-901D-F15A-A6CC-964AEC8E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2" y="288924"/>
            <a:ext cx="10963261" cy="291278"/>
          </a:xfrm>
        </p:spPr>
        <p:txBody>
          <a:bodyPr anchor="t">
            <a:normAutofit/>
          </a:bodyPr>
          <a:lstStyle/>
          <a:p>
            <a:r>
              <a:rPr lang="fr-FR" sz="2000" dirty="0"/>
              <a:t>Risques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DF42D7-BEC3-B3D2-EE7E-C5562597FC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7C0D4E-7AF8-4EE0-8632-0BA880AF82F5}" type="slidenum">
              <a:rPr lang="fr-FR" smtClean="0"/>
              <a:pPr>
                <a:spcAft>
                  <a:spcPts val="600"/>
                </a:spcAft>
              </a:pPr>
              <a:t>17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ACC96-C942-1C43-F18D-4462E2CC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7B2317-7184-A0E0-F64D-BFE3D1BD5C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Octobre 2023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E4D10BD-AF86-5636-F198-B19D64E78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745819"/>
              </p:ext>
            </p:extLst>
          </p:nvPr>
        </p:nvGraphicFramePr>
        <p:xfrm>
          <a:off x="275602" y="887325"/>
          <a:ext cx="11640796" cy="3534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433">
                  <a:extLst>
                    <a:ext uri="{9D8B030D-6E8A-4147-A177-3AD203B41FA5}">
                      <a16:colId xmlns:a16="http://schemas.microsoft.com/office/drawing/2014/main" val="3765049858"/>
                    </a:ext>
                  </a:extLst>
                </a:gridCol>
                <a:gridCol w="8830363">
                  <a:extLst>
                    <a:ext uri="{9D8B030D-6E8A-4147-A177-3AD203B41FA5}">
                      <a16:colId xmlns:a16="http://schemas.microsoft.com/office/drawing/2014/main" val="1746915567"/>
                    </a:ext>
                  </a:extLst>
                </a:gridCol>
              </a:tblGrid>
              <a:tr h="4850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Objectifs /  futur souhaitable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Moyens / mesures  pour les atteindre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41471"/>
                  </a:ext>
                </a:extLst>
              </a:tr>
              <a:tr h="434896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Vitesse réduite de circulation des cours d’eau sur les têtes de bassin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Priorité : 13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Rétribution des agriculteurs pour les services environnementaux qu’ils fournissent et investissement public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009"/>
                  </a:ext>
                </a:extLst>
              </a:tr>
              <a:tr h="505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Renaturation des milieux pour limiter le ruissellement (cours d’eau, bocage, zone humide)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481018"/>
                  </a:ext>
                </a:extLst>
              </a:tr>
              <a:tr h="452481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 a réussi à sortir à l’amiable tous les habitants des zones à risque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Priorité : 2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Risque de migrations climatiques des pays du Sud avec des problèmes de gestion à anticiper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875642"/>
                  </a:ext>
                </a:extLst>
              </a:tr>
              <a:tr h="5033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Interdiction de construire et remplacement à l’équivalent par la collectivité et/ou les assurances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20107"/>
                  </a:ext>
                </a:extLst>
              </a:tr>
              <a:tr h="384412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dirty="0"/>
                        <a:t>Les personnes et les biens sont protégés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dirty="0"/>
                        <a:t>Priorité : 13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Diagnostic d’érosion sur les exploitations avec obligation de solutionner les risques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97947"/>
                  </a:ext>
                </a:extLst>
              </a:tr>
              <a:tr h="3844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Rémunérer les exploitants agricoles pour leurs pratiques préventives (risque inondation, sécheresse, neige…)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916339"/>
                  </a:ext>
                </a:extLst>
              </a:tr>
              <a:tr h="3844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Indemniser les agriculteurs sur les terres en zones tampons lorsque leur récole est inondée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429279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A1434BE3-A1B3-B382-5E09-C980E42B0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82" y="599056"/>
            <a:ext cx="416307" cy="1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7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7FD0F5-AF22-6EF8-2739-D3F2066F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67" y="419337"/>
            <a:ext cx="10847388" cy="287337"/>
          </a:xfrm>
        </p:spPr>
        <p:txBody>
          <a:bodyPr/>
          <a:lstStyle/>
          <a:p>
            <a:r>
              <a:rPr lang="fr-FR" dirty="0">
                <a:solidFill>
                  <a:srgbClr val="00196B"/>
                </a:solidFill>
              </a:rPr>
              <a:t>La révision du SAGE Vilaine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609DA0-9B9C-FF4B-13AF-69CC29BF4C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8748" y="105961"/>
            <a:ext cx="6236748" cy="66460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388523A-47FB-3DD1-C80E-7CD348E7B3D0}"/>
              </a:ext>
            </a:extLst>
          </p:cNvPr>
          <p:cNvSpPr txBox="1"/>
          <p:nvPr/>
        </p:nvSpPr>
        <p:spPr>
          <a:xfrm>
            <a:off x="152400" y="928589"/>
            <a:ext cx="5151120" cy="56015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Pourquoi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=&gt; Prendre en compte l’amélioration des connaissances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=&gt; Compatibilité au SDAGE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=&gt; Meilleure prise en compte du changement climatique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=&gt; Thématiques insuffisamment traitées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Segoe UI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  <a:hlinkClick r:id="rId3"/>
              </a:rPr>
              <a:t>Phase prospective, qu’est-ce que c’est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Segoe UI"/>
              <a:ea typeface="+mn-ea"/>
              <a:cs typeface="+mn-cs"/>
              <a:hlinkClick r:id="rId3"/>
            </a:endParaRPr>
          </a:p>
          <a:p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=&gt; sur la base de données de projection, estimer le futur possible du territoire à un moment donné (2050) si on ne change pas le SAGE</a:t>
            </a:r>
          </a:p>
          <a:p>
            <a:endParaRPr lang="fr-FR" sz="1400" dirty="0">
              <a:solidFill>
                <a:prstClr val="black"/>
              </a:solidFill>
              <a:latin typeface="Segoe UI"/>
            </a:endParaRPr>
          </a:p>
          <a:p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=&gt; Coconstruire des scénarios alternatifs pour des futurs possibles et souhaitables parmi lesquelles la CLE choisira celui qu’elle retient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prstClr val="black"/>
              </a:solidFill>
              <a:latin typeface="Segoe UI"/>
              <a:sym typeface="Wingdings" panose="05000000000000000000" pitchFamily="2" charset="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prstClr val="black"/>
                </a:solidFill>
                <a:latin typeface="Segoe UI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 Le scénario retenu préfigurera le futur SAGE</a:t>
            </a:r>
            <a:endParaRPr lang="fr-FR" sz="1400" dirty="0">
              <a:solidFill>
                <a:prstClr val="black"/>
              </a:solidFill>
              <a:latin typeface="Segoe U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prstClr val="black"/>
              </a:solidFill>
              <a:latin typeface="Segoe U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Segoe UI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Segoe UI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Segoe UI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Segoe UI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  <a:hlinkClick r:id="rId3"/>
              </a:rPr>
              <a:t>https://www.sage-vilaine-revision.com/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20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91E62F-C624-A013-7A98-580980ABE0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01.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F4998E-5F5A-1CD0-7A78-4651E713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107" y="2889250"/>
            <a:ext cx="5789360" cy="2056376"/>
          </a:xfrm>
        </p:spPr>
        <p:txBody>
          <a:bodyPr/>
          <a:lstStyle/>
          <a:p>
            <a:r>
              <a:rPr lang="fr-FR" dirty="0"/>
              <a:t>Amendement des </a:t>
            </a:r>
            <a:br>
              <a:rPr lang="fr-FR" dirty="0"/>
            </a:br>
            <a:r>
              <a:rPr lang="fr-FR" dirty="0"/>
              <a:t>scénarios tendanciels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F02403-4EA7-DE68-92C1-A5A168ED9B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Octobre 2023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EBBC24-75B9-727A-00C2-C3892D2F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5E9141-2FB7-3473-936D-0DE4EC63F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0" name="Espace réservé pour une image  8">
            <a:extLst>
              <a:ext uri="{FF2B5EF4-FFF2-40B4-BE49-F238E27FC236}">
                <a16:creationId xmlns:a16="http://schemas.microsoft.com/office/drawing/2014/main" id="{3BA3C72E-23CE-7B63-440F-D53871BE80D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9107" y="-10711"/>
            <a:ext cx="3832905" cy="6880745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BEAFFF6-DED3-1317-E801-E6536165839C}"/>
              </a:ext>
            </a:extLst>
          </p:cNvPr>
          <p:cNvSpPr txBox="1"/>
          <p:nvPr/>
        </p:nvSpPr>
        <p:spPr>
          <a:xfrm>
            <a:off x="1089337" y="4554849"/>
            <a:ext cx="6728950" cy="1392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 fontAlgn="b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fr-FR" sz="1400" dirty="0">
                <a:solidFill>
                  <a:schemeClr val="dk1"/>
                </a:solidFill>
              </a:rPr>
              <a:t>Les participants ont amendé les différents scénarios tendanciels thématiques en précisant d’autres facteurs favorables et défavorables.</a:t>
            </a:r>
          </a:p>
          <a:p>
            <a:pPr marL="285750" indent="-285750" algn="l" fontAlgn="b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fr-FR" sz="1400" dirty="0">
              <a:solidFill>
                <a:schemeClr val="dk1"/>
              </a:solidFill>
            </a:endParaRPr>
          </a:p>
          <a:p>
            <a:pPr marL="285750" indent="-285750" algn="l" fontAlgn="b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fr-FR" sz="1400" dirty="0">
                <a:solidFill>
                  <a:schemeClr val="dk1"/>
                </a:solidFill>
              </a:rPr>
              <a:t>Ils ont également fait part de sujets qui mériteraient d’être précisés en parallèle de la mise en œuvre du SAGE.</a:t>
            </a:r>
          </a:p>
        </p:txBody>
      </p:sp>
    </p:spTree>
    <p:extLst>
      <p:ext uri="{BB962C8B-B14F-4D97-AF65-F5344CB8AC3E}">
        <p14:creationId xmlns:p14="http://schemas.microsoft.com/office/powerpoint/2010/main" val="361773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8CE511-84CD-FD37-4DCC-221D0D484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Tendances prévisionnelles des enjeux sur la </a:t>
            </a:r>
            <a:r>
              <a:rPr lang="fr-FR" dirty="0">
                <a:solidFill>
                  <a:schemeClr val="tx2"/>
                </a:solidFill>
              </a:rPr>
              <a:t>qualité des eaux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E41ABE4-4833-7429-DBD0-20E0DD5E9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7AE213-DE81-50B7-882D-BA0A1395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EFBB95-56BB-9861-5BAA-79067173A6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Octobre 2023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BBDA554-1DE1-6121-8333-9C22B16FE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07" y="877602"/>
            <a:ext cx="11173258" cy="558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DFCB38B-901D-F15A-A6CC-964AEC8E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2" y="288924"/>
            <a:ext cx="10963261" cy="291278"/>
          </a:xfrm>
        </p:spPr>
        <p:txBody>
          <a:bodyPr anchor="t">
            <a:normAutofit/>
          </a:bodyPr>
          <a:lstStyle/>
          <a:p>
            <a:r>
              <a:rPr lang="fr-FR" sz="2000" dirty="0"/>
              <a:t>Qualité des eaux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DF42D7-BEC3-B3D2-EE7E-C5562597FC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7C0D4E-7AF8-4EE0-8632-0BA880AF82F5}" type="slidenum">
              <a:rPr lang="fr-FR" smtClean="0"/>
              <a:pPr>
                <a:spcAft>
                  <a:spcPts val="600"/>
                </a:spcAft>
              </a:pPr>
              <a:t>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ACC96-C942-1C43-F18D-4462E2CC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7B2317-7184-A0E0-F64D-BFE3D1BD5C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Octobre 2023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434BE3-A1B3-B382-5E09-C980E42B0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82" y="599056"/>
            <a:ext cx="416307" cy="1764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466359-5529-489A-C439-02711B9B59B7}"/>
              </a:ext>
            </a:extLst>
          </p:cNvPr>
          <p:cNvSpPr/>
          <p:nvPr/>
        </p:nvSpPr>
        <p:spPr>
          <a:xfrm>
            <a:off x="564641" y="914400"/>
            <a:ext cx="683134" cy="176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BE444A6-8712-9FCF-5152-670505B97529}"/>
              </a:ext>
            </a:extLst>
          </p:cNvPr>
          <p:cNvSpPr txBox="1"/>
          <p:nvPr/>
        </p:nvSpPr>
        <p:spPr>
          <a:xfrm>
            <a:off x="291081" y="907350"/>
            <a:ext cx="11548493" cy="53902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fontAlgn="b">
              <a:lnSpc>
                <a:spcPct val="100000"/>
              </a:lnSpc>
            </a:pPr>
            <a:r>
              <a:rPr lang="fr-FR" sz="1400" b="1" dirty="0">
                <a:solidFill>
                  <a:schemeClr val="dk1"/>
                </a:solidFill>
              </a:rPr>
              <a:t>Sujets à préciser en parallèle de la mise en œuvre du SAGE</a:t>
            </a:r>
          </a:p>
          <a:p>
            <a:pPr marL="285750" indent="-285750" algn="l" fontAlgn="b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Affiner les prévisions d’augmentation de la population à l’échelle de l’Oust</a:t>
            </a:r>
          </a:p>
          <a:p>
            <a:pPr marL="285750" indent="-285750" algn="l" fontAlgn="b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Vérifier que les STEP sont adaptées aux prévisions de croissance démographique </a:t>
            </a:r>
          </a:p>
          <a:p>
            <a:pPr marL="285750" indent="-285750" algn="l" fontAlgn="b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Mesurer l’impact sur la qualité de l’eau de l’augmentation des friches agricoles avec la baisse des exploitations </a:t>
            </a:r>
          </a:p>
          <a:p>
            <a:pPr marL="285750" indent="-285750" algn="l" fontAlgn="b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Mesurer l’impact des méthaniseurs</a:t>
            </a:r>
          </a:p>
          <a:p>
            <a:pPr marL="285750" indent="-285750" algn="l" fontAlgn="b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Améliorer la connaissance sur l’industrie agroalimentaire</a:t>
            </a:r>
          </a:p>
          <a:p>
            <a:pPr algn="l" fontAlgn="b">
              <a:lnSpc>
                <a:spcPct val="100000"/>
              </a:lnSpc>
            </a:pPr>
            <a:endParaRPr lang="fr-FR" sz="1400" b="1" u="none" strike="noStrike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algn="l" fontAlgn="b">
              <a:lnSpc>
                <a:spcPct val="100000"/>
              </a:lnSpc>
            </a:pPr>
            <a:r>
              <a:rPr lang="fr-FR" sz="1400" b="1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Facteurs défavorables à mieux intégrer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Des milieux qui auront plus de mal à accepter les rejets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Des rejets de STEP qui parfois constituent l'essentiel voire la totalité des débits des cours d'eau en période d'étiage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Règlementation de l’assainissement non collectif qui ne fonctionne pas toujours bien (zone littorale)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Augmentation de l’érosion des sols avec la hausse des cultures au détriment des prairies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Ev</a:t>
            </a:r>
            <a:r>
              <a:rPr lang="fr-FR" sz="1400" dirty="0">
                <a:solidFill>
                  <a:schemeClr val="dk1"/>
                </a:solidFill>
              </a:rPr>
              <a:t>olution des tendances de </a:t>
            </a:r>
            <a:r>
              <a:rPr lang="fr-FR" sz="1400" dirty="0"/>
              <a:t>consommation alimentaire des citoyens (moins de viandes, moins de bio)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effectLst/>
                <a:latin typeface="+mn-lt"/>
                <a:ea typeface="+mn-ea"/>
                <a:cs typeface="+mn-cs"/>
              </a:rPr>
              <a:t>Artificialisation des sols et pression touristique en été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/>
              <a:t>Risque d’augmentation du coût de la potabilisation de l’eau à l’avenir à cause des pesticides (métabolites inertes, avec pollution sur 20 ans)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effectLst/>
                <a:latin typeface="+mn-lt"/>
                <a:ea typeface="+mn-ea"/>
                <a:cs typeface="+mn-cs"/>
              </a:rPr>
              <a:t>Hausse de la température de l’eau et baisse de l’oxygène dissous dans l’eau : impact important sur la vie piscicole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/>
              <a:t>Manque de connaissance des élus sur les enjeux et la réglementation (cause </a:t>
            </a:r>
            <a:r>
              <a:rPr lang="fr-FR" sz="1400" dirty="0">
                <a:solidFill>
                  <a:schemeClr val="dk1"/>
                </a:solidFill>
              </a:rPr>
              <a:t>de l’inaction)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Développement des cyanobactéries dans les plan</a:t>
            </a:r>
            <a:r>
              <a:rPr lang="fr-FR" sz="1400" dirty="0">
                <a:solidFill>
                  <a:schemeClr val="dk1"/>
                </a:solidFill>
              </a:rPr>
              <a:t>s d’eau et les parties canalisées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Augmentation de l’eutrophisation des eaux littor</a:t>
            </a:r>
            <a:r>
              <a:rPr lang="fr-FR" sz="1400" dirty="0">
                <a:solidFill>
                  <a:schemeClr val="dk1"/>
                </a:solidFill>
              </a:rPr>
              <a:t>ales (phytoplancton)</a:t>
            </a:r>
            <a:endParaRPr lang="fr-FR" sz="1400" u="none" strike="noStrike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endParaRPr lang="fr-FR" sz="1400" u="none" strike="noStrike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fr-FR" sz="1400" b="1" dirty="0">
                <a:solidFill>
                  <a:schemeClr val="dk1"/>
                </a:solidFill>
              </a:rPr>
              <a:t>Facteurs favorables à mieux intégrer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Stabilisation des fuites de nitrates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1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088D73-6E64-86C8-BCDD-98DBE1738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Tendances prévisionnelles des enjeux sur les </a:t>
            </a:r>
            <a:r>
              <a:rPr lang="fr-FR" dirty="0">
                <a:solidFill>
                  <a:schemeClr val="tx2"/>
                </a:solidFill>
              </a:rPr>
              <a:t>milieux aquatiques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B15D75F-8CCC-BE6F-A758-28771A8CA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8C8177-C597-A84B-B882-7183F607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CBDE1B-91BD-13E2-2DF4-59E8DB644AF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Octobre 2023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E72E1399-56BC-0700-F603-C3A34D45A031}"/>
              </a:ext>
            </a:extLst>
          </p:cNvPr>
          <p:cNvGrpSpPr/>
          <p:nvPr/>
        </p:nvGrpSpPr>
        <p:grpSpPr>
          <a:xfrm>
            <a:off x="564641" y="1241293"/>
            <a:ext cx="9534964" cy="4889902"/>
            <a:chOff x="535137" y="1338182"/>
            <a:chExt cx="8387883" cy="4301634"/>
          </a:xfrm>
        </p:grpSpPr>
        <p:pic>
          <p:nvPicPr>
            <p:cNvPr id="26" name="Image 25" descr="Une image contenant carte, texte&#10;&#10;Description générée automatiquement">
              <a:extLst>
                <a:ext uri="{FF2B5EF4-FFF2-40B4-BE49-F238E27FC236}">
                  <a16:creationId xmlns:a16="http://schemas.microsoft.com/office/drawing/2014/main" id="{85E97B09-55FA-A9BE-7D8B-38A6C9339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725" t="6533"/>
            <a:stretch/>
          </p:blipFill>
          <p:spPr bwMode="auto">
            <a:xfrm>
              <a:off x="2110258" y="1464967"/>
              <a:ext cx="4828230" cy="397558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F19868D-2782-8D17-4834-9A6F1CCF85B3}"/>
                </a:ext>
              </a:extLst>
            </p:cNvPr>
            <p:cNvSpPr txBox="1"/>
            <p:nvPr/>
          </p:nvSpPr>
          <p:spPr>
            <a:xfrm>
              <a:off x="6847141" y="1991442"/>
              <a:ext cx="2075879" cy="1260900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 anchor="ctr" anchorCtr="0">
              <a:noAutofit/>
            </a:bodyPr>
            <a:lstStyle/>
            <a:p>
              <a:pPr marL="136922" indent="-136922" algn="just"/>
              <a:r>
                <a:rPr lang="fr-FR" sz="788" b="1" dirty="0">
                  <a:solidFill>
                    <a:srgbClr val="FF6565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Cours d’eau</a:t>
              </a:r>
            </a:p>
            <a:p>
              <a:pPr marL="136922" indent="-136922" algn="just"/>
              <a:r>
                <a:rPr lang="fr-FR" sz="788" dirty="0">
                  <a:solidFill>
                    <a:srgbClr val="FF6565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</a:t>
              </a: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	</a:t>
              </a: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</a:rPr>
                <a:t>Réduction des débits, jusqu’à moins 40% à 80% à horizon 2070</a:t>
              </a:r>
            </a:p>
            <a:p>
              <a:pPr marL="171450" indent="-171450" algn="just">
                <a:buClr>
                  <a:srgbClr val="FF6565"/>
                </a:buClr>
                <a:buFont typeface="Wingdings 3" panose="05040102010807070707" pitchFamily="18" charset="2"/>
                <a:buChar char=""/>
              </a:pP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</a:rPr>
                <a:t>Augmentation de la température de l’eau, de l’ordre de +2°C à horizon 2050</a:t>
              </a:r>
            </a:p>
            <a:p>
              <a:pPr algn="just">
                <a:buClr>
                  <a:srgbClr val="FF6565"/>
                </a:buClr>
              </a:pP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 </a:t>
              </a: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</a:rPr>
                <a:t>dégradation du fonctionnement des milieux et des conditions pour la vie aquatique</a:t>
              </a:r>
            </a:p>
            <a:p>
              <a:pPr marL="171450" indent="-171450" algn="just">
                <a:buFont typeface="Wingdings 3" panose="05040102010807070707" pitchFamily="18" charset="2"/>
                <a:buChar char=""/>
              </a:pPr>
              <a:endParaRPr lang="fr-FR" sz="788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 algn="just">
                <a:buClr>
                  <a:srgbClr val="FF6565"/>
                </a:buClr>
                <a:buFont typeface="Wingdings 3" panose="05040102010807070707" pitchFamily="18" charset="2"/>
                <a:buChar char=""/>
              </a:pP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</a:rPr>
                <a:t>Poursuite de l’envasement de l’estuaire induit par le barrage d’Arzal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A7A158A0-52B2-1C6F-AAE1-A691829682E6}"/>
                </a:ext>
              </a:extLst>
            </p:cNvPr>
            <p:cNvSpPr txBox="1"/>
            <p:nvPr/>
          </p:nvSpPr>
          <p:spPr>
            <a:xfrm>
              <a:off x="6298513" y="4456222"/>
              <a:ext cx="2624507" cy="1183594"/>
            </a:xfrm>
            <a:prstGeom prst="rect">
              <a:avLst/>
            </a:prstGeom>
            <a:solidFill>
              <a:srgbClr val="DEEBF6"/>
            </a:solidFill>
          </p:spPr>
          <p:txBody>
            <a:bodyPr wrap="square" rtlCol="0" anchor="ctr" anchorCtr="0">
              <a:noAutofit/>
            </a:bodyPr>
            <a:lstStyle/>
            <a:p>
              <a:pPr marL="136922" indent="-136922" algn="just"/>
              <a:r>
                <a:rPr lang="fr-FR" sz="788" b="1" dirty="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Zones humides</a:t>
              </a:r>
            </a:p>
            <a:p>
              <a:pPr marL="268288" indent="-136525" algn="just"/>
              <a:r>
                <a:rPr lang="fr-FR" sz="788" dirty="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</a:t>
              </a: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	</a:t>
              </a: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</a:rPr>
                <a:t>Des surfaces zones humides qui pourraient continuer à diminuer en raison des aménagements du territoire, malgré les dispositifs de protection et de compensation</a:t>
              </a:r>
            </a:p>
            <a:p>
              <a:pPr marL="268288" indent="-136525" algn="just"/>
              <a:endParaRPr lang="fr-FR" sz="788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68288" indent="-136525" algn="just"/>
              <a:r>
                <a:rPr lang="fr-FR" sz="788" dirty="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</a:t>
              </a: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	</a:t>
              </a: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</a:rPr>
                <a:t>Des fonctionnalités également altérées par les conséquences du changement climatique, en particulier pour les zones alimentées par les pluies</a:t>
              </a:r>
            </a:p>
          </p:txBody>
        </p:sp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87C5456F-4BD2-B3E3-7FD6-DFE873DA4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2624" y="1338182"/>
              <a:ext cx="939236" cy="82867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5D8C4E05-3D0F-EFCC-39ED-5C9A0BEE2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108" y="4620559"/>
              <a:ext cx="1045876" cy="60482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1371853B-D110-35AF-58DC-E479BDEB1A9D}"/>
                </a:ext>
              </a:extLst>
            </p:cNvPr>
            <p:cNvSpPr txBox="1"/>
            <p:nvPr/>
          </p:nvSpPr>
          <p:spPr>
            <a:xfrm>
              <a:off x="7031355" y="3359259"/>
              <a:ext cx="1891665" cy="10623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marL="136922" indent="-136922" algn="just"/>
              <a:r>
                <a:rPr lang="fr-FR" sz="788" b="1" dirty="0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Têtes de bassin versant</a:t>
              </a:r>
            </a:p>
            <a:p>
              <a:pPr marL="268288" indent="-92075" algn="just"/>
              <a:r>
                <a:rPr lang="fr-FR" sz="788" dirty="0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</a:t>
              </a: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	Ces pressions et ces évolutions seront particulièrement impactantes dans les secteurs de tête de bassin versant</a:t>
              </a:r>
            </a:p>
            <a:p>
              <a:pPr marL="268288" indent="-92075" algn="just"/>
              <a:r>
                <a:rPr lang="fr-FR" sz="788" dirty="0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</a:t>
              </a: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	Des impacts qui se répercuteront aux milieux à l’aval des bassins versants</a:t>
              </a:r>
              <a:endParaRPr lang="fr-FR" sz="788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B378C1FB-456D-360C-9750-A849CEFD2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8513" y="3621864"/>
              <a:ext cx="906349" cy="544439"/>
            </a:xfrm>
            <a:prstGeom prst="ellipse">
              <a:avLst/>
            </a:prstGeom>
          </p:spPr>
        </p:pic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4092AA90-A9C4-F134-63CE-5518E24EF612}"/>
                </a:ext>
              </a:extLst>
            </p:cNvPr>
            <p:cNvSpPr/>
            <p:nvPr/>
          </p:nvSpPr>
          <p:spPr>
            <a:xfrm rot="2223310">
              <a:off x="3891820" y="3466982"/>
              <a:ext cx="847986" cy="1045983"/>
            </a:xfrm>
            <a:prstGeom prst="ellipse">
              <a:avLst/>
            </a:prstGeom>
            <a:solidFill>
              <a:srgbClr val="5B9BD5">
                <a:alpha val="69804"/>
              </a:srgbClr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1CE67604-F375-61DB-C9B4-3CFBC3C1CB07}"/>
                </a:ext>
              </a:extLst>
            </p:cNvPr>
            <p:cNvSpPr txBox="1"/>
            <p:nvPr/>
          </p:nvSpPr>
          <p:spPr>
            <a:xfrm>
              <a:off x="3931850" y="3629862"/>
              <a:ext cx="888654" cy="57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88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Zones de marais à fort intérêt écologique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F9C1D65-DA43-8371-8C31-9CF08E696CDB}"/>
                </a:ext>
              </a:extLst>
            </p:cNvPr>
            <p:cNvSpPr txBox="1"/>
            <p:nvPr/>
          </p:nvSpPr>
          <p:spPr>
            <a:xfrm>
              <a:off x="535137" y="1982421"/>
              <a:ext cx="1761133" cy="1224165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850" b="1" dirty="0">
                  <a:latin typeface="Segoe UI" panose="020B0502040204020203" pitchFamily="34" charset="0"/>
                  <a:cs typeface="Segoe UI" panose="020B0502040204020203" pitchFamily="34" charset="0"/>
                </a:rPr>
                <a:t>Facteurs favorables</a:t>
              </a:r>
            </a:p>
            <a:p>
              <a:endParaRPr lang="fr-FR" sz="79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fr-FR" sz="790" dirty="0">
                  <a:latin typeface="Segoe UI" panose="020B0502040204020203" pitchFamily="34" charset="0"/>
                  <a:cs typeface="Segoe UI" panose="020B0502040204020203" pitchFamily="34" charset="0"/>
                </a:rPr>
                <a:t>Contexte réglementaire</a:t>
              </a:r>
            </a:p>
            <a:p>
              <a:pPr>
                <a:spcAft>
                  <a:spcPts val="600"/>
                </a:spcAft>
              </a:pPr>
              <a:r>
                <a:rPr lang="fr-FR" sz="790" dirty="0">
                  <a:latin typeface="Segoe UI" panose="020B0502040204020203" pitchFamily="34" charset="0"/>
                  <a:cs typeface="Segoe UI" panose="020B0502040204020203" pitchFamily="34" charset="0"/>
                </a:rPr>
                <a:t>Meilleure connaissance des espaces naturels sensibles</a:t>
              </a:r>
            </a:p>
            <a:p>
              <a:pPr>
                <a:spcAft>
                  <a:spcPts val="600"/>
                </a:spcAft>
              </a:pPr>
              <a:r>
                <a:rPr lang="fr-FR" sz="790" dirty="0">
                  <a:latin typeface="Segoe UI" panose="020B0502040204020203" pitchFamily="34" charset="0"/>
                  <a:cs typeface="Segoe UI" panose="020B0502040204020203" pitchFamily="34" charset="0"/>
                </a:rPr>
                <a:t>Programmes de restauration sur tous les bassins versants</a:t>
              </a:r>
            </a:p>
          </p:txBody>
        </p:sp>
        <p:pic>
          <p:nvPicPr>
            <p:cNvPr id="36" name="Graphique 35" descr="Badge à suivre contour">
              <a:extLst>
                <a:ext uri="{FF2B5EF4-FFF2-40B4-BE49-F238E27FC236}">
                  <a16:creationId xmlns:a16="http://schemas.microsoft.com/office/drawing/2014/main" id="{B2AB2D3B-E455-BCB4-6A75-5A6723E39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96775" y="1988771"/>
              <a:ext cx="324000" cy="324000"/>
            </a:xfrm>
            <a:prstGeom prst="rect">
              <a:avLst/>
            </a:prstGeom>
          </p:spPr>
        </p:pic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B6E1EFE2-91CD-300F-B145-F5EAE627DC78}"/>
                </a:ext>
              </a:extLst>
            </p:cNvPr>
            <p:cNvSpPr txBox="1"/>
            <p:nvPr/>
          </p:nvSpPr>
          <p:spPr>
            <a:xfrm>
              <a:off x="536460" y="3317105"/>
              <a:ext cx="1760400" cy="1743401"/>
            </a:xfrm>
            <a:prstGeom prst="roundRect">
              <a:avLst/>
            </a:prstGeom>
            <a:ln w="31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850" b="1" dirty="0">
                  <a:latin typeface="Segoe UI" panose="020B0502040204020203" pitchFamily="34" charset="0"/>
                  <a:cs typeface="Segoe UI" panose="020B0502040204020203" pitchFamily="34" charset="0"/>
                </a:rPr>
                <a:t>Facteurs défavorables</a:t>
              </a:r>
            </a:p>
            <a:p>
              <a:endParaRPr lang="fr-FR" sz="79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fr-FR" sz="790" dirty="0">
                  <a:latin typeface="Segoe UI" panose="020B0502040204020203" pitchFamily="34" charset="0"/>
                  <a:cs typeface="Segoe UI" panose="020B0502040204020203" pitchFamily="34" charset="0"/>
                </a:rPr>
                <a:t>Sensibilité spécifique des têtes de bassin versant et zones humides aux pressions subies</a:t>
              </a:r>
            </a:p>
            <a:p>
              <a:pPr>
                <a:spcAft>
                  <a:spcPts val="600"/>
                </a:spcAft>
              </a:pPr>
              <a:r>
                <a:rPr lang="fr-FR" sz="790" dirty="0">
                  <a:latin typeface="Segoe UI" panose="020B0502040204020203" pitchFamily="34" charset="0"/>
                  <a:cs typeface="Segoe UI" panose="020B0502040204020203" pitchFamily="34" charset="0"/>
                </a:rPr>
                <a:t>Densité importante de plans d’eau qui rend vulnérables les milieux </a:t>
              </a:r>
            </a:p>
            <a:p>
              <a:pPr>
                <a:spcAft>
                  <a:spcPts val="600"/>
                </a:spcAft>
              </a:pPr>
              <a:r>
                <a:rPr lang="fr-FR" sz="790" dirty="0">
                  <a:latin typeface="Segoe UI" panose="020B0502040204020203" pitchFamily="34" charset="0"/>
                  <a:cs typeface="Segoe UI" panose="020B0502040204020203" pitchFamily="34" charset="0"/>
                </a:rPr>
                <a:t>Opérations d’aménagement et d’artificialisation</a:t>
              </a:r>
            </a:p>
            <a:p>
              <a:pPr>
                <a:spcAft>
                  <a:spcPts val="600"/>
                </a:spcAft>
              </a:pPr>
              <a:r>
                <a:rPr lang="fr-FR" sz="790" dirty="0">
                  <a:latin typeface="Segoe UI" panose="020B0502040204020203" pitchFamily="34" charset="0"/>
                  <a:cs typeface="Segoe UI" panose="020B0502040204020203" pitchFamily="34" charset="0"/>
                </a:rPr>
                <a:t>Opérations de restauration limitées en linéaire et conditionnées au volontariat</a:t>
              </a:r>
            </a:p>
          </p:txBody>
        </p:sp>
        <p:pic>
          <p:nvPicPr>
            <p:cNvPr id="38" name="Graphique 37" descr="Badge à ne plus suivre contour">
              <a:extLst>
                <a:ext uri="{FF2B5EF4-FFF2-40B4-BE49-F238E27FC236}">
                  <a16:creationId xmlns:a16="http://schemas.microsoft.com/office/drawing/2014/main" id="{48715D49-3388-C3BC-A5FA-93FC95E56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93662" y="3325738"/>
              <a:ext cx="324000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052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DFCB38B-901D-F15A-A6CC-964AEC8E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2" y="288924"/>
            <a:ext cx="10963261" cy="291278"/>
          </a:xfrm>
        </p:spPr>
        <p:txBody>
          <a:bodyPr anchor="t">
            <a:normAutofit/>
          </a:bodyPr>
          <a:lstStyle/>
          <a:p>
            <a:r>
              <a:rPr lang="fr-FR" sz="2000" dirty="0"/>
              <a:t>Milieux aquatiques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DF42D7-BEC3-B3D2-EE7E-C5562597FC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7C0D4E-7AF8-4EE0-8632-0BA880AF82F5}" type="slidenum">
              <a:rPr lang="fr-FR" smtClean="0"/>
              <a:pPr>
                <a:spcAft>
                  <a:spcPts val="600"/>
                </a:spcAft>
              </a:pPr>
              <a:t>7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ACC96-C942-1C43-F18D-4462E2CC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7B2317-7184-A0E0-F64D-BFE3D1BD5C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Octobre 2023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434BE3-A1B3-B382-5E09-C980E42B0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82" y="599056"/>
            <a:ext cx="416307" cy="1764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466359-5529-489A-C439-02711B9B59B7}"/>
              </a:ext>
            </a:extLst>
          </p:cNvPr>
          <p:cNvSpPr/>
          <p:nvPr/>
        </p:nvSpPr>
        <p:spPr>
          <a:xfrm>
            <a:off x="564641" y="914400"/>
            <a:ext cx="683134" cy="176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BE444A6-8712-9FCF-5152-670505B97529}"/>
              </a:ext>
            </a:extLst>
          </p:cNvPr>
          <p:cNvSpPr txBox="1"/>
          <p:nvPr/>
        </p:nvSpPr>
        <p:spPr>
          <a:xfrm>
            <a:off x="291081" y="907350"/>
            <a:ext cx="11548493" cy="4264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fontAlgn="b">
              <a:lnSpc>
                <a:spcPct val="100000"/>
              </a:lnSpc>
            </a:pPr>
            <a:r>
              <a:rPr lang="fr-FR" sz="1400" b="1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Facteurs défavorables à mieux intégrer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Mauvaise gestion des passes poissons sur le canal de l’Oust, avec une augmentation des espèces exotiques envahissantes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Impact sur les zones humides des espèces invasives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Diminution des débits des cours d’eau et hausse des assecs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Sensibilités différentes sur le territoire </a:t>
            </a:r>
            <a:r>
              <a:rPr lang="fr-FR" sz="1400" dirty="0">
                <a:solidFill>
                  <a:schemeClr val="dk1"/>
                </a:solidFill>
              </a:rPr>
              <a:t>entre le Nord-Est plus sujet aux assecs (certaines rivières systématiquement assecs en été) et le Sud-Ouest plus résilient</a:t>
            </a:r>
            <a:endParaRPr lang="fr-FR" sz="1400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effectLst/>
                <a:latin typeface="+mn-lt"/>
                <a:ea typeface="+mn-ea"/>
                <a:cs typeface="+mn-cs"/>
              </a:rPr>
              <a:t>Existence de beaucoup d’ouvrages sur l’Oust avec des problèmes de continuité, avec </a:t>
            </a:r>
            <a:r>
              <a:rPr lang="fr-FR" sz="1400" dirty="0"/>
              <a:t>des évolutions réglementaires incertaines</a:t>
            </a:r>
            <a:r>
              <a:rPr lang="fr-FR" sz="1400" u="none" strike="noStrike" kern="1200" dirty="0">
                <a:effectLst/>
                <a:latin typeface="+mn-lt"/>
                <a:ea typeface="+mn-ea"/>
                <a:cs typeface="+mn-cs"/>
              </a:rPr>
              <a:t> (pas en avant, et en arrière)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/>
              <a:t>Mauvaise connaissance du public des espaces naturels sensibles et des zones sensibles (accès difficile à l’information et manque d’envie)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/>
              <a:t>Augmentation du risque incendie avec des impacts sur la forêt, le bocage et les landes (manque d’informations du SDIS sur leur stratégie)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effectLst/>
                <a:latin typeface="+mn-lt"/>
                <a:ea typeface="+mn-ea"/>
                <a:cs typeface="+mn-cs"/>
              </a:rPr>
              <a:t>Augmentation du tourisme littoral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/>
              <a:t>Décisions locales limitées face à l’économie mondiale et au changement climatique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effectLst/>
                <a:latin typeface="+mn-lt"/>
                <a:ea typeface="+mn-ea"/>
                <a:cs typeface="+mn-cs"/>
              </a:rPr>
              <a:t>B</a:t>
            </a:r>
            <a:r>
              <a:rPr lang="fr-FR" sz="1400" dirty="0"/>
              <a:t>aisse de l’élevage bovin avec une diminution des pairies et une hausse des cultures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effectLst/>
                <a:latin typeface="+mn-lt"/>
                <a:ea typeface="+mn-ea"/>
                <a:cs typeface="+mn-cs"/>
              </a:rPr>
              <a:t>Perte de rendement et dégradation des prairies avec risque d’abandon au profit des cultures annuelles</a:t>
            </a: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, notamment dans les fonds de vallée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Impact de la qualité des milieux sur d’autres activités (cyanobactérie dans lac, avec interdiction de baignade)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Impact </a:t>
            </a:r>
            <a:r>
              <a:rPr lang="fr-FR" sz="1400" dirty="0">
                <a:solidFill>
                  <a:schemeClr val="dk1"/>
                </a:solidFill>
              </a:rPr>
              <a:t>des plans d’eau sur la température de l’eau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Manque de données précises sur les impacts sur </a:t>
            </a:r>
            <a:r>
              <a:rPr lang="fr-FR" sz="1400" dirty="0">
                <a:solidFill>
                  <a:schemeClr val="dk1"/>
                </a:solidFill>
              </a:rPr>
              <a:t>zones humides, bocages, etc. (mieux appréhender les fonctionnalités des zones humides)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Vulnérabilité accrue du bocage avec la sécheresse (baisse des fonctionnalités)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Artificialisation des sols, déboisement des rives, suppression des talus et des haies (manque de filière et d’intérêt économique des haies)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Règlementation qui concerne essentiellement les gros travaux (sinon mal connue par les acteurs)</a:t>
            </a:r>
          </a:p>
          <a:p>
            <a:pPr fontAlgn="b"/>
            <a:endParaRPr lang="fr-FR" sz="1400" u="none" strike="noStrike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fr-FR" sz="1400" b="1" dirty="0">
                <a:solidFill>
                  <a:schemeClr val="dk1"/>
                </a:solidFill>
              </a:rPr>
              <a:t>Facteurs favorables à mieux intégrer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Restauration des continuités (effacement des seuils et des étangs)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Stratégie actuelle d’effacement des plans d’eau (mais problème d’acceptabilité de la population et des services techniques des collectivités)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ZAN pour aller contre l’artificialisation des terres, et nouvelles BCAE (PAC 2023-27) en faveur des zones humides et des haies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Actions de préservation des milieux et de la biodiversité mises en œuvre dans le cadre du SAGE (mais limitées car basées sur le volontariat)</a:t>
            </a:r>
          </a:p>
        </p:txBody>
      </p:sp>
    </p:spTree>
    <p:extLst>
      <p:ext uri="{BB962C8B-B14F-4D97-AF65-F5344CB8AC3E}">
        <p14:creationId xmlns:p14="http://schemas.microsoft.com/office/powerpoint/2010/main" val="373612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D7D68C-BC50-AD52-E52F-958DFAB01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Tendances prévisionnelles des enjeux sur la </a:t>
            </a:r>
            <a:r>
              <a:rPr lang="fr-FR" dirty="0">
                <a:solidFill>
                  <a:schemeClr val="tx2"/>
                </a:solidFill>
              </a:rPr>
              <a:t>quantité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62CF14-6421-1BA7-D36F-73299D50C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DA229D-8EBE-C9BF-E45E-7190330E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EB0B89-AC31-D23E-7F51-1585C6A0963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Octobre 2023</a:t>
            </a:r>
          </a:p>
        </p:txBody>
      </p:sp>
      <p:pic>
        <p:nvPicPr>
          <p:cNvPr id="39" name="Espace réservé du contenu 38">
            <a:extLst>
              <a:ext uri="{FF2B5EF4-FFF2-40B4-BE49-F238E27FC236}">
                <a16:creationId xmlns:a16="http://schemas.microsoft.com/office/drawing/2014/main" id="{1AAB05F9-A43E-E789-3CD9-C5994C852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686" y="827251"/>
            <a:ext cx="10709279" cy="5665624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541E9D9-D35E-EF3E-DCB4-4BA4BE6E97A4}"/>
              </a:ext>
            </a:extLst>
          </p:cNvPr>
          <p:cNvSpPr txBox="1"/>
          <p:nvPr/>
        </p:nvSpPr>
        <p:spPr>
          <a:xfrm>
            <a:off x="838200" y="1292424"/>
            <a:ext cx="2343912" cy="223716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850" b="1" dirty="0">
                <a:latin typeface="Segoe UI" panose="020B0502040204020203" pitchFamily="34" charset="0"/>
                <a:cs typeface="Segoe UI" panose="020B0502040204020203" pitchFamily="34" charset="0"/>
              </a:rPr>
              <a:t>Facteurs favorables</a:t>
            </a:r>
          </a:p>
          <a:p>
            <a:endParaRPr lang="fr-FR" sz="79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790" dirty="0">
                <a:latin typeface="Segoe UI" panose="020B0502040204020203" pitchFamily="34" charset="0"/>
                <a:cs typeface="Segoe UI" panose="020B0502040204020203" pitchFamily="34" charset="0"/>
              </a:rPr>
              <a:t>Démarches engagées pour améliorer la connaissance et évaluer les volumes prélevables</a:t>
            </a:r>
          </a:p>
          <a:p>
            <a:pPr>
              <a:spcAft>
                <a:spcPts val="600"/>
              </a:spcAft>
            </a:pPr>
            <a:r>
              <a:rPr lang="fr-FR" sz="790" dirty="0">
                <a:latin typeface="Segoe UI" panose="020B0502040204020203" pitchFamily="34" charset="0"/>
                <a:cs typeface="Segoe UI" panose="020B0502040204020203" pitchFamily="34" charset="0"/>
              </a:rPr>
              <a:t>Contribution des actions de restauration des milieux aquatiques </a:t>
            </a:r>
          </a:p>
          <a:p>
            <a:pPr>
              <a:spcAft>
                <a:spcPts val="600"/>
              </a:spcAft>
            </a:pPr>
            <a:r>
              <a:rPr lang="fr-FR" sz="790" dirty="0">
                <a:latin typeface="Segoe UI" panose="020B0502040204020203" pitchFamily="34" charset="0"/>
                <a:cs typeface="Segoe UI" panose="020B0502040204020203" pitchFamily="34" charset="0"/>
              </a:rPr>
              <a:t>Pratiques d’optimisation des usages domestiques, industriels et agricoles</a:t>
            </a:r>
          </a:p>
          <a:p>
            <a:pPr>
              <a:spcAft>
                <a:spcPts val="600"/>
              </a:spcAft>
            </a:pPr>
            <a:r>
              <a:rPr lang="fr-FR" sz="790" dirty="0">
                <a:latin typeface="Segoe UI" panose="020B0502040204020203" pitchFamily="34" charset="0"/>
                <a:cs typeface="Segoe UI" panose="020B0502040204020203" pitchFamily="34" charset="0"/>
              </a:rPr>
              <a:t>Démarche ZAN qui contribue à maîtriser les besoins</a:t>
            </a:r>
          </a:p>
        </p:txBody>
      </p:sp>
      <p:pic>
        <p:nvPicPr>
          <p:cNvPr id="7" name="Graphique 6" descr="Badge à suivre contour">
            <a:extLst>
              <a:ext uri="{FF2B5EF4-FFF2-40B4-BE49-F238E27FC236}">
                <a16:creationId xmlns:a16="http://schemas.microsoft.com/office/drawing/2014/main" id="{CD5FBE31-68CA-9902-349A-E66888A8C8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7037" y="1292424"/>
            <a:ext cx="450781" cy="45078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14B94DF-A95A-9BDD-A6F3-FC081DF33CD5}"/>
              </a:ext>
            </a:extLst>
          </p:cNvPr>
          <p:cNvSpPr txBox="1"/>
          <p:nvPr/>
        </p:nvSpPr>
        <p:spPr>
          <a:xfrm>
            <a:off x="838200" y="3584799"/>
            <a:ext cx="2343912" cy="2520227"/>
          </a:xfrm>
          <a:prstGeom prst="roundRect">
            <a:avLst/>
          </a:prstGeom>
          <a:ln w="31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850" b="1" dirty="0">
                <a:latin typeface="Segoe UI" panose="020B0502040204020203" pitchFamily="34" charset="0"/>
                <a:cs typeface="Segoe UI" panose="020B0502040204020203" pitchFamily="34" charset="0"/>
              </a:rPr>
              <a:t>Facteurs défavorables</a:t>
            </a:r>
          </a:p>
          <a:p>
            <a:endParaRPr lang="fr-FR" sz="79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790" dirty="0">
                <a:latin typeface="Segoe UI" panose="020B0502040204020203" pitchFamily="34" charset="0"/>
                <a:cs typeface="Segoe UI" panose="020B0502040204020203" pitchFamily="34" charset="0"/>
              </a:rPr>
              <a:t>Sensibilité naturelle des milieux aquatiques aux étiages, renforcée par les aménagements</a:t>
            </a:r>
          </a:p>
          <a:p>
            <a:pPr>
              <a:spcAft>
                <a:spcPts val="600"/>
              </a:spcAft>
            </a:pPr>
            <a:r>
              <a:rPr lang="fr-FR" sz="790" dirty="0">
                <a:latin typeface="Segoe UI" panose="020B0502040204020203" pitchFamily="34" charset="0"/>
                <a:cs typeface="Segoe UI" panose="020B0502040204020203" pitchFamily="34" charset="0"/>
              </a:rPr>
              <a:t>Forte pression de prélèvements sur la Vilaine amont, le Meu et le Lié</a:t>
            </a:r>
          </a:p>
          <a:p>
            <a:pPr>
              <a:spcAft>
                <a:spcPts val="600"/>
              </a:spcAft>
            </a:pPr>
            <a:r>
              <a:rPr lang="fr-FR" sz="790" dirty="0">
                <a:latin typeface="Segoe UI" panose="020B0502040204020203" pitchFamily="34" charset="0"/>
                <a:cs typeface="Segoe UI" panose="020B0502040204020203" pitchFamily="34" charset="0"/>
              </a:rPr>
              <a:t>Forte attractivité du territoire qui entraine une croissance démographique importante</a:t>
            </a:r>
          </a:p>
          <a:p>
            <a:pPr>
              <a:spcAft>
                <a:spcPts val="600"/>
              </a:spcAft>
            </a:pPr>
            <a:r>
              <a:rPr lang="fr-FR" sz="790" dirty="0">
                <a:latin typeface="Segoe UI" panose="020B0502040204020203" pitchFamily="34" charset="0"/>
                <a:cs typeface="Segoe UI" panose="020B0502040204020203" pitchFamily="34" charset="0"/>
              </a:rPr>
              <a:t>Des besoins  et des usages en augmentation (AEP, irrigation, abreuvement…)</a:t>
            </a:r>
          </a:p>
        </p:txBody>
      </p:sp>
      <p:pic>
        <p:nvPicPr>
          <p:cNvPr id="9" name="Graphique 8" descr="Badge à ne plus suivre contour">
            <a:extLst>
              <a:ext uri="{FF2B5EF4-FFF2-40B4-BE49-F238E27FC236}">
                <a16:creationId xmlns:a16="http://schemas.microsoft.com/office/drawing/2014/main" id="{50C33F7C-3067-2985-6513-48B2E65C78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7037" y="3603088"/>
            <a:ext cx="450000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59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DFCB38B-901D-F15A-A6CC-964AEC8E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2" y="288924"/>
            <a:ext cx="10963261" cy="291278"/>
          </a:xfrm>
        </p:spPr>
        <p:txBody>
          <a:bodyPr anchor="t">
            <a:normAutofit/>
          </a:bodyPr>
          <a:lstStyle/>
          <a:p>
            <a:r>
              <a:rPr lang="fr-FR" sz="2000" dirty="0"/>
              <a:t>Quantité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DF42D7-BEC3-B3D2-EE7E-C5562597FC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7C0D4E-7AF8-4EE0-8632-0BA880AF82F5}" type="slidenum">
              <a:rPr lang="fr-FR" smtClean="0"/>
              <a:pPr>
                <a:spcAft>
                  <a:spcPts val="600"/>
                </a:spcAft>
              </a:pPr>
              <a:t>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ACC96-C942-1C43-F18D-4462E2CC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7B2317-7184-A0E0-F64D-BFE3D1BD5C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Octobre 2023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434BE3-A1B3-B382-5E09-C980E42B0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82" y="599056"/>
            <a:ext cx="416307" cy="1764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466359-5529-489A-C439-02711B9B59B7}"/>
              </a:ext>
            </a:extLst>
          </p:cNvPr>
          <p:cNvSpPr/>
          <p:nvPr/>
        </p:nvSpPr>
        <p:spPr>
          <a:xfrm>
            <a:off x="564641" y="914400"/>
            <a:ext cx="683134" cy="176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BE444A6-8712-9FCF-5152-670505B97529}"/>
              </a:ext>
            </a:extLst>
          </p:cNvPr>
          <p:cNvSpPr txBox="1"/>
          <p:nvPr/>
        </p:nvSpPr>
        <p:spPr>
          <a:xfrm>
            <a:off x="291081" y="907350"/>
            <a:ext cx="11714453" cy="5074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fontAlgn="b">
              <a:lnSpc>
                <a:spcPct val="100000"/>
              </a:lnSpc>
            </a:pPr>
            <a:r>
              <a:rPr lang="fr-FR" sz="1400" b="1" dirty="0">
                <a:solidFill>
                  <a:schemeClr val="dk1"/>
                </a:solidFill>
              </a:rPr>
              <a:t>Sujets à préciser en parallèle de la mise en œuvre du SAGE</a:t>
            </a:r>
          </a:p>
          <a:p>
            <a:pPr marL="285750" indent="-285750" algn="l" fontAlgn="b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Préciser l’évolution des cultures légumières et leur besoin en eau</a:t>
            </a:r>
          </a:p>
          <a:p>
            <a:pPr marL="285750" indent="-285750" algn="l" fontAlgn="b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Manque d’un diagnostic sur les usages de l’eau potable selon les catégories d’usagers (économie, particulier, etc.)</a:t>
            </a:r>
          </a:p>
          <a:p>
            <a:pPr marL="285750" indent="-285750" algn="l" fontAlgn="b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Secteur à forte croissance démographique se prolonge jusqu’au littoral</a:t>
            </a:r>
          </a:p>
          <a:p>
            <a:pPr marL="285750" indent="-285750" algn="l" fontAlgn="b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Mieux caractériser la baisse des débits d’étiage au niveau local</a:t>
            </a:r>
          </a:p>
          <a:p>
            <a:pPr algn="l" fontAlgn="b">
              <a:lnSpc>
                <a:spcPct val="100000"/>
              </a:lnSpc>
            </a:pPr>
            <a:endParaRPr lang="fr-FR" sz="1050" b="1" u="none" strike="noStrike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algn="l" fontAlgn="b">
              <a:lnSpc>
                <a:spcPct val="100000"/>
              </a:lnSpc>
            </a:pPr>
            <a:r>
              <a:rPr lang="fr-FR" sz="1400" b="1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Facteurs favorables à mieux intégrer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L’interconnexion en production d’eau pondère l’influence des territoires, mais quelle gouvernance des transferts d’eau entre bassins à l’avenir ?</a:t>
            </a:r>
          </a:p>
          <a:p>
            <a:pPr algn="l" fontAlgn="b">
              <a:lnSpc>
                <a:spcPct val="100000"/>
              </a:lnSpc>
            </a:pPr>
            <a:endParaRPr lang="fr-FR" sz="1050" b="1" u="none" strike="noStrike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algn="l" fontAlgn="b">
              <a:lnSpc>
                <a:spcPct val="100000"/>
              </a:lnSpc>
            </a:pPr>
            <a:r>
              <a:rPr lang="fr-FR" sz="1400" b="1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Facteurs défavorables à mieux intégrer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Diminution des cheptels, des exploitations et des candidats éleveurs (complexité administrative et obstruction des associations)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Règlementation sanitaire contraignante, qui limite les possibilités de baisse des prélèvements en eau pour les industries agro-alimentaires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Prendre plus en compte les activités industrielles, grosses consommatrices d’eau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Délégation (loi Notre) de la gestion de l’eau aux EPCI, qui empêche une gestion au plus près (aussi favorable car mutualisation des moyens)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Mauvaises pratiques agricoles : stockage excessif, irrigation trop élevée, puits artésien, gaspillage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Règlementation trop contraignante sur la récupération des eaux pluviales en usage domestique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Existence de perte encore importante sur le réseau d’eau potable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Utilisation d’eau potable pour les usages ne le nécessitant pas (toilettes)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Les travaux d’interconnexion coûtent chers, avec un risque d’augmenter le prix de l’eau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La diminution des quantités d’eau dans les milieux risque d’entrainer automatiquement une augmentation des concentrations en polluants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Augmentation des défaillances aux débits réservés (prises d’eau AEP), avec une baisse des volumes prélevés en étiage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Hausse de l’évaporation directe avec l’augmentation des volumes stockés dans les retenues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Le ZAN n’est pas encore une réalité aujourd’hui : imperméabilisation des sols urbanisés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Difficulté de changer les comportements des usagers vers plus de sobriété : existence de tarifs favorables aux gros consommateurs</a:t>
            </a:r>
          </a:p>
          <a:p>
            <a:pPr algn="l" fontAlgn="b">
              <a:lnSpc>
                <a:spcPct val="100000"/>
              </a:lnSpc>
            </a:pPr>
            <a:endParaRPr lang="fr-FR" sz="1800" u="none" strike="noStrike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algn="l" fontAlgn="b">
              <a:lnSpc>
                <a:spcPct val="100000"/>
              </a:lnSpc>
            </a:pPr>
            <a:endParaRPr lang="fr-FR" sz="1800" u="none" strike="noStrike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7542643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Sce">
  <a:themeElements>
    <a:clrScheme name="Sce">
      <a:dk1>
        <a:sysClr val="windowText" lastClr="000000"/>
      </a:dk1>
      <a:lt1>
        <a:sysClr val="window" lastClr="FFFFFF"/>
      </a:lt1>
      <a:dk2>
        <a:srgbClr val="FF7D0B"/>
      </a:dk2>
      <a:lt2>
        <a:srgbClr val="8685BB"/>
      </a:lt2>
      <a:accent1>
        <a:srgbClr val="897879"/>
      </a:accent1>
      <a:accent2>
        <a:srgbClr val="9CDBD9"/>
      </a:accent2>
      <a:accent3>
        <a:srgbClr val="3A6DB0"/>
      </a:accent3>
      <a:accent4>
        <a:srgbClr val="CB333B"/>
      </a:accent4>
      <a:accent5>
        <a:srgbClr val="0BB0AB"/>
      </a:accent5>
      <a:accent6>
        <a:srgbClr val="7DB66D"/>
      </a:accent6>
      <a:hlink>
        <a:srgbClr val="000000"/>
      </a:hlink>
      <a:folHlink>
        <a:srgbClr val="FF7D0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pt sce_03-23" id="{7A986C36-5A6A-4514-9FC4-A2BCFA0971E3}" vid="{FF1AF0FE-0949-4243-BA93-A15F4A542061}"/>
    </a:ext>
  </a:extLst>
</a:theme>
</file>

<file path=ppt/theme/theme2.xml><?xml version="1.0" encoding="utf-8"?>
<a:theme xmlns:a="http://schemas.openxmlformats.org/drawingml/2006/main" name="Références">
  <a:themeElements>
    <a:clrScheme name="Personnalisé 2">
      <a:dk1>
        <a:sysClr val="windowText" lastClr="000000"/>
      </a:dk1>
      <a:lt1>
        <a:sysClr val="window" lastClr="FFFFFF"/>
      </a:lt1>
      <a:dk2>
        <a:srgbClr val="8685BB"/>
      </a:dk2>
      <a:lt2>
        <a:srgbClr val="FF7D0B"/>
      </a:lt2>
      <a:accent1>
        <a:srgbClr val="897879"/>
      </a:accent1>
      <a:accent2>
        <a:srgbClr val="9CDBD9"/>
      </a:accent2>
      <a:accent3>
        <a:srgbClr val="3A6DB0"/>
      </a:accent3>
      <a:accent4>
        <a:srgbClr val="CB333B"/>
      </a:accent4>
      <a:accent5>
        <a:srgbClr val="0BB0AB"/>
      </a:accent5>
      <a:accent6>
        <a:srgbClr val="7DB66D"/>
      </a:accent6>
      <a:hlink>
        <a:srgbClr val="000000"/>
      </a:hlink>
      <a:folHlink>
        <a:srgbClr val="FF7D0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pt sce_03-23" id="{7A986C36-5A6A-4514-9FC4-A2BCFA0971E3}" vid="{B3CFB375-01CF-4B72-A9A4-678F9F4B51D9}"/>
    </a:ext>
  </a:extLst>
</a:theme>
</file>

<file path=ppt/theme/theme3.xml><?xml version="1.0" encoding="utf-8"?>
<a:theme xmlns:a="http://schemas.openxmlformats.org/drawingml/2006/main" name="Eaux &amp; Vilaine">
  <a:themeElements>
    <a:clrScheme name="Eaux &amp; Vilaine_Couleurs">
      <a:dk1>
        <a:sysClr val="windowText" lastClr="000000"/>
      </a:dk1>
      <a:lt1>
        <a:sysClr val="window" lastClr="FFFFFF"/>
      </a:lt1>
      <a:dk2>
        <a:srgbClr val="00218F"/>
      </a:dk2>
      <a:lt2>
        <a:srgbClr val="E7E6E6"/>
      </a:lt2>
      <a:accent1>
        <a:srgbClr val="00C9C4"/>
      </a:accent1>
      <a:accent2>
        <a:srgbClr val="FF7557"/>
      </a:accent2>
      <a:accent3>
        <a:srgbClr val="33B5FF"/>
      </a:accent3>
      <a:accent4>
        <a:srgbClr val="FFB428"/>
      </a:accent4>
      <a:accent5>
        <a:srgbClr val="545459"/>
      </a:accent5>
      <a:accent6>
        <a:srgbClr val="00218F"/>
      </a:accent6>
      <a:hlink>
        <a:srgbClr val="000000"/>
      </a:hlink>
      <a:folHlink>
        <a:srgbClr val="000000"/>
      </a:folHlink>
    </a:clrScheme>
    <a:fontScheme name="Eaux &amp; Vilaine_Polices">
      <a:majorFont>
        <a:latin typeface="Georgi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aux &amp; Vilaine Présentation Modèle 16x9 v1.potx" id="{538FC4FA-4354-445E-95EF-23C4EEC4CF74}" vid="{60BE6858-3BAB-473C-9D09-8BBEE970A09F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e6680b-d8c6-471a-bad3-3e4981402d7f">
      <Terms xmlns="http://schemas.microsoft.com/office/infopath/2007/PartnerControls"/>
    </lcf76f155ced4ddcb4097134ff3c332f>
    <TaxCatchAll xmlns="7b5c9772-53b5-4a21-9dde-b72fb6f3b62d" xsi:nil="true"/>
    <Modifi_x00e9_le xmlns="a7e6680b-d8c6-471a-bad3-3e4981402d7f" xsi:nil="true"/>
    <Date xmlns="a7e6680b-d8c6-471a-bad3-3e4981402d7f" xsi:nil="true"/>
    <Personne xmlns="a7e6680b-d8c6-471a-bad3-3e4981402d7f">
      <UserInfo>
        <DisplayName/>
        <AccountId xsi:nil="true"/>
        <AccountType/>
      </UserInfo>
    </Personn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2B37F4A9BF764AB9EF0EA338D8F046" ma:contentTypeVersion="24" ma:contentTypeDescription="Crée un document." ma:contentTypeScope="" ma:versionID="bf88ba5500b043a6c236fecb4fc8cae6">
  <xsd:schema xmlns:xsd="http://www.w3.org/2001/XMLSchema" xmlns:xs="http://www.w3.org/2001/XMLSchema" xmlns:p="http://schemas.microsoft.com/office/2006/metadata/properties" xmlns:ns2="a7e6680b-d8c6-471a-bad3-3e4981402d7f" xmlns:ns3="7b5c9772-53b5-4a21-9dde-b72fb6f3b62d" targetNamespace="http://schemas.microsoft.com/office/2006/metadata/properties" ma:root="true" ma:fieldsID="b37b93ee72ce06303541c3395b37c555" ns2:_="" ns3:_="">
    <xsd:import namespace="a7e6680b-d8c6-471a-bad3-3e4981402d7f"/>
    <xsd:import namespace="7b5c9772-53b5-4a21-9dde-b72fb6f3b6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" minOccurs="0"/>
                <xsd:element ref="ns2:Personn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odifi_x00e9_le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e6680b-d8c6-471a-bad3-3e4981402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Date" ma:index="18" nillable="true" ma:displayName="Date" ma:format="DateOnly" ma:internalName="Date">
      <xsd:simpleType>
        <xsd:restriction base="dms:DateTime"/>
      </xsd:simpleType>
    </xsd:element>
    <xsd:element name="Personne" ma:index="19" nillable="true" ma:displayName="Personne" ma:format="Dropdown" ma:list="UserInfo" ma:SharePointGroup="0" ma:internalName="Personn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odifi_x00e9_le" ma:index="23" nillable="true" ma:displayName="Modifié le" ma:format="DateTime" ma:internalName="Modifi_x00e9_le">
      <xsd:simpleType>
        <xsd:restriction base="dms:DateTime"/>
      </xsd:simpleType>
    </xsd:element>
    <xsd:element name="lcf76f155ced4ddcb4097134ff3c332f" ma:index="26" nillable="true" ma:taxonomy="true" ma:internalName="lcf76f155ced4ddcb4097134ff3c332f" ma:taxonomyFieldName="MediaServiceImageTags" ma:displayName="Balises d’images" ma:readOnly="false" ma:fieldId="{5cf76f15-5ced-4ddc-b409-7134ff3c332f}" ma:taxonomyMulti="true" ma:sspId="28181b3b-6235-41df-9078-d04f09c56f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9772-53b5-4a21-9dde-b72fb6f3b62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179d5bd-1622-4ffe-951f-e7ac8bc66810}" ma:internalName="TaxCatchAll" ma:showField="CatchAllData" ma:web="7b5c9772-53b5-4a21-9dde-b72fb6f3b6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56FFF8-1CED-4C82-93C0-6ACB3442035B}">
  <ds:schemaRefs>
    <ds:schemaRef ds:uri="a7e6680b-d8c6-471a-bad3-3e4981402d7f"/>
    <ds:schemaRef ds:uri="http://purl.org/dc/elements/1.1/"/>
    <ds:schemaRef ds:uri="http://schemas.openxmlformats.org/package/2006/metadata/core-properties"/>
    <ds:schemaRef ds:uri="7b5c9772-53b5-4a21-9dde-b72fb6f3b62d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728E204-F81E-4DA6-B424-A87FCB35DF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e6680b-d8c6-471a-bad3-3e4981402d7f"/>
    <ds:schemaRef ds:uri="7b5c9772-53b5-4a21-9dde-b72fb6f3b6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DEAD18-3981-4BF9-8D57-B0A1800E0C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7251</TotalTime>
  <Words>3042</Words>
  <Application>Microsoft Office PowerPoint</Application>
  <PresentationFormat>Grand écran</PresentationFormat>
  <Paragraphs>339</Paragraphs>
  <Slides>17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7" baseType="lpstr">
      <vt:lpstr>Arial</vt:lpstr>
      <vt:lpstr>Calibri</vt:lpstr>
      <vt:lpstr>Georgia</vt:lpstr>
      <vt:lpstr>Segoe UI</vt:lpstr>
      <vt:lpstr>Symbol</vt:lpstr>
      <vt:lpstr>Wingdings</vt:lpstr>
      <vt:lpstr>Wingdings 3</vt:lpstr>
      <vt:lpstr>Modèle Sce</vt:lpstr>
      <vt:lpstr>Références</vt:lpstr>
      <vt:lpstr>Eaux &amp; Vilaine</vt:lpstr>
      <vt:lpstr>Révision du SAGE Vilaine : prospective et stratégie</vt:lpstr>
      <vt:lpstr>La révision du SAGE Vilaine</vt:lpstr>
      <vt:lpstr>Amendement des  scénarios tendanciels</vt:lpstr>
      <vt:lpstr>Tendances prévisionnelles des enjeux sur la qualité des eaux</vt:lpstr>
      <vt:lpstr>Qualité des eaux</vt:lpstr>
      <vt:lpstr>Tendances prévisionnelles des enjeux sur les milieux aquatiques</vt:lpstr>
      <vt:lpstr>Milieux aquatiques</vt:lpstr>
      <vt:lpstr>Tendances prévisionnelles des enjeux sur la quantité</vt:lpstr>
      <vt:lpstr>Quantité</vt:lpstr>
      <vt:lpstr>Tendances prévisionnelles des enjeux sur les risques d’inondations, de submersion marine et d’érosion du trait de côte </vt:lpstr>
      <vt:lpstr>Risques</vt:lpstr>
      <vt:lpstr>Construction de  scénarios alternatifs</vt:lpstr>
      <vt:lpstr>Qualité des eaux</vt:lpstr>
      <vt:lpstr>Milieux aquatiques</vt:lpstr>
      <vt:lpstr>Quantité</vt:lpstr>
      <vt:lpstr>Quantité</vt:lpstr>
      <vt:lpstr>Risques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GUERRERO Alan (SCE)</dc:creator>
  <cp:lastModifiedBy>Mathilde Gaston</cp:lastModifiedBy>
  <cp:revision>284</cp:revision>
  <dcterms:created xsi:type="dcterms:W3CDTF">2022-10-28T07:42:26Z</dcterms:created>
  <dcterms:modified xsi:type="dcterms:W3CDTF">2023-12-14T21:22:07Z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0x010100BE2B37F4A9BF764AB9EF0EA338D8F046</vt:lpwstr>
  </property>
</Properties>
</file>