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678" r:id="rId5"/>
    <p:sldMasterId id="2147483681" r:id="rId6"/>
  </p:sldMasterIdLst>
  <p:notesMasterIdLst>
    <p:notesMasterId r:id="rId29"/>
  </p:notesMasterIdLst>
  <p:handoutMasterIdLst>
    <p:handoutMasterId r:id="rId30"/>
  </p:handoutMasterIdLst>
  <p:sldIdLst>
    <p:sldId id="291" r:id="rId7"/>
    <p:sldId id="737" r:id="rId8"/>
    <p:sldId id="394" r:id="rId9"/>
    <p:sldId id="415" r:id="rId10"/>
    <p:sldId id="750" r:id="rId11"/>
    <p:sldId id="779" r:id="rId12"/>
    <p:sldId id="414" r:id="rId13"/>
    <p:sldId id="776" r:id="rId14"/>
    <p:sldId id="413" r:id="rId15"/>
    <p:sldId id="777" r:id="rId16"/>
    <p:sldId id="780" r:id="rId17"/>
    <p:sldId id="410" r:id="rId18"/>
    <p:sldId id="778" r:id="rId19"/>
    <p:sldId id="781" r:id="rId20"/>
    <p:sldId id="400" r:id="rId21"/>
    <p:sldId id="765" r:id="rId22"/>
    <p:sldId id="739" r:id="rId23"/>
    <p:sldId id="767" r:id="rId24"/>
    <p:sldId id="782" r:id="rId25"/>
    <p:sldId id="768" r:id="rId26"/>
    <p:sldId id="769" r:id="rId27"/>
    <p:sldId id="77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342DB7-9F4B-99C7-CBA3-67188253AAFC}" name="LE BIHEN Yann (SCE)" initials="LBY(" userId="S::yann.le-bihen@sce.fr::da72056a-7439-4c01-9257-697fd7f3fb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8F"/>
    <a:srgbClr val="FFCC00"/>
    <a:srgbClr val="CCE4E2"/>
    <a:srgbClr val="2274A5"/>
    <a:srgbClr val="C5E1F3"/>
    <a:srgbClr val="D9ECF7"/>
    <a:srgbClr val="154969"/>
    <a:srgbClr val="63B0DF"/>
    <a:srgbClr val="7AAA85"/>
    <a:srgbClr val="FF84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5521" autoAdjust="0"/>
  </p:normalViewPr>
  <p:slideViewPr>
    <p:cSldViewPr snapToGrid="0">
      <p:cViewPr varScale="1">
        <p:scale>
          <a:sx n="64" d="100"/>
          <a:sy n="64" d="100"/>
        </p:scale>
        <p:origin x="1182"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DB14D67-98E1-E309-EC4E-1C317B55CE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9BC5E546-B9E2-27A2-0DB3-60DBB46462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E9C84-8BFB-4291-B1B5-B50453045A26}" type="datetimeFigureOut">
              <a:rPr lang="fr-FR" smtClean="0"/>
              <a:t>14/12/2023</a:t>
            </a:fld>
            <a:endParaRPr lang="fr-FR" dirty="0"/>
          </a:p>
        </p:txBody>
      </p:sp>
      <p:sp>
        <p:nvSpPr>
          <p:cNvPr id="4" name="Espace réservé du pied de page 3">
            <a:extLst>
              <a:ext uri="{FF2B5EF4-FFF2-40B4-BE49-F238E27FC236}">
                <a16:creationId xmlns:a16="http://schemas.microsoft.com/office/drawing/2014/main" id="{49865F2C-7ACD-D79C-3BD8-FED418C3A1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684AF809-DC21-3994-4F73-720507E525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D309C1-C0F7-45E2-8E85-CB1195922F30}" type="slidenum">
              <a:rPr lang="fr-FR" smtClean="0"/>
              <a:t>‹N°›</a:t>
            </a:fld>
            <a:endParaRPr lang="fr-FR" dirty="0"/>
          </a:p>
        </p:txBody>
      </p:sp>
    </p:spTree>
    <p:extLst>
      <p:ext uri="{BB962C8B-B14F-4D97-AF65-F5344CB8AC3E}">
        <p14:creationId xmlns:p14="http://schemas.microsoft.com/office/powerpoint/2010/main" val="129743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D7259-FFF1-491C-BE81-623D66016607}" type="datetimeFigureOut">
              <a:rPr lang="fr-FR" smtClean="0"/>
              <a:t>14/12/2023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279E5-88CB-45D5-983A-006466B09C9D}" type="slidenum">
              <a:rPr lang="fr-FR" smtClean="0"/>
              <a:t>‹N°›</a:t>
            </a:fld>
            <a:endParaRPr lang="fr-FR" dirty="0"/>
          </a:p>
        </p:txBody>
      </p:sp>
    </p:spTree>
    <p:extLst>
      <p:ext uri="{BB962C8B-B14F-4D97-AF65-F5344CB8AC3E}">
        <p14:creationId xmlns:p14="http://schemas.microsoft.com/office/powerpoint/2010/main" val="330206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5</a:t>
            </a:fld>
            <a:endParaRPr lang="fr-FR" dirty="0"/>
          </a:p>
        </p:txBody>
      </p:sp>
    </p:spTree>
    <p:extLst>
      <p:ext uri="{BB962C8B-B14F-4D97-AF65-F5344CB8AC3E}">
        <p14:creationId xmlns:p14="http://schemas.microsoft.com/office/powerpoint/2010/main" val="253679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18</a:t>
            </a:fld>
            <a:endParaRPr lang="fr-FR" dirty="0"/>
          </a:p>
        </p:txBody>
      </p:sp>
    </p:spTree>
    <p:extLst>
      <p:ext uri="{BB962C8B-B14F-4D97-AF65-F5344CB8AC3E}">
        <p14:creationId xmlns:p14="http://schemas.microsoft.com/office/powerpoint/2010/main" val="100563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19</a:t>
            </a:fld>
            <a:endParaRPr lang="fr-FR" dirty="0"/>
          </a:p>
        </p:txBody>
      </p:sp>
    </p:spTree>
    <p:extLst>
      <p:ext uri="{BB962C8B-B14F-4D97-AF65-F5344CB8AC3E}">
        <p14:creationId xmlns:p14="http://schemas.microsoft.com/office/powerpoint/2010/main" val="326885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20</a:t>
            </a:fld>
            <a:endParaRPr lang="fr-FR" dirty="0"/>
          </a:p>
        </p:txBody>
      </p:sp>
    </p:spTree>
    <p:extLst>
      <p:ext uri="{BB962C8B-B14F-4D97-AF65-F5344CB8AC3E}">
        <p14:creationId xmlns:p14="http://schemas.microsoft.com/office/powerpoint/2010/main" val="115352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21</a:t>
            </a:fld>
            <a:endParaRPr lang="fr-FR" dirty="0"/>
          </a:p>
        </p:txBody>
      </p:sp>
    </p:spTree>
    <p:extLst>
      <p:ext uri="{BB962C8B-B14F-4D97-AF65-F5344CB8AC3E}">
        <p14:creationId xmlns:p14="http://schemas.microsoft.com/office/powerpoint/2010/main" val="1574129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22</a:t>
            </a:fld>
            <a:endParaRPr lang="fr-FR" dirty="0"/>
          </a:p>
        </p:txBody>
      </p:sp>
    </p:spTree>
    <p:extLst>
      <p:ext uri="{BB962C8B-B14F-4D97-AF65-F5344CB8AC3E}">
        <p14:creationId xmlns:p14="http://schemas.microsoft.com/office/powerpoint/2010/main" val="37314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6</a:t>
            </a:fld>
            <a:endParaRPr lang="fr-FR" dirty="0"/>
          </a:p>
        </p:txBody>
      </p:sp>
    </p:spTree>
    <p:extLst>
      <p:ext uri="{BB962C8B-B14F-4D97-AF65-F5344CB8AC3E}">
        <p14:creationId xmlns:p14="http://schemas.microsoft.com/office/powerpoint/2010/main" val="342208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8</a:t>
            </a:fld>
            <a:endParaRPr lang="fr-FR" dirty="0"/>
          </a:p>
        </p:txBody>
      </p:sp>
    </p:spTree>
    <p:extLst>
      <p:ext uri="{BB962C8B-B14F-4D97-AF65-F5344CB8AC3E}">
        <p14:creationId xmlns:p14="http://schemas.microsoft.com/office/powerpoint/2010/main" val="357173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10</a:t>
            </a:fld>
            <a:endParaRPr lang="fr-FR" dirty="0"/>
          </a:p>
        </p:txBody>
      </p:sp>
    </p:spTree>
    <p:extLst>
      <p:ext uri="{BB962C8B-B14F-4D97-AF65-F5344CB8AC3E}">
        <p14:creationId xmlns:p14="http://schemas.microsoft.com/office/powerpoint/2010/main" val="3635248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11</a:t>
            </a:fld>
            <a:endParaRPr lang="fr-FR" dirty="0"/>
          </a:p>
        </p:txBody>
      </p:sp>
    </p:spTree>
    <p:extLst>
      <p:ext uri="{BB962C8B-B14F-4D97-AF65-F5344CB8AC3E}">
        <p14:creationId xmlns:p14="http://schemas.microsoft.com/office/powerpoint/2010/main" val="168693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13</a:t>
            </a:fld>
            <a:endParaRPr lang="fr-FR" dirty="0"/>
          </a:p>
        </p:txBody>
      </p:sp>
    </p:spTree>
    <p:extLst>
      <p:ext uri="{BB962C8B-B14F-4D97-AF65-F5344CB8AC3E}">
        <p14:creationId xmlns:p14="http://schemas.microsoft.com/office/powerpoint/2010/main" val="416089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14</a:t>
            </a:fld>
            <a:endParaRPr lang="fr-FR" dirty="0"/>
          </a:p>
        </p:txBody>
      </p:sp>
    </p:spTree>
    <p:extLst>
      <p:ext uri="{BB962C8B-B14F-4D97-AF65-F5344CB8AC3E}">
        <p14:creationId xmlns:p14="http://schemas.microsoft.com/office/powerpoint/2010/main" val="358126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16</a:t>
            </a:fld>
            <a:endParaRPr lang="fr-FR" dirty="0"/>
          </a:p>
        </p:txBody>
      </p:sp>
    </p:spTree>
    <p:extLst>
      <p:ext uri="{BB962C8B-B14F-4D97-AF65-F5344CB8AC3E}">
        <p14:creationId xmlns:p14="http://schemas.microsoft.com/office/powerpoint/2010/main" val="372421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4279E5-88CB-45D5-983A-006466B09C9D}" type="slidenum">
              <a:rPr lang="fr-FR" smtClean="0"/>
              <a:t>17</a:t>
            </a:fld>
            <a:endParaRPr lang="fr-FR" dirty="0"/>
          </a:p>
        </p:txBody>
      </p:sp>
    </p:spTree>
    <p:extLst>
      <p:ext uri="{BB962C8B-B14F-4D97-AF65-F5344CB8AC3E}">
        <p14:creationId xmlns:p14="http://schemas.microsoft.com/office/powerpoint/2010/main" val="2927438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sce.fr/" TargetMode="External"/><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5DF71A4-C46C-DA93-4C2F-3B4058D58D0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28625" y="0"/>
            <a:ext cx="5397500" cy="6858000"/>
          </a:xfrm>
          <a:prstGeom prst="rect">
            <a:avLst/>
          </a:prstGeom>
        </p:spPr>
      </p:pic>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7824" y="5663886"/>
            <a:ext cx="1045076" cy="894396"/>
          </a:xfrm>
          <a:prstGeom prst="rect">
            <a:avLst/>
          </a:prstGeom>
        </p:spPr>
      </p:pic>
      <p:sp>
        <p:nvSpPr>
          <p:cNvPr id="10" name="Espace réservé pour une image  12">
            <a:extLst>
              <a:ext uri="{FF2B5EF4-FFF2-40B4-BE49-F238E27FC236}">
                <a16:creationId xmlns:a16="http://schemas.microsoft.com/office/drawing/2014/main" id="{A529B911-BF87-1896-1A20-CA225A822346}"/>
              </a:ext>
            </a:extLst>
          </p:cNvPr>
          <p:cNvSpPr>
            <a:spLocks noGrp="1"/>
          </p:cNvSpPr>
          <p:nvPr>
            <p:ph type="pic" sz="quarter" idx="13" hasCustomPrompt="1"/>
          </p:nvPr>
        </p:nvSpPr>
        <p:spPr>
          <a:xfrm>
            <a:off x="9048750" y="550068"/>
            <a:ext cx="2533651" cy="1545432"/>
          </a:xfrm>
          <a:prstGeom prst="rect">
            <a:avLst/>
          </a:prstGeom>
          <a:solidFill>
            <a:schemeClr val="bg1"/>
          </a:solidFill>
        </p:spPr>
        <p:txBody>
          <a:bodyPr tIns="0" rIns="0" bIns="0" anchor="ctr"/>
          <a:lstStyle>
            <a:lvl1pPr marL="0" indent="0" algn="ctr">
              <a:buNone/>
              <a:defRPr sz="1100" b="0" baseline="0">
                <a:solidFill>
                  <a:schemeClr val="tx1"/>
                </a:solidFill>
              </a:defRPr>
            </a:lvl1pPr>
          </a:lstStyle>
          <a:p>
            <a:r>
              <a:rPr lang="fr-FR" dirty="0"/>
              <a:t>Cliquez sur l'icône</a:t>
            </a:r>
            <a:br>
              <a:rPr lang="fr-FR" dirty="0"/>
            </a:br>
            <a:r>
              <a:rPr lang="fr-FR" dirty="0"/>
              <a:t>pour insérer le logo client</a:t>
            </a:r>
          </a:p>
        </p:txBody>
      </p:sp>
      <p:sp>
        <p:nvSpPr>
          <p:cNvPr id="14" name="Espace réservé pour une image  13">
            <a:extLst>
              <a:ext uri="{FF2B5EF4-FFF2-40B4-BE49-F238E27FC236}">
                <a16:creationId xmlns:a16="http://schemas.microsoft.com/office/drawing/2014/main" id="{1716EC55-2936-5B91-9B2D-5E6DB5395227}"/>
              </a:ext>
            </a:extLst>
          </p:cNvPr>
          <p:cNvSpPr>
            <a:spLocks noGrp="1"/>
          </p:cNvSpPr>
          <p:nvPr>
            <p:ph type="pic" sz="quarter" idx="14"/>
          </p:nvPr>
        </p:nvSpPr>
        <p:spPr>
          <a:xfrm>
            <a:off x="-8709" y="-1430"/>
            <a:ext cx="5283821" cy="5200905"/>
          </a:xfrm>
          <a:custGeom>
            <a:avLst/>
            <a:gdLst>
              <a:gd name="connsiteX0" fmla="*/ 0 w 12428888"/>
              <a:gd name="connsiteY0" fmla="*/ 6028448 h 12056896"/>
              <a:gd name="connsiteX1" fmla="*/ 6214444 w 12428888"/>
              <a:gd name="connsiteY1" fmla="*/ 0 h 12056896"/>
              <a:gd name="connsiteX2" fmla="*/ 12428888 w 12428888"/>
              <a:gd name="connsiteY2" fmla="*/ 6028448 h 12056896"/>
              <a:gd name="connsiteX3" fmla="*/ 6214444 w 12428888"/>
              <a:gd name="connsiteY3" fmla="*/ 12056896 h 12056896"/>
              <a:gd name="connsiteX4" fmla="*/ 0 w 12428888"/>
              <a:gd name="connsiteY4" fmla="*/ 6028448 h 12056896"/>
              <a:gd name="connsiteX0" fmla="*/ 0 w 12431828"/>
              <a:gd name="connsiteY0" fmla="*/ 6028448 h 12783745"/>
              <a:gd name="connsiteX1" fmla="*/ 6214444 w 12431828"/>
              <a:gd name="connsiteY1" fmla="*/ 0 h 12783745"/>
              <a:gd name="connsiteX2" fmla="*/ 12428888 w 12431828"/>
              <a:gd name="connsiteY2" fmla="*/ 6028448 h 12783745"/>
              <a:gd name="connsiteX3" fmla="*/ 7020426 w 12431828"/>
              <a:gd name="connsiteY3" fmla="*/ 12008770 h 12783745"/>
              <a:gd name="connsiteX4" fmla="*/ 6214444 w 12431828"/>
              <a:gd name="connsiteY4" fmla="*/ 12056896 h 12783745"/>
              <a:gd name="connsiteX5" fmla="*/ 0 w 12431828"/>
              <a:gd name="connsiteY5" fmla="*/ 6028448 h 12783745"/>
              <a:gd name="connsiteX0" fmla="*/ 0 w 12432858"/>
              <a:gd name="connsiteY0" fmla="*/ 6028448 h 12783745"/>
              <a:gd name="connsiteX1" fmla="*/ 6214444 w 12432858"/>
              <a:gd name="connsiteY1" fmla="*/ 0 h 12783745"/>
              <a:gd name="connsiteX2" fmla="*/ 12428888 w 12432858"/>
              <a:gd name="connsiteY2" fmla="*/ 6028448 h 12783745"/>
              <a:gd name="connsiteX3" fmla="*/ 7020426 w 12432858"/>
              <a:gd name="connsiteY3" fmla="*/ 12008770 h 12783745"/>
              <a:gd name="connsiteX4" fmla="*/ 6214444 w 12432858"/>
              <a:gd name="connsiteY4" fmla="*/ 12056896 h 12783745"/>
              <a:gd name="connsiteX5" fmla="*/ 0 w 12432858"/>
              <a:gd name="connsiteY5" fmla="*/ 6028448 h 12783745"/>
              <a:gd name="connsiteX0" fmla="*/ 4463 w 12437321"/>
              <a:gd name="connsiteY0" fmla="*/ 6028448 h 12008770"/>
              <a:gd name="connsiteX1" fmla="*/ 6218907 w 12437321"/>
              <a:gd name="connsiteY1" fmla="*/ 0 h 12008770"/>
              <a:gd name="connsiteX2" fmla="*/ 12433351 w 12437321"/>
              <a:gd name="connsiteY2" fmla="*/ 6028448 h 12008770"/>
              <a:gd name="connsiteX3" fmla="*/ 7024889 w 12437321"/>
              <a:gd name="connsiteY3" fmla="*/ 12008770 h 12008770"/>
              <a:gd name="connsiteX4" fmla="*/ 4463 w 12437321"/>
              <a:gd name="connsiteY4" fmla="*/ 6028448 h 12008770"/>
              <a:gd name="connsiteX0" fmla="*/ 0 w 12432858"/>
              <a:gd name="connsiteY0" fmla="*/ 747540 h 6727862"/>
              <a:gd name="connsiteX1" fmla="*/ 12428888 w 12432858"/>
              <a:gd name="connsiteY1" fmla="*/ 747540 h 6727862"/>
              <a:gd name="connsiteX2" fmla="*/ 7020426 w 12432858"/>
              <a:gd name="connsiteY2" fmla="*/ 6727862 h 6727862"/>
              <a:gd name="connsiteX3" fmla="*/ 0 w 12432858"/>
              <a:gd name="connsiteY3" fmla="*/ 747540 h 6727862"/>
              <a:gd name="connsiteX0" fmla="*/ 1894302 w 6078510"/>
              <a:gd name="connsiteY0" fmla="*/ 2202483 h 6258755"/>
              <a:gd name="connsiteX1" fmla="*/ 6074540 w 6078510"/>
              <a:gd name="connsiteY1" fmla="*/ 278433 h 6258755"/>
              <a:gd name="connsiteX2" fmla="*/ 666078 w 6078510"/>
              <a:gd name="connsiteY2" fmla="*/ 6258755 h 6258755"/>
              <a:gd name="connsiteX3" fmla="*/ 1894302 w 6078510"/>
              <a:gd name="connsiteY3" fmla="*/ 2202483 h 6258755"/>
              <a:gd name="connsiteX0" fmla="*/ 869635 w 6311143"/>
              <a:gd name="connsiteY0" fmla="*/ 1228949 h 6447271"/>
              <a:gd name="connsiteX1" fmla="*/ 6307173 w 6311143"/>
              <a:gd name="connsiteY1" fmla="*/ 466949 h 6447271"/>
              <a:gd name="connsiteX2" fmla="*/ 898711 w 6311143"/>
              <a:gd name="connsiteY2" fmla="*/ 6447271 h 6447271"/>
              <a:gd name="connsiteX3" fmla="*/ 869635 w 6311143"/>
              <a:gd name="connsiteY3" fmla="*/ 1228949 h 6447271"/>
              <a:gd name="connsiteX0" fmla="*/ 0 w 5441508"/>
              <a:gd name="connsiteY0" fmla="*/ 1228949 h 6447271"/>
              <a:gd name="connsiteX1" fmla="*/ 5437538 w 5441508"/>
              <a:gd name="connsiteY1" fmla="*/ 466949 h 6447271"/>
              <a:gd name="connsiteX2" fmla="*/ 29076 w 5441508"/>
              <a:gd name="connsiteY2" fmla="*/ 6447271 h 6447271"/>
              <a:gd name="connsiteX3" fmla="*/ 0 w 5441508"/>
              <a:gd name="connsiteY3" fmla="*/ 1228949 h 6447271"/>
              <a:gd name="connsiteX0" fmla="*/ 318818 w 4771338"/>
              <a:gd name="connsiteY0" fmla="*/ 575705 h 5794027"/>
              <a:gd name="connsiteX1" fmla="*/ 4765756 w 4771338"/>
              <a:gd name="connsiteY1" fmla="*/ 804305 h 5794027"/>
              <a:gd name="connsiteX2" fmla="*/ 347894 w 4771338"/>
              <a:gd name="connsiteY2" fmla="*/ 5794027 h 5794027"/>
              <a:gd name="connsiteX3" fmla="*/ 318818 w 4771338"/>
              <a:gd name="connsiteY3" fmla="*/ 575705 h 5794027"/>
              <a:gd name="connsiteX0" fmla="*/ 382284 w 5690603"/>
              <a:gd name="connsiteY0" fmla="*/ 734732 h 5953054"/>
              <a:gd name="connsiteX1" fmla="*/ 5686472 w 5690603"/>
              <a:gd name="connsiteY1" fmla="*/ 677582 h 5953054"/>
              <a:gd name="connsiteX2" fmla="*/ 411360 w 5690603"/>
              <a:gd name="connsiteY2" fmla="*/ 5953054 h 5953054"/>
              <a:gd name="connsiteX3" fmla="*/ 382284 w 5690603"/>
              <a:gd name="connsiteY3" fmla="*/ 734732 h 5953054"/>
              <a:gd name="connsiteX0" fmla="*/ 382284 w 5690603"/>
              <a:gd name="connsiteY0" fmla="*/ 403112 h 5621434"/>
              <a:gd name="connsiteX1" fmla="*/ 5686472 w 5690603"/>
              <a:gd name="connsiteY1" fmla="*/ 345962 h 5621434"/>
              <a:gd name="connsiteX2" fmla="*/ 411360 w 5690603"/>
              <a:gd name="connsiteY2" fmla="*/ 5621434 h 5621434"/>
              <a:gd name="connsiteX3" fmla="*/ 382284 w 5690603"/>
              <a:gd name="connsiteY3" fmla="*/ 403112 h 5621434"/>
              <a:gd name="connsiteX0" fmla="*/ 161 w 5308480"/>
              <a:gd name="connsiteY0" fmla="*/ 470785 h 5689107"/>
              <a:gd name="connsiteX1" fmla="*/ 5304349 w 5308480"/>
              <a:gd name="connsiteY1" fmla="*/ 413635 h 5689107"/>
              <a:gd name="connsiteX2" fmla="*/ 29237 w 5308480"/>
              <a:gd name="connsiteY2" fmla="*/ 5689107 h 5689107"/>
              <a:gd name="connsiteX3" fmla="*/ 161 w 5308480"/>
              <a:gd name="connsiteY3" fmla="*/ 470785 h 5689107"/>
              <a:gd name="connsiteX0" fmla="*/ 161 w 5308480"/>
              <a:gd name="connsiteY0" fmla="*/ 57150 h 5275472"/>
              <a:gd name="connsiteX1" fmla="*/ 5304349 w 5308480"/>
              <a:gd name="connsiteY1" fmla="*/ 0 h 5275472"/>
              <a:gd name="connsiteX2" fmla="*/ 29237 w 5308480"/>
              <a:gd name="connsiteY2" fmla="*/ 5275472 h 5275472"/>
              <a:gd name="connsiteX3" fmla="*/ 161 w 5308480"/>
              <a:gd name="connsiteY3" fmla="*/ 57150 h 5275472"/>
              <a:gd name="connsiteX0" fmla="*/ 188638 w 5279243"/>
              <a:gd name="connsiteY0" fmla="*/ 187778 h 5275472"/>
              <a:gd name="connsiteX1" fmla="*/ 5275112 w 5279243"/>
              <a:gd name="connsiteY1" fmla="*/ 0 h 5275472"/>
              <a:gd name="connsiteX2" fmla="*/ 0 w 5279243"/>
              <a:gd name="connsiteY2" fmla="*/ 5275472 h 5275472"/>
              <a:gd name="connsiteX3" fmla="*/ 188638 w 5279243"/>
              <a:gd name="connsiteY3" fmla="*/ 187778 h 527547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0 w 5282193"/>
              <a:gd name="connsiteY0" fmla="*/ 0 h 5279282"/>
              <a:gd name="connsiteX1" fmla="*/ 5278062 w 5282193"/>
              <a:gd name="connsiteY1" fmla="*/ 3810 h 5279282"/>
              <a:gd name="connsiteX2" fmla="*/ 2950 w 5282193"/>
              <a:gd name="connsiteY2" fmla="*/ 5279282 h 5279282"/>
              <a:gd name="connsiteX3" fmla="*/ 0 w 5282193"/>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981"/>
              <a:gd name="connsiteY0" fmla="*/ 0 h 5279282"/>
              <a:gd name="connsiteX1" fmla="*/ 5278560 w 5282981"/>
              <a:gd name="connsiteY1" fmla="*/ 3810 h 5279282"/>
              <a:gd name="connsiteX2" fmla="*/ 3448 w 5282981"/>
              <a:gd name="connsiteY2" fmla="*/ 5279282 h 5279282"/>
              <a:gd name="connsiteX3" fmla="*/ 498 w 5282981"/>
              <a:gd name="connsiteY3" fmla="*/ 0 h 5279282"/>
              <a:gd name="connsiteX0" fmla="*/ 14467 w 5296925"/>
              <a:gd name="connsiteY0" fmla="*/ 0 h 4939648"/>
              <a:gd name="connsiteX1" fmla="*/ 5292529 w 5296925"/>
              <a:gd name="connsiteY1" fmla="*/ 3810 h 4939648"/>
              <a:gd name="connsiteX2" fmla="*/ 0 w 5296925"/>
              <a:gd name="connsiteY2" fmla="*/ 4939648 h 4939648"/>
              <a:gd name="connsiteX3" fmla="*/ 14467 w 5296925"/>
              <a:gd name="connsiteY3" fmla="*/ 0 h 4939648"/>
              <a:gd name="connsiteX0" fmla="*/ 26 w 5282874"/>
              <a:gd name="connsiteY0" fmla="*/ 0 h 4713225"/>
              <a:gd name="connsiteX1" fmla="*/ 5278088 w 5282874"/>
              <a:gd name="connsiteY1" fmla="*/ 3810 h 4713225"/>
              <a:gd name="connsiteX2" fmla="*/ 238107 w 5282874"/>
              <a:gd name="connsiteY2" fmla="*/ 4713225 h 4713225"/>
              <a:gd name="connsiteX3" fmla="*/ 26 w 5282874"/>
              <a:gd name="connsiteY3" fmla="*/ 0 h 4713225"/>
              <a:gd name="connsiteX0" fmla="*/ 5759 w 5288229"/>
              <a:gd name="connsiteY0" fmla="*/ 0 h 5200905"/>
              <a:gd name="connsiteX1" fmla="*/ 5283821 w 5288229"/>
              <a:gd name="connsiteY1" fmla="*/ 3810 h 5200905"/>
              <a:gd name="connsiteX2" fmla="*/ 0 w 5288229"/>
              <a:gd name="connsiteY2" fmla="*/ 5200905 h 5200905"/>
              <a:gd name="connsiteX3" fmla="*/ 5759 w 5288229"/>
              <a:gd name="connsiteY3" fmla="*/ 0 h 5200905"/>
              <a:gd name="connsiteX0" fmla="*/ 5759 w 5289495"/>
              <a:gd name="connsiteY0" fmla="*/ 0 h 5200905"/>
              <a:gd name="connsiteX1" fmla="*/ 5283821 w 5289495"/>
              <a:gd name="connsiteY1" fmla="*/ 3810 h 5200905"/>
              <a:gd name="connsiteX2" fmla="*/ 0 w 5289495"/>
              <a:gd name="connsiteY2" fmla="*/ 5200905 h 5200905"/>
              <a:gd name="connsiteX3" fmla="*/ 5759 w 5289495"/>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Lst>
            <a:ahLst/>
            <a:cxnLst>
              <a:cxn ang="0">
                <a:pos x="connsiteX0" y="connsiteY0"/>
              </a:cxn>
              <a:cxn ang="0">
                <a:pos x="connsiteX1" y="connsiteY1"/>
              </a:cxn>
              <a:cxn ang="0">
                <a:pos x="connsiteX2" y="connsiteY2"/>
              </a:cxn>
              <a:cxn ang="0">
                <a:pos x="connsiteX3" y="connsiteY3"/>
              </a:cxn>
            </a:cxnLst>
            <a:rect l="l" t="t" r="r" b="b"/>
            <a:pathLst>
              <a:path w="5283821" h="5200905">
                <a:moveTo>
                  <a:pt x="5759" y="0"/>
                </a:moveTo>
                <a:lnTo>
                  <a:pt x="5283821" y="3810"/>
                </a:lnTo>
                <a:cubicBezTo>
                  <a:pt x="5183019" y="2318780"/>
                  <a:pt x="3153299" y="4928600"/>
                  <a:pt x="0" y="5200905"/>
                </a:cubicBezTo>
                <a:cubicBezTo>
                  <a:pt x="4969" y="3467355"/>
                  <a:pt x="2874" y="1031644"/>
                  <a:pt x="5759" y="0"/>
                </a:cubicBezTo>
                <a:close/>
              </a:path>
            </a:pathLst>
          </a:custGeom>
          <a:solidFill>
            <a:schemeClr val="bg1">
              <a:lumMod val="95000"/>
            </a:schemeClr>
          </a:solidFill>
          <a:ln>
            <a:noFill/>
          </a:ln>
        </p:spPr>
        <p:txBody>
          <a:bodyPr anchor="ctr">
            <a:normAutofit/>
          </a:bodyPr>
          <a:lstStyle>
            <a:lvl1pPr algn="ctr">
              <a:defRPr sz="1600" b="0">
                <a:solidFill>
                  <a:schemeClr val="tx1"/>
                </a:solidFill>
              </a:defRPr>
            </a:lvl1pPr>
          </a:lstStyle>
          <a:p>
            <a:endParaRPr lang="fr-FR" dirty="0"/>
          </a:p>
        </p:txBody>
      </p:sp>
      <p:sp>
        <p:nvSpPr>
          <p:cNvPr id="17" name="Titre 1">
            <a:extLst>
              <a:ext uri="{FF2B5EF4-FFF2-40B4-BE49-F238E27FC236}">
                <a16:creationId xmlns:a16="http://schemas.microsoft.com/office/drawing/2014/main" id="{BCFDD65D-8AD0-349D-C05C-6F4427A224F5}"/>
              </a:ext>
            </a:extLst>
          </p:cNvPr>
          <p:cNvSpPr>
            <a:spLocks noGrp="1"/>
          </p:cNvSpPr>
          <p:nvPr>
            <p:ph type="title" hasCustomPrompt="1"/>
          </p:nvPr>
        </p:nvSpPr>
        <p:spPr>
          <a:xfrm>
            <a:off x="4448175" y="3428998"/>
            <a:ext cx="7134226" cy="1466851"/>
          </a:xfrm>
          <a:prstGeom prst="rect">
            <a:avLst/>
          </a:prstGeom>
        </p:spPr>
        <p:txBody>
          <a:bodyPr lIns="0" tIns="0" rIns="0" bIns="0" anchor="b"/>
          <a:lstStyle>
            <a:lvl1pPr>
              <a:defRPr/>
            </a:lvl1pPr>
          </a:lstStyle>
          <a:p>
            <a:r>
              <a:rPr lang="fr-FR" dirty="0"/>
              <a:t>Titre de la présentation</a:t>
            </a:r>
          </a:p>
        </p:txBody>
      </p:sp>
      <p:sp>
        <p:nvSpPr>
          <p:cNvPr id="20" name="Espace réservé du texte 19">
            <a:extLst>
              <a:ext uri="{FF2B5EF4-FFF2-40B4-BE49-F238E27FC236}">
                <a16:creationId xmlns:a16="http://schemas.microsoft.com/office/drawing/2014/main" id="{F290CF6F-9CE1-0DB2-1240-C4E20DFD3D26}"/>
              </a:ext>
            </a:extLst>
          </p:cNvPr>
          <p:cNvSpPr>
            <a:spLocks noGrp="1"/>
          </p:cNvSpPr>
          <p:nvPr>
            <p:ph type="body" sz="quarter" idx="15" hasCustomPrompt="1"/>
          </p:nvPr>
        </p:nvSpPr>
        <p:spPr>
          <a:xfrm>
            <a:off x="4448175" y="5019675"/>
            <a:ext cx="7134226" cy="333375"/>
          </a:xfrm>
        </p:spPr>
        <p:txBody>
          <a:bodyPr tIns="0" rIns="0" bIns="0">
            <a:noAutofit/>
          </a:bodyPr>
          <a:lstStyle>
            <a:lvl1pPr>
              <a:defRPr sz="1800" b="0" i="1">
                <a:solidFill>
                  <a:schemeClr val="tx2"/>
                </a:solidFill>
              </a:defRPr>
            </a:lvl1pPr>
          </a:lstStyle>
          <a:p>
            <a:pPr lvl="0"/>
            <a:r>
              <a:rPr lang="fr-FR" dirty="0"/>
              <a:t>Sous-titre de la présentation</a:t>
            </a:r>
          </a:p>
        </p:txBody>
      </p:sp>
      <p:sp>
        <p:nvSpPr>
          <p:cNvPr id="22" name="Espace réservé du texte 21">
            <a:extLst>
              <a:ext uri="{FF2B5EF4-FFF2-40B4-BE49-F238E27FC236}">
                <a16:creationId xmlns:a16="http://schemas.microsoft.com/office/drawing/2014/main" id="{267EF16E-C43C-D317-17EF-89ABBFDC71E3}"/>
              </a:ext>
            </a:extLst>
          </p:cNvPr>
          <p:cNvSpPr>
            <a:spLocks noGrp="1"/>
          </p:cNvSpPr>
          <p:nvPr>
            <p:ph type="body" sz="quarter" idx="16" hasCustomPrompt="1"/>
          </p:nvPr>
        </p:nvSpPr>
        <p:spPr>
          <a:xfrm>
            <a:off x="4448175" y="5476876"/>
            <a:ext cx="3564857" cy="333375"/>
          </a:xfrm>
        </p:spPr>
        <p:txBody>
          <a:bodyPr tIns="0" rIns="0" bIns="0">
            <a:noAutofit/>
          </a:bodyPr>
          <a:lstStyle>
            <a:lvl1pPr>
              <a:defRPr sz="1600" b="0" i="1">
                <a:solidFill>
                  <a:schemeClr val="tx1">
                    <a:lumMod val="50000"/>
                    <a:lumOff val="50000"/>
                  </a:schemeClr>
                </a:solidFill>
              </a:defRPr>
            </a:lvl1pPr>
          </a:lstStyle>
          <a:p>
            <a:pPr lvl="0"/>
            <a:r>
              <a:rPr lang="fr-FR" dirty="0"/>
              <a:t>Date de la présentation</a:t>
            </a:r>
          </a:p>
        </p:txBody>
      </p:sp>
    </p:spTree>
    <p:extLst>
      <p:ext uri="{BB962C8B-B14F-4D97-AF65-F5344CB8AC3E}">
        <p14:creationId xmlns:p14="http://schemas.microsoft.com/office/powerpoint/2010/main" val="370238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photo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4" y="365125"/>
            <a:ext cx="10963267"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9" name="Espace réservé du texte 13">
            <a:extLst>
              <a:ext uri="{FF2B5EF4-FFF2-40B4-BE49-F238E27FC236}">
                <a16:creationId xmlns:a16="http://schemas.microsoft.com/office/drawing/2014/main" id="{CA726962-4E58-302C-355D-468FEBA4AD61}"/>
              </a:ext>
            </a:extLst>
          </p:cNvPr>
          <p:cNvSpPr>
            <a:spLocks noGrp="1"/>
          </p:cNvSpPr>
          <p:nvPr>
            <p:ph type="body" sz="quarter" idx="14" hasCustomPrompt="1"/>
          </p:nvPr>
        </p:nvSpPr>
        <p:spPr>
          <a:xfrm>
            <a:off x="647704" y="1390650"/>
            <a:ext cx="5133971" cy="4619625"/>
          </a:xfrm>
          <a:ln>
            <a:noFill/>
          </a:ln>
        </p:spPr>
        <p:txBody>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
        <p:nvSpPr>
          <p:cNvPr id="10" name="Espace réservé pour une image  6">
            <a:extLst>
              <a:ext uri="{FF2B5EF4-FFF2-40B4-BE49-F238E27FC236}">
                <a16:creationId xmlns:a16="http://schemas.microsoft.com/office/drawing/2014/main" id="{1CA87B95-EC43-6D0E-CDF1-38488DBEAB3E}"/>
              </a:ext>
            </a:extLst>
          </p:cNvPr>
          <p:cNvSpPr>
            <a:spLocks noGrp="1"/>
          </p:cNvSpPr>
          <p:nvPr>
            <p:ph type="pic" sz="quarter" idx="17"/>
          </p:nvPr>
        </p:nvSpPr>
        <p:spPr>
          <a:xfrm>
            <a:off x="6477000" y="1390650"/>
            <a:ext cx="5133971" cy="4619625"/>
          </a:xfrm>
        </p:spPr>
        <p:txBody>
          <a:bodyPr anchor="ctr">
            <a:normAutofit/>
          </a:bodyPr>
          <a:lstStyle>
            <a:lvl1pPr algn="ctr">
              <a:defRPr sz="1200" b="0">
                <a:solidFill>
                  <a:schemeClr val="tx1"/>
                </a:solidFill>
              </a:defRPr>
            </a:lvl1pPr>
          </a:lstStyle>
          <a:p>
            <a:endParaRPr lang="fr-FR" dirty="0"/>
          </a:p>
        </p:txBody>
      </p:sp>
      <p:sp>
        <p:nvSpPr>
          <p:cNvPr id="11" name="Rectangle 10">
            <a:extLst>
              <a:ext uri="{FF2B5EF4-FFF2-40B4-BE49-F238E27FC236}">
                <a16:creationId xmlns:a16="http://schemas.microsoft.com/office/drawing/2014/main" id="{B7882C24-D633-0019-C454-F9B5A3133417}"/>
              </a:ext>
            </a:extLst>
          </p:cNvPr>
          <p:cNvSpPr/>
          <p:nvPr userDrawn="1"/>
        </p:nvSpPr>
        <p:spPr>
          <a:xfrm rot="5400000">
            <a:off x="4142156" y="3658817"/>
            <a:ext cx="4619622"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12">
            <a:extLst>
              <a:ext uri="{FF2B5EF4-FFF2-40B4-BE49-F238E27FC236}">
                <a16:creationId xmlns:a16="http://schemas.microsoft.com/office/drawing/2014/main" id="{4DFC47A6-B269-32A4-D754-BA986C1A4FC9}"/>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011B4E37-DF7F-BDF9-1589-B96564544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6" name="Rectangle 5">
            <a:extLst>
              <a:ext uri="{FF2B5EF4-FFF2-40B4-BE49-F238E27FC236}">
                <a16:creationId xmlns:a16="http://schemas.microsoft.com/office/drawing/2014/main" id="{1387721B-65E0-EB57-22F7-B22167B76633}"/>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5622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photo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4" y="365125"/>
            <a:ext cx="10963267"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9" name="Espace réservé du texte 13">
            <a:extLst>
              <a:ext uri="{FF2B5EF4-FFF2-40B4-BE49-F238E27FC236}">
                <a16:creationId xmlns:a16="http://schemas.microsoft.com/office/drawing/2014/main" id="{CA726962-4E58-302C-355D-468FEBA4AD61}"/>
              </a:ext>
            </a:extLst>
          </p:cNvPr>
          <p:cNvSpPr>
            <a:spLocks noGrp="1"/>
          </p:cNvSpPr>
          <p:nvPr>
            <p:ph type="body" sz="quarter" idx="14" hasCustomPrompt="1"/>
          </p:nvPr>
        </p:nvSpPr>
        <p:spPr>
          <a:xfrm>
            <a:off x="647704" y="1390650"/>
            <a:ext cx="5133971" cy="4619625"/>
          </a:xfrm>
          <a:ln>
            <a:noFill/>
          </a:ln>
        </p:spPr>
        <p:txBody>
          <a:bodyPr/>
          <a:lstStyle>
            <a:lvl1pPr>
              <a:defRPr>
                <a:solidFill>
                  <a:schemeClr val="tx2"/>
                </a:solidFill>
              </a:defRPr>
            </a:lvl1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
        <p:nvSpPr>
          <p:cNvPr id="6" name="Espace réservé pour une image  6">
            <a:extLst>
              <a:ext uri="{FF2B5EF4-FFF2-40B4-BE49-F238E27FC236}">
                <a16:creationId xmlns:a16="http://schemas.microsoft.com/office/drawing/2014/main" id="{44B5D61B-5CF5-BF3A-1996-7EB5D6E100A4}"/>
              </a:ext>
            </a:extLst>
          </p:cNvPr>
          <p:cNvSpPr>
            <a:spLocks noGrp="1"/>
          </p:cNvSpPr>
          <p:nvPr>
            <p:ph type="pic" sz="quarter" idx="18"/>
          </p:nvPr>
        </p:nvSpPr>
        <p:spPr>
          <a:xfrm>
            <a:off x="6477000" y="3819525"/>
            <a:ext cx="5133971" cy="2190750"/>
          </a:xfrm>
        </p:spPr>
        <p:txBody>
          <a:bodyPr anchor="ctr">
            <a:normAutofit/>
          </a:bodyPr>
          <a:lstStyle>
            <a:lvl1pPr algn="ctr">
              <a:defRPr sz="1200" b="0">
                <a:solidFill>
                  <a:schemeClr val="tx1"/>
                </a:solidFill>
              </a:defRPr>
            </a:lvl1pPr>
          </a:lstStyle>
          <a:p>
            <a:endParaRPr lang="fr-FR" dirty="0"/>
          </a:p>
        </p:txBody>
      </p:sp>
      <p:sp>
        <p:nvSpPr>
          <p:cNvPr id="7" name="Rectangle 6">
            <a:extLst>
              <a:ext uri="{FF2B5EF4-FFF2-40B4-BE49-F238E27FC236}">
                <a16:creationId xmlns:a16="http://schemas.microsoft.com/office/drawing/2014/main" id="{E73128CE-5DC5-F336-197E-4C51DB9161D5}"/>
              </a:ext>
            </a:extLst>
          </p:cNvPr>
          <p:cNvSpPr/>
          <p:nvPr userDrawn="1"/>
        </p:nvSpPr>
        <p:spPr>
          <a:xfrm rot="5400000">
            <a:off x="5356590" y="4873256"/>
            <a:ext cx="2190751"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pour une image  6">
            <a:extLst>
              <a:ext uri="{FF2B5EF4-FFF2-40B4-BE49-F238E27FC236}">
                <a16:creationId xmlns:a16="http://schemas.microsoft.com/office/drawing/2014/main" id="{9D9DCB0D-BBF7-92B8-4910-6206DC6DEE06}"/>
              </a:ext>
            </a:extLst>
          </p:cNvPr>
          <p:cNvSpPr>
            <a:spLocks noGrp="1"/>
          </p:cNvSpPr>
          <p:nvPr>
            <p:ph type="pic" sz="quarter" idx="19"/>
          </p:nvPr>
        </p:nvSpPr>
        <p:spPr>
          <a:xfrm>
            <a:off x="6477000" y="1390650"/>
            <a:ext cx="5133971" cy="2190750"/>
          </a:xfrm>
        </p:spPr>
        <p:txBody>
          <a:bodyPr anchor="ctr">
            <a:normAutofit/>
          </a:bodyPr>
          <a:lstStyle>
            <a:lvl1pPr algn="ctr">
              <a:defRPr sz="1200" b="0">
                <a:solidFill>
                  <a:schemeClr val="tx1"/>
                </a:solidFill>
              </a:defRPr>
            </a:lvl1pPr>
          </a:lstStyle>
          <a:p>
            <a:endParaRPr lang="fr-FR" dirty="0"/>
          </a:p>
        </p:txBody>
      </p:sp>
      <p:sp>
        <p:nvSpPr>
          <p:cNvPr id="12" name="Rectangle 11">
            <a:extLst>
              <a:ext uri="{FF2B5EF4-FFF2-40B4-BE49-F238E27FC236}">
                <a16:creationId xmlns:a16="http://schemas.microsoft.com/office/drawing/2014/main" id="{2AD650A7-3FDA-F4C8-4E3C-C9E198D792F8}"/>
              </a:ext>
            </a:extLst>
          </p:cNvPr>
          <p:cNvSpPr/>
          <p:nvPr userDrawn="1"/>
        </p:nvSpPr>
        <p:spPr>
          <a:xfrm rot="5400000">
            <a:off x="5356590" y="2444381"/>
            <a:ext cx="2190751"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12">
            <a:extLst>
              <a:ext uri="{FF2B5EF4-FFF2-40B4-BE49-F238E27FC236}">
                <a16:creationId xmlns:a16="http://schemas.microsoft.com/office/drawing/2014/main" id="{A01701FF-BFEF-F080-3CEE-C4896D42C9FA}"/>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1426ED37-427A-7E83-4D9D-AB48D34BE3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11" name="Rectangle 10">
            <a:extLst>
              <a:ext uri="{FF2B5EF4-FFF2-40B4-BE49-F238E27FC236}">
                <a16:creationId xmlns:a16="http://schemas.microsoft.com/office/drawing/2014/main" id="{6912F2F8-E23B-0DE6-4D0D-CEB45B7C4408}"/>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935436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7" name="Espace réservé pour une image  6">
            <a:extLst>
              <a:ext uri="{FF2B5EF4-FFF2-40B4-BE49-F238E27FC236}">
                <a16:creationId xmlns:a16="http://schemas.microsoft.com/office/drawing/2014/main" id="{40945EDE-9B03-71E4-AA50-DD2B2790FA78}"/>
              </a:ext>
            </a:extLst>
          </p:cNvPr>
          <p:cNvSpPr>
            <a:spLocks noGrp="1"/>
          </p:cNvSpPr>
          <p:nvPr>
            <p:ph type="pic" sz="quarter" idx="13"/>
          </p:nvPr>
        </p:nvSpPr>
        <p:spPr>
          <a:xfrm>
            <a:off x="6493613" y="1390650"/>
            <a:ext cx="5117361" cy="4619625"/>
          </a:xfrm>
        </p:spPr>
        <p:txBody>
          <a:bodyPr anchor="ctr">
            <a:normAutofit/>
          </a:bodyPr>
          <a:lstStyle>
            <a:lvl1pPr algn="ctr">
              <a:defRPr sz="1200" b="0">
                <a:solidFill>
                  <a:schemeClr val="tx1"/>
                </a:solidFill>
              </a:defRPr>
            </a:lvl1pPr>
          </a:lstStyle>
          <a:p>
            <a:endParaRPr lang="fr-FR" dirty="0"/>
          </a:p>
        </p:txBody>
      </p:sp>
      <p:sp>
        <p:nvSpPr>
          <p:cNvPr id="8" name="Rectangle 7">
            <a:extLst>
              <a:ext uri="{FF2B5EF4-FFF2-40B4-BE49-F238E27FC236}">
                <a16:creationId xmlns:a16="http://schemas.microsoft.com/office/drawing/2014/main" id="{E0D6A6F2-5450-3DB1-813C-EB592761E364}"/>
              </a:ext>
            </a:extLst>
          </p:cNvPr>
          <p:cNvSpPr/>
          <p:nvPr userDrawn="1"/>
        </p:nvSpPr>
        <p:spPr>
          <a:xfrm rot="5400000">
            <a:off x="4142156" y="3658818"/>
            <a:ext cx="461962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pour une image  6">
            <a:extLst>
              <a:ext uri="{FF2B5EF4-FFF2-40B4-BE49-F238E27FC236}">
                <a16:creationId xmlns:a16="http://schemas.microsoft.com/office/drawing/2014/main" id="{80617B67-95C7-57D8-F3C6-7729460E0C57}"/>
              </a:ext>
            </a:extLst>
          </p:cNvPr>
          <p:cNvSpPr>
            <a:spLocks noGrp="1"/>
          </p:cNvSpPr>
          <p:nvPr>
            <p:ph type="pic" sz="quarter" idx="14"/>
          </p:nvPr>
        </p:nvSpPr>
        <p:spPr>
          <a:xfrm>
            <a:off x="647704" y="1390650"/>
            <a:ext cx="5133969" cy="4619625"/>
          </a:xfrm>
        </p:spPr>
        <p:txBody>
          <a:bodyPr anchor="ctr">
            <a:normAutofit/>
          </a:bodyPr>
          <a:lstStyle>
            <a:lvl1pPr algn="ctr">
              <a:defRPr sz="1200" b="0">
                <a:solidFill>
                  <a:schemeClr val="tx1"/>
                </a:solidFill>
              </a:defRPr>
            </a:lvl1pPr>
          </a:lstStyle>
          <a:p>
            <a:endParaRPr lang="fr-FR" dirty="0"/>
          </a:p>
        </p:txBody>
      </p:sp>
      <p:sp>
        <p:nvSpPr>
          <p:cNvPr id="10" name="Rectangle 9">
            <a:extLst>
              <a:ext uri="{FF2B5EF4-FFF2-40B4-BE49-F238E27FC236}">
                <a16:creationId xmlns:a16="http://schemas.microsoft.com/office/drawing/2014/main" id="{9D3A852C-BE2F-D7A8-4EB3-AF065A81054F}"/>
              </a:ext>
            </a:extLst>
          </p:cNvPr>
          <p:cNvSpPr/>
          <p:nvPr userDrawn="1"/>
        </p:nvSpPr>
        <p:spPr>
          <a:xfrm rot="5400000">
            <a:off x="-1687139" y="3658818"/>
            <a:ext cx="461962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8">
            <a:extLst>
              <a:ext uri="{FF2B5EF4-FFF2-40B4-BE49-F238E27FC236}">
                <a16:creationId xmlns:a16="http://schemas.microsoft.com/office/drawing/2014/main" id="{001C1015-6588-A835-A9BD-4B80826AA46C}"/>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6FE804F3-41F9-30DF-57B0-EB6FAE1798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12" name="Rectangle 11">
            <a:extLst>
              <a:ext uri="{FF2B5EF4-FFF2-40B4-BE49-F238E27FC236}">
                <a16:creationId xmlns:a16="http://schemas.microsoft.com/office/drawing/2014/main" id="{37302F3E-E294-801B-E93E-3D163FF8D111}"/>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itre 1">
            <a:extLst>
              <a:ext uri="{FF2B5EF4-FFF2-40B4-BE49-F238E27FC236}">
                <a16:creationId xmlns:a16="http://schemas.microsoft.com/office/drawing/2014/main" id="{6D1FDFA9-FC9E-00B3-C16C-62A79C47F6C3}"/>
              </a:ext>
            </a:extLst>
          </p:cNvPr>
          <p:cNvSpPr>
            <a:spLocks noGrp="1"/>
          </p:cNvSpPr>
          <p:nvPr>
            <p:ph type="title" hasCustomPrompt="1"/>
          </p:nvPr>
        </p:nvSpPr>
        <p:spPr>
          <a:xfrm>
            <a:off x="647704" y="365125"/>
            <a:ext cx="10963267" cy="379478"/>
          </a:xfrm>
        </p:spPr>
        <p:txBody>
          <a:bodyPr/>
          <a:lstStyle/>
          <a:p>
            <a:r>
              <a:rPr lang="fr-FR" dirty="0"/>
              <a:t>Titre de la partie</a:t>
            </a:r>
          </a:p>
        </p:txBody>
      </p:sp>
    </p:spTree>
    <p:extLst>
      <p:ext uri="{BB962C8B-B14F-4D97-AF65-F5344CB8AC3E}">
        <p14:creationId xmlns:p14="http://schemas.microsoft.com/office/powerpoint/2010/main" val="21548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 légen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4" y="365125"/>
            <a:ext cx="10963267"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6" name="Espace réservé pour une image  6">
            <a:extLst>
              <a:ext uri="{FF2B5EF4-FFF2-40B4-BE49-F238E27FC236}">
                <a16:creationId xmlns:a16="http://schemas.microsoft.com/office/drawing/2014/main" id="{80617B67-95C7-57D8-F3C6-7729460E0C57}"/>
              </a:ext>
            </a:extLst>
          </p:cNvPr>
          <p:cNvSpPr>
            <a:spLocks noGrp="1"/>
          </p:cNvSpPr>
          <p:nvPr>
            <p:ph type="pic" sz="quarter" idx="14"/>
          </p:nvPr>
        </p:nvSpPr>
        <p:spPr>
          <a:xfrm>
            <a:off x="647704" y="1390650"/>
            <a:ext cx="5133971" cy="3648075"/>
          </a:xfrm>
        </p:spPr>
        <p:txBody>
          <a:bodyPr anchor="ctr">
            <a:normAutofit/>
          </a:bodyPr>
          <a:lstStyle>
            <a:lvl1pPr algn="ctr">
              <a:defRPr sz="1200" b="0">
                <a:solidFill>
                  <a:schemeClr val="tx1"/>
                </a:solidFill>
              </a:defRPr>
            </a:lvl1pPr>
          </a:lstStyle>
          <a:p>
            <a:endParaRPr lang="fr-FR" dirty="0"/>
          </a:p>
        </p:txBody>
      </p:sp>
      <p:sp>
        <p:nvSpPr>
          <p:cNvPr id="10" name="Rectangle 9">
            <a:extLst>
              <a:ext uri="{FF2B5EF4-FFF2-40B4-BE49-F238E27FC236}">
                <a16:creationId xmlns:a16="http://schemas.microsoft.com/office/drawing/2014/main" id="{9D3A852C-BE2F-D7A8-4EB3-AF065A81054F}"/>
              </a:ext>
            </a:extLst>
          </p:cNvPr>
          <p:cNvSpPr/>
          <p:nvPr userDrawn="1"/>
        </p:nvSpPr>
        <p:spPr>
          <a:xfrm rot="5400000">
            <a:off x="-1201365" y="3173043"/>
            <a:ext cx="364807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texte 13">
            <a:extLst>
              <a:ext uri="{FF2B5EF4-FFF2-40B4-BE49-F238E27FC236}">
                <a16:creationId xmlns:a16="http://schemas.microsoft.com/office/drawing/2014/main" id="{1137FFCA-CD94-F8CB-FA7A-A90B152A8B44}"/>
              </a:ext>
            </a:extLst>
          </p:cNvPr>
          <p:cNvSpPr>
            <a:spLocks noGrp="1"/>
          </p:cNvSpPr>
          <p:nvPr>
            <p:ph type="body" sz="quarter" idx="15" hasCustomPrompt="1"/>
          </p:nvPr>
        </p:nvSpPr>
        <p:spPr>
          <a:xfrm>
            <a:off x="581024" y="5286375"/>
            <a:ext cx="5204025" cy="828675"/>
          </a:xfrm>
        </p:spPr>
        <p:txBody>
          <a:bodyPr>
            <a:normAutofit/>
          </a:bodyPr>
          <a:lstStyle>
            <a:lvl1pPr>
              <a:defRPr sz="1800" b="0">
                <a:solidFill>
                  <a:schemeClr val="tx1"/>
                </a:solidFill>
              </a:defRPr>
            </a:lvl1pPr>
          </a:lstStyle>
          <a:p>
            <a:pPr lvl="0"/>
            <a:r>
              <a:rPr lang="fr-FR" dirty="0"/>
              <a:t>Texte à modifier</a:t>
            </a:r>
          </a:p>
        </p:txBody>
      </p:sp>
      <p:sp>
        <p:nvSpPr>
          <p:cNvPr id="19" name="Espace réservé pour une image  6">
            <a:extLst>
              <a:ext uri="{FF2B5EF4-FFF2-40B4-BE49-F238E27FC236}">
                <a16:creationId xmlns:a16="http://schemas.microsoft.com/office/drawing/2014/main" id="{ECC94AA5-A837-B56F-3F6C-737B004A004A}"/>
              </a:ext>
            </a:extLst>
          </p:cNvPr>
          <p:cNvSpPr>
            <a:spLocks noGrp="1"/>
          </p:cNvSpPr>
          <p:nvPr>
            <p:ph type="pic" sz="quarter" idx="17"/>
          </p:nvPr>
        </p:nvSpPr>
        <p:spPr>
          <a:xfrm>
            <a:off x="6477000" y="1390650"/>
            <a:ext cx="5133971" cy="3648075"/>
          </a:xfrm>
        </p:spPr>
        <p:txBody>
          <a:bodyPr anchor="ctr">
            <a:normAutofit/>
          </a:bodyPr>
          <a:lstStyle>
            <a:lvl1pPr algn="ctr">
              <a:defRPr sz="1200" b="0">
                <a:solidFill>
                  <a:schemeClr val="tx1"/>
                </a:solidFill>
              </a:defRPr>
            </a:lvl1pPr>
          </a:lstStyle>
          <a:p>
            <a:endParaRPr lang="fr-FR" dirty="0"/>
          </a:p>
        </p:txBody>
      </p:sp>
      <p:sp>
        <p:nvSpPr>
          <p:cNvPr id="20" name="Rectangle 19">
            <a:extLst>
              <a:ext uri="{FF2B5EF4-FFF2-40B4-BE49-F238E27FC236}">
                <a16:creationId xmlns:a16="http://schemas.microsoft.com/office/drawing/2014/main" id="{A0397590-505A-C300-8814-98DB49B6EE23}"/>
              </a:ext>
            </a:extLst>
          </p:cNvPr>
          <p:cNvSpPr/>
          <p:nvPr userDrawn="1"/>
        </p:nvSpPr>
        <p:spPr>
          <a:xfrm rot="5400000">
            <a:off x="4627931" y="3173043"/>
            <a:ext cx="3648073" cy="83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space réservé du texte 13">
            <a:extLst>
              <a:ext uri="{FF2B5EF4-FFF2-40B4-BE49-F238E27FC236}">
                <a16:creationId xmlns:a16="http://schemas.microsoft.com/office/drawing/2014/main" id="{3B7E0227-A1F2-DC35-B091-5F4F4FFEED6B}"/>
              </a:ext>
            </a:extLst>
          </p:cNvPr>
          <p:cNvSpPr>
            <a:spLocks noGrp="1"/>
          </p:cNvSpPr>
          <p:nvPr>
            <p:ph type="body" sz="quarter" idx="18" hasCustomPrompt="1"/>
          </p:nvPr>
        </p:nvSpPr>
        <p:spPr>
          <a:xfrm>
            <a:off x="6410320" y="5286375"/>
            <a:ext cx="5204025" cy="828675"/>
          </a:xfrm>
        </p:spPr>
        <p:txBody>
          <a:bodyPr>
            <a:normAutofit/>
          </a:bodyPr>
          <a:lstStyle>
            <a:lvl1pPr>
              <a:defRPr sz="1800" b="0">
                <a:solidFill>
                  <a:schemeClr val="tx1"/>
                </a:solidFill>
              </a:defRPr>
            </a:lvl1pPr>
          </a:lstStyle>
          <a:p>
            <a:pPr lvl="0"/>
            <a:r>
              <a:rPr lang="fr-FR" dirty="0"/>
              <a:t>Texte à modifier</a:t>
            </a:r>
          </a:p>
        </p:txBody>
      </p:sp>
      <p:cxnSp>
        <p:nvCxnSpPr>
          <p:cNvPr id="22" name="Connecteur droit 21">
            <a:extLst>
              <a:ext uri="{FF2B5EF4-FFF2-40B4-BE49-F238E27FC236}">
                <a16:creationId xmlns:a16="http://schemas.microsoft.com/office/drawing/2014/main" id="{ED361228-924C-B988-4AF8-F037CE1873D2}"/>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Image 22">
            <a:extLst>
              <a:ext uri="{FF2B5EF4-FFF2-40B4-BE49-F238E27FC236}">
                <a16:creationId xmlns:a16="http://schemas.microsoft.com/office/drawing/2014/main" id="{2A615913-C969-88F5-3707-BE84DDF4C5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
        <p:nvSpPr>
          <p:cNvPr id="7" name="Rectangle 6">
            <a:extLst>
              <a:ext uri="{FF2B5EF4-FFF2-40B4-BE49-F238E27FC236}">
                <a16:creationId xmlns:a16="http://schemas.microsoft.com/office/drawing/2014/main" id="{C35EFC38-6EFA-8FBC-CECD-009241993F60}"/>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64811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photo &quot;découpée&quo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6BD9E-5200-8FA1-9F8C-4A7EDAAB41EB}"/>
              </a:ext>
            </a:extLst>
          </p:cNvPr>
          <p:cNvSpPr>
            <a:spLocks noGrp="1"/>
          </p:cNvSpPr>
          <p:nvPr>
            <p:ph type="title" hasCustomPrompt="1"/>
          </p:nvPr>
        </p:nvSpPr>
        <p:spPr>
          <a:xfrm>
            <a:off x="647705" y="365125"/>
            <a:ext cx="8304275" cy="379478"/>
          </a:xfr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FD724DA1-39E7-24A8-5C23-FC1A3DEFCA8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F62AA38-22BD-AA32-AFEB-890306BF4432}"/>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F0B40527-FB1C-BADA-7671-1E149E4B3E0D}"/>
              </a:ext>
            </a:extLst>
          </p:cNvPr>
          <p:cNvSpPr>
            <a:spLocks noGrp="1"/>
          </p:cNvSpPr>
          <p:nvPr>
            <p:ph type="dt" sz="half" idx="12"/>
          </p:nvPr>
        </p:nvSpPr>
        <p:spPr/>
        <p:txBody>
          <a:bodyPr/>
          <a:lstStyle/>
          <a:p>
            <a:r>
              <a:rPr lang="fr-FR" dirty="0"/>
              <a:t>5 juillet 2023</a:t>
            </a:r>
          </a:p>
        </p:txBody>
      </p:sp>
      <p:sp>
        <p:nvSpPr>
          <p:cNvPr id="9" name="Espace réservé du texte 13">
            <a:extLst>
              <a:ext uri="{FF2B5EF4-FFF2-40B4-BE49-F238E27FC236}">
                <a16:creationId xmlns:a16="http://schemas.microsoft.com/office/drawing/2014/main" id="{CA726962-4E58-302C-355D-468FEBA4AD61}"/>
              </a:ext>
            </a:extLst>
          </p:cNvPr>
          <p:cNvSpPr>
            <a:spLocks noGrp="1"/>
          </p:cNvSpPr>
          <p:nvPr>
            <p:ph type="body" sz="quarter" idx="14" hasCustomPrompt="1"/>
          </p:nvPr>
        </p:nvSpPr>
        <p:spPr>
          <a:xfrm>
            <a:off x="647704" y="1390650"/>
            <a:ext cx="8304272" cy="4619625"/>
          </a:xfrm>
          <a:ln>
            <a:noFill/>
          </a:ln>
        </p:spPr>
        <p:txBody>
          <a:bodyPr/>
          <a:lstStyle>
            <a:lvl1pPr>
              <a:defRPr>
                <a:solidFill>
                  <a:schemeClr val="tx2"/>
                </a:solidFill>
              </a:defRPr>
            </a:lvl1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cxnSp>
        <p:nvCxnSpPr>
          <p:cNvPr id="13" name="Connecteur droit 12">
            <a:extLst>
              <a:ext uri="{FF2B5EF4-FFF2-40B4-BE49-F238E27FC236}">
                <a16:creationId xmlns:a16="http://schemas.microsoft.com/office/drawing/2014/main" id="{4DFC47A6-B269-32A4-D754-BA986C1A4FC9}"/>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011B4E37-DF7F-BDF9-1589-B96564544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8567" y="6274054"/>
            <a:ext cx="443409" cy="379478"/>
          </a:xfrm>
          <a:prstGeom prst="rect">
            <a:avLst/>
          </a:prstGeom>
        </p:spPr>
      </p:pic>
      <p:sp>
        <p:nvSpPr>
          <p:cNvPr id="7" name="Rectangle 6">
            <a:extLst>
              <a:ext uri="{FF2B5EF4-FFF2-40B4-BE49-F238E27FC236}">
                <a16:creationId xmlns:a16="http://schemas.microsoft.com/office/drawing/2014/main" id="{6A46E040-A070-6507-3F11-CD5276832749}"/>
              </a:ext>
            </a:extLst>
          </p:cNvPr>
          <p:cNvSpPr/>
          <p:nvPr userDrawn="1"/>
        </p:nvSpPr>
        <p:spPr>
          <a:xfrm>
            <a:off x="9784080" y="91440"/>
            <a:ext cx="2313432" cy="6684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ysClr val="windowText" lastClr="000000"/>
                </a:solidFill>
                <a:latin typeface="Arial" panose="020B0604020202020204" pitchFamily="34" charset="0"/>
                <a:cs typeface="Arial" panose="020B0604020202020204" pitchFamily="34" charset="0"/>
              </a:rPr>
              <a:t>Coller sur cet encart</a:t>
            </a:r>
          </a:p>
          <a:p>
            <a:pPr algn="ctr"/>
            <a:r>
              <a:rPr lang="fr-FR" sz="1200" b="1" dirty="0">
                <a:solidFill>
                  <a:sysClr val="windowText" lastClr="000000"/>
                </a:solidFill>
                <a:latin typeface="Arial" panose="020B0604020202020204" pitchFamily="34" charset="0"/>
                <a:cs typeface="Arial" panose="020B0604020202020204" pitchFamily="34" charset="0"/>
              </a:rPr>
              <a:t>la « Photo dynamique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dirty="0">
              <a:solidFill>
                <a:sysClr val="windowText" lastClr="000000"/>
              </a:solidFill>
              <a:latin typeface="Arial" panose="020B0604020202020204" pitchFamily="34" charset="0"/>
              <a:cs typeface="Arial" panose="020B0604020202020204" pitchFamily="34" charset="0"/>
            </a:endParaRPr>
          </a:p>
          <a:p>
            <a:pPr algn="ctr"/>
            <a:r>
              <a:rPr lang="fr-FR" sz="1050" dirty="0">
                <a:solidFill>
                  <a:sysClr val="windowText" lastClr="000000"/>
                </a:solidFill>
                <a:latin typeface="Arial" panose="020B0604020202020204" pitchFamily="34" charset="0"/>
                <a:cs typeface="Arial" panose="020B0604020202020204" pitchFamily="34" charset="0"/>
              </a:rPr>
              <a:t>(cf pages dans le modèle</a:t>
            </a:r>
          </a:p>
          <a:p>
            <a:pPr algn="ctr"/>
            <a:r>
              <a:rPr lang="fr-FR" sz="1050" dirty="0">
                <a:solidFill>
                  <a:sysClr val="windowText" lastClr="000000"/>
                </a:solidFill>
                <a:latin typeface="Arial" panose="020B0604020202020204" pitchFamily="34" charset="0"/>
                <a:cs typeface="Arial" panose="020B0604020202020204" pitchFamily="34" charset="0"/>
              </a:rPr>
              <a:t>de PPT « Ressources »)</a:t>
            </a:r>
          </a:p>
        </p:txBody>
      </p:sp>
      <p:sp>
        <p:nvSpPr>
          <p:cNvPr id="6" name="Rectangle 5">
            <a:extLst>
              <a:ext uri="{FF2B5EF4-FFF2-40B4-BE49-F238E27FC236}">
                <a16:creationId xmlns:a16="http://schemas.microsoft.com/office/drawing/2014/main" id="{5102836D-FBAD-2BA6-C96E-2A11616C6AF4}"/>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51738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1F23E70-93C5-8666-CFC2-14F12ED62BB6}"/>
              </a:ext>
            </a:extLst>
          </p:cNvPr>
          <p:cNvSpPr>
            <a:spLocks noGrp="1"/>
          </p:cNvSpPr>
          <p:nvPr>
            <p:ph type="title" hasCustomPrompt="1"/>
          </p:nvPr>
        </p:nvSpPr>
        <p:spPr>
          <a:xfrm>
            <a:off x="647705" y="365125"/>
            <a:ext cx="8304275" cy="379478"/>
          </a:xfrm>
        </p:spPr>
        <p:txBody>
          <a:bodyPr/>
          <a:lstStyle>
            <a:lvl1pPr>
              <a:defRPr/>
            </a:lvl1pPr>
          </a:lstStyle>
          <a:p>
            <a:r>
              <a:rPr lang="fr-FR" dirty="0"/>
              <a:t>Contact</a:t>
            </a:r>
          </a:p>
        </p:txBody>
      </p:sp>
      <p:sp>
        <p:nvSpPr>
          <p:cNvPr id="4" name="Rectangle 3">
            <a:extLst>
              <a:ext uri="{FF2B5EF4-FFF2-40B4-BE49-F238E27FC236}">
                <a16:creationId xmlns:a16="http://schemas.microsoft.com/office/drawing/2014/main" id="{44EDA6EA-44E9-BE28-F7A6-39C14A6617A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pour une image  6">
            <a:extLst>
              <a:ext uri="{FF2B5EF4-FFF2-40B4-BE49-F238E27FC236}">
                <a16:creationId xmlns:a16="http://schemas.microsoft.com/office/drawing/2014/main" id="{FA5301BD-DB15-F3F7-D036-29C990A0C928}"/>
              </a:ext>
            </a:extLst>
          </p:cNvPr>
          <p:cNvSpPr>
            <a:spLocks noGrp="1"/>
          </p:cNvSpPr>
          <p:nvPr>
            <p:ph type="pic" sz="quarter" idx="15" hasCustomPrompt="1"/>
          </p:nvPr>
        </p:nvSpPr>
        <p:spPr>
          <a:xfrm>
            <a:off x="1446213" y="2413000"/>
            <a:ext cx="2254250" cy="2254250"/>
          </a:xfrm>
          <a:prstGeom prst="ellipse">
            <a:avLst/>
          </a:prstGeom>
          <a:solidFill>
            <a:schemeClr val="bg1">
              <a:lumMod val="95000"/>
            </a:schemeClr>
          </a:solidFill>
        </p:spPr>
        <p:txBody>
          <a:bodyPr anchor="ctr">
            <a:normAutofit/>
          </a:bodyPr>
          <a:lstStyle>
            <a:lvl1pPr algn="ctr">
              <a:defRPr sz="1200" b="0">
                <a:solidFill>
                  <a:schemeClr val="tx1"/>
                </a:solidFill>
              </a:defRPr>
            </a:lvl1pPr>
          </a:lstStyle>
          <a:p>
            <a:r>
              <a:rPr lang="fr-FR" dirty="0"/>
              <a:t>Photo</a:t>
            </a:r>
          </a:p>
        </p:txBody>
      </p:sp>
      <p:sp>
        <p:nvSpPr>
          <p:cNvPr id="15" name="Espace réservé du texte 13">
            <a:extLst>
              <a:ext uri="{FF2B5EF4-FFF2-40B4-BE49-F238E27FC236}">
                <a16:creationId xmlns:a16="http://schemas.microsoft.com/office/drawing/2014/main" id="{6AC9DABE-18D4-D10C-48D2-A7E90DC98480}"/>
              </a:ext>
            </a:extLst>
          </p:cNvPr>
          <p:cNvSpPr>
            <a:spLocks noGrp="1"/>
          </p:cNvSpPr>
          <p:nvPr>
            <p:ph type="body" sz="quarter" idx="16" hasCustomPrompt="1"/>
          </p:nvPr>
        </p:nvSpPr>
        <p:spPr>
          <a:xfrm>
            <a:off x="4339401" y="2644037"/>
            <a:ext cx="7081838" cy="379477"/>
          </a:xfrm>
        </p:spPr>
        <p:txBody>
          <a:bodyPr>
            <a:normAutofit/>
          </a:bodyPr>
          <a:lstStyle>
            <a:lvl1pPr>
              <a:defRPr sz="2400">
                <a:solidFill>
                  <a:schemeClr val="tx1"/>
                </a:solidFill>
              </a:defRPr>
            </a:lvl1pPr>
          </a:lstStyle>
          <a:p>
            <a:pPr lvl="0"/>
            <a:r>
              <a:rPr lang="fr-FR" dirty="0"/>
              <a:t>Prénom Nom</a:t>
            </a:r>
          </a:p>
        </p:txBody>
      </p:sp>
      <p:sp>
        <p:nvSpPr>
          <p:cNvPr id="16" name="Espace réservé du texte 13">
            <a:extLst>
              <a:ext uri="{FF2B5EF4-FFF2-40B4-BE49-F238E27FC236}">
                <a16:creationId xmlns:a16="http://schemas.microsoft.com/office/drawing/2014/main" id="{5716AFF7-06B8-0E24-4ED2-8D11B220BF9A}"/>
              </a:ext>
            </a:extLst>
          </p:cNvPr>
          <p:cNvSpPr>
            <a:spLocks noGrp="1"/>
          </p:cNvSpPr>
          <p:nvPr>
            <p:ph type="body" sz="quarter" idx="17" hasCustomPrompt="1"/>
          </p:nvPr>
        </p:nvSpPr>
        <p:spPr>
          <a:xfrm>
            <a:off x="4339401" y="3213221"/>
            <a:ext cx="7081838" cy="215780"/>
          </a:xfrm>
        </p:spPr>
        <p:txBody>
          <a:bodyPr>
            <a:normAutofit/>
          </a:bodyPr>
          <a:lstStyle>
            <a:lvl1pPr>
              <a:defRPr sz="2000" b="0">
                <a:solidFill>
                  <a:schemeClr val="tx1"/>
                </a:solidFill>
              </a:defRPr>
            </a:lvl1pPr>
          </a:lstStyle>
          <a:p>
            <a:pPr lvl="0"/>
            <a:r>
              <a:rPr lang="fr-FR" dirty="0"/>
              <a:t>Poste</a:t>
            </a:r>
          </a:p>
        </p:txBody>
      </p:sp>
      <p:sp>
        <p:nvSpPr>
          <p:cNvPr id="19" name="Espace réservé du texte 13">
            <a:extLst>
              <a:ext uri="{FF2B5EF4-FFF2-40B4-BE49-F238E27FC236}">
                <a16:creationId xmlns:a16="http://schemas.microsoft.com/office/drawing/2014/main" id="{4B5268CB-255A-0C33-4EFF-6B480C86D981}"/>
              </a:ext>
            </a:extLst>
          </p:cNvPr>
          <p:cNvSpPr>
            <a:spLocks noGrp="1"/>
          </p:cNvSpPr>
          <p:nvPr>
            <p:ph type="body" sz="quarter" idx="18" hasCustomPrompt="1"/>
          </p:nvPr>
        </p:nvSpPr>
        <p:spPr>
          <a:xfrm>
            <a:off x="4339401" y="3591663"/>
            <a:ext cx="7081838" cy="215780"/>
          </a:xfrm>
        </p:spPr>
        <p:txBody>
          <a:bodyPr>
            <a:normAutofit/>
          </a:bodyPr>
          <a:lstStyle>
            <a:lvl1pPr>
              <a:defRPr sz="2000" b="0">
                <a:solidFill>
                  <a:schemeClr val="tx1"/>
                </a:solidFill>
              </a:defRPr>
            </a:lvl1pPr>
          </a:lstStyle>
          <a:p>
            <a:pPr lvl="0"/>
            <a:r>
              <a:rPr lang="fr-FR" dirty="0"/>
              <a:t>Adresse mail</a:t>
            </a:r>
          </a:p>
        </p:txBody>
      </p:sp>
      <p:sp>
        <p:nvSpPr>
          <p:cNvPr id="20" name="Espace réservé du texte 13">
            <a:extLst>
              <a:ext uri="{FF2B5EF4-FFF2-40B4-BE49-F238E27FC236}">
                <a16:creationId xmlns:a16="http://schemas.microsoft.com/office/drawing/2014/main" id="{3F5647EC-0F0D-9836-F242-9DBA11A96982}"/>
              </a:ext>
            </a:extLst>
          </p:cNvPr>
          <p:cNvSpPr>
            <a:spLocks noGrp="1"/>
          </p:cNvSpPr>
          <p:nvPr>
            <p:ph type="body" sz="quarter" idx="19" hasCustomPrompt="1"/>
          </p:nvPr>
        </p:nvSpPr>
        <p:spPr>
          <a:xfrm>
            <a:off x="4339401" y="3976891"/>
            <a:ext cx="7081838" cy="215780"/>
          </a:xfrm>
        </p:spPr>
        <p:txBody>
          <a:bodyPr>
            <a:normAutofit/>
          </a:bodyPr>
          <a:lstStyle>
            <a:lvl1pPr>
              <a:defRPr sz="2000" b="0">
                <a:solidFill>
                  <a:schemeClr val="tx1"/>
                </a:solidFill>
              </a:defRPr>
            </a:lvl1pPr>
          </a:lstStyle>
          <a:p>
            <a:pPr lvl="0"/>
            <a:r>
              <a:rPr lang="fr-FR" dirty="0"/>
              <a:t>Téléphone</a:t>
            </a:r>
          </a:p>
        </p:txBody>
      </p:sp>
      <p:sp>
        <p:nvSpPr>
          <p:cNvPr id="2" name="Espace réservé du numéro de diapositive 2">
            <a:extLst>
              <a:ext uri="{FF2B5EF4-FFF2-40B4-BE49-F238E27FC236}">
                <a16:creationId xmlns:a16="http://schemas.microsoft.com/office/drawing/2014/main" id="{B972EFE2-93C0-B6DD-5EEB-3C10ACD2E64C}"/>
              </a:ext>
            </a:extLst>
          </p:cNvPr>
          <p:cNvSpPr>
            <a:spLocks noGrp="1"/>
          </p:cNvSpPr>
          <p:nvPr>
            <p:ph type="sldNum" sz="quarter" idx="10"/>
          </p:nvPr>
        </p:nvSpPr>
        <p:spPr>
          <a:xfrm>
            <a:off x="291082" y="6492876"/>
            <a:ext cx="547118" cy="180000"/>
          </a:xfrm>
        </p:spPr>
        <p:txBody>
          <a:bodyPr/>
          <a:lstStyle/>
          <a:p>
            <a:fld id="{D67C0D4E-7AF8-4EE0-8632-0BA880AF82F5}" type="slidenum">
              <a:rPr lang="fr-FR" smtClean="0"/>
              <a:pPr/>
              <a:t>‹N°›</a:t>
            </a:fld>
            <a:endParaRPr lang="fr-FR" dirty="0"/>
          </a:p>
        </p:txBody>
      </p:sp>
      <p:sp>
        <p:nvSpPr>
          <p:cNvPr id="5" name="Espace réservé du pied de page 3">
            <a:extLst>
              <a:ext uri="{FF2B5EF4-FFF2-40B4-BE49-F238E27FC236}">
                <a16:creationId xmlns:a16="http://schemas.microsoft.com/office/drawing/2014/main" id="{2CBCB3DE-DC88-EFDE-FC29-EE5427310BB0}"/>
              </a:ext>
            </a:extLst>
          </p:cNvPr>
          <p:cNvSpPr>
            <a:spLocks noGrp="1"/>
          </p:cNvSpPr>
          <p:nvPr>
            <p:ph type="ftr" sz="quarter" idx="11"/>
          </p:nvPr>
        </p:nvSpPr>
        <p:spPr>
          <a:xfrm>
            <a:off x="2139409" y="6492875"/>
            <a:ext cx="4114800" cy="180000"/>
          </a:xfrm>
        </p:spPr>
        <p:txBody>
          <a:bodyPr/>
          <a:lstStyle/>
          <a:p>
            <a:r>
              <a:rPr lang="fr-FR" dirty="0"/>
              <a:t>Révision SAGE Vilaine : prospective et stratégie</a:t>
            </a:r>
          </a:p>
        </p:txBody>
      </p:sp>
      <p:sp>
        <p:nvSpPr>
          <p:cNvPr id="6" name="Espace réservé de la date 4">
            <a:extLst>
              <a:ext uri="{FF2B5EF4-FFF2-40B4-BE49-F238E27FC236}">
                <a16:creationId xmlns:a16="http://schemas.microsoft.com/office/drawing/2014/main" id="{EF8CA977-795F-42F1-8D29-766635F5BB80}"/>
              </a:ext>
            </a:extLst>
          </p:cNvPr>
          <p:cNvSpPr>
            <a:spLocks noGrp="1"/>
          </p:cNvSpPr>
          <p:nvPr>
            <p:ph type="dt" sz="half" idx="12"/>
          </p:nvPr>
        </p:nvSpPr>
        <p:spPr>
          <a:xfrm>
            <a:off x="987552" y="6492875"/>
            <a:ext cx="941108" cy="180000"/>
          </a:xfrm>
        </p:spPr>
        <p:txBody>
          <a:bodyPr/>
          <a:lstStyle/>
          <a:p>
            <a:r>
              <a:rPr lang="fr-FR" dirty="0"/>
              <a:t>5 juillet 2023</a:t>
            </a:r>
          </a:p>
        </p:txBody>
      </p:sp>
      <p:cxnSp>
        <p:nvCxnSpPr>
          <p:cNvPr id="8" name="Connecteur droit 7">
            <a:extLst>
              <a:ext uri="{FF2B5EF4-FFF2-40B4-BE49-F238E27FC236}">
                <a16:creationId xmlns:a16="http://schemas.microsoft.com/office/drawing/2014/main" id="{DE1D85F3-0402-6CF8-F2AD-44E24D72F95C}"/>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EA63646-CCFD-C942-91B8-62C7D862A5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Tree>
    <p:extLst>
      <p:ext uri="{BB962C8B-B14F-4D97-AF65-F5344CB8AC3E}">
        <p14:creationId xmlns:p14="http://schemas.microsoft.com/office/powerpoint/2010/main" val="1501608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1F23E70-93C5-8666-CFC2-14F12ED62BB6}"/>
              </a:ext>
            </a:extLst>
          </p:cNvPr>
          <p:cNvSpPr>
            <a:spLocks noGrp="1"/>
          </p:cNvSpPr>
          <p:nvPr>
            <p:ph type="title" hasCustomPrompt="1"/>
          </p:nvPr>
        </p:nvSpPr>
        <p:spPr>
          <a:xfrm>
            <a:off x="647705" y="365125"/>
            <a:ext cx="8304275" cy="379478"/>
          </a:xfrm>
        </p:spPr>
        <p:txBody>
          <a:bodyPr/>
          <a:lstStyle>
            <a:lvl1pPr>
              <a:defRPr/>
            </a:lvl1pPr>
          </a:lstStyle>
          <a:p>
            <a:r>
              <a:rPr lang="fr-FR" dirty="0"/>
              <a:t>Contact</a:t>
            </a:r>
          </a:p>
        </p:txBody>
      </p:sp>
      <p:sp>
        <p:nvSpPr>
          <p:cNvPr id="4" name="Rectangle 3">
            <a:extLst>
              <a:ext uri="{FF2B5EF4-FFF2-40B4-BE49-F238E27FC236}">
                <a16:creationId xmlns:a16="http://schemas.microsoft.com/office/drawing/2014/main" id="{44EDA6EA-44E9-BE28-F7A6-39C14A6617A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pour une image  6">
            <a:extLst>
              <a:ext uri="{FF2B5EF4-FFF2-40B4-BE49-F238E27FC236}">
                <a16:creationId xmlns:a16="http://schemas.microsoft.com/office/drawing/2014/main" id="{FA5301BD-DB15-F3F7-D036-29C990A0C928}"/>
              </a:ext>
            </a:extLst>
          </p:cNvPr>
          <p:cNvSpPr>
            <a:spLocks noGrp="1"/>
          </p:cNvSpPr>
          <p:nvPr>
            <p:ph type="pic" sz="quarter" idx="15" hasCustomPrompt="1"/>
          </p:nvPr>
        </p:nvSpPr>
        <p:spPr>
          <a:xfrm>
            <a:off x="1099572" y="1709900"/>
            <a:ext cx="2254250" cy="2254250"/>
          </a:xfrm>
          <a:prstGeom prst="ellipse">
            <a:avLst/>
          </a:prstGeom>
          <a:solidFill>
            <a:schemeClr val="bg1">
              <a:lumMod val="95000"/>
            </a:schemeClr>
          </a:solidFill>
        </p:spPr>
        <p:txBody>
          <a:bodyPr anchor="ctr">
            <a:normAutofit/>
          </a:bodyPr>
          <a:lstStyle>
            <a:lvl1pPr algn="ctr">
              <a:defRPr sz="1200" b="0">
                <a:solidFill>
                  <a:schemeClr val="tx1"/>
                </a:solidFill>
              </a:defRPr>
            </a:lvl1pPr>
          </a:lstStyle>
          <a:p>
            <a:r>
              <a:rPr lang="fr-FR" dirty="0"/>
              <a:t>Photo</a:t>
            </a:r>
          </a:p>
        </p:txBody>
      </p:sp>
      <p:sp>
        <p:nvSpPr>
          <p:cNvPr id="8" name="Espace réservé du texte 13">
            <a:extLst>
              <a:ext uri="{FF2B5EF4-FFF2-40B4-BE49-F238E27FC236}">
                <a16:creationId xmlns:a16="http://schemas.microsoft.com/office/drawing/2014/main" id="{2848599B-B628-8750-B6E4-A58EB9C01EE3}"/>
              </a:ext>
            </a:extLst>
          </p:cNvPr>
          <p:cNvSpPr>
            <a:spLocks noGrp="1"/>
          </p:cNvSpPr>
          <p:nvPr>
            <p:ph type="body" sz="quarter" idx="16" hasCustomPrompt="1"/>
          </p:nvPr>
        </p:nvSpPr>
        <p:spPr>
          <a:xfrm>
            <a:off x="1099572" y="4248202"/>
            <a:ext cx="4649787" cy="388824"/>
          </a:xfrm>
        </p:spPr>
        <p:txBody>
          <a:bodyPr>
            <a:normAutofit/>
          </a:bodyPr>
          <a:lstStyle>
            <a:lvl1pPr>
              <a:defRPr sz="2400">
                <a:solidFill>
                  <a:schemeClr val="tx1"/>
                </a:solidFill>
              </a:defRPr>
            </a:lvl1pPr>
          </a:lstStyle>
          <a:p>
            <a:pPr lvl="0"/>
            <a:r>
              <a:rPr lang="fr-FR" dirty="0"/>
              <a:t>Prénom Nom</a:t>
            </a:r>
          </a:p>
        </p:txBody>
      </p:sp>
      <p:sp>
        <p:nvSpPr>
          <p:cNvPr id="9" name="Espace réservé du texte 13">
            <a:extLst>
              <a:ext uri="{FF2B5EF4-FFF2-40B4-BE49-F238E27FC236}">
                <a16:creationId xmlns:a16="http://schemas.microsoft.com/office/drawing/2014/main" id="{4B13B70C-408A-6EE2-FA6C-4DF5E741AE86}"/>
              </a:ext>
            </a:extLst>
          </p:cNvPr>
          <p:cNvSpPr>
            <a:spLocks noGrp="1"/>
          </p:cNvSpPr>
          <p:nvPr>
            <p:ph type="body" sz="quarter" idx="18" hasCustomPrompt="1"/>
          </p:nvPr>
        </p:nvSpPr>
        <p:spPr>
          <a:xfrm>
            <a:off x="1099572" y="4817385"/>
            <a:ext cx="4649787" cy="221095"/>
          </a:xfrm>
        </p:spPr>
        <p:txBody>
          <a:bodyPr>
            <a:normAutofit/>
          </a:bodyPr>
          <a:lstStyle>
            <a:lvl1pPr>
              <a:defRPr sz="2000" b="0">
                <a:solidFill>
                  <a:schemeClr val="tx1"/>
                </a:solidFill>
              </a:defRPr>
            </a:lvl1pPr>
          </a:lstStyle>
          <a:p>
            <a:pPr lvl="0"/>
            <a:r>
              <a:rPr lang="fr-FR" dirty="0"/>
              <a:t>Poste</a:t>
            </a:r>
          </a:p>
        </p:txBody>
      </p:sp>
      <p:sp>
        <p:nvSpPr>
          <p:cNvPr id="10" name="Espace réservé du texte 13">
            <a:extLst>
              <a:ext uri="{FF2B5EF4-FFF2-40B4-BE49-F238E27FC236}">
                <a16:creationId xmlns:a16="http://schemas.microsoft.com/office/drawing/2014/main" id="{11AEDADA-0913-1B9B-9407-2E1B27D7AD60}"/>
              </a:ext>
            </a:extLst>
          </p:cNvPr>
          <p:cNvSpPr>
            <a:spLocks noGrp="1"/>
          </p:cNvSpPr>
          <p:nvPr>
            <p:ph type="body" sz="quarter" idx="19" hasCustomPrompt="1"/>
          </p:nvPr>
        </p:nvSpPr>
        <p:spPr>
          <a:xfrm>
            <a:off x="1099572" y="5195827"/>
            <a:ext cx="4649787" cy="221095"/>
          </a:xfrm>
        </p:spPr>
        <p:txBody>
          <a:bodyPr>
            <a:normAutofit/>
          </a:bodyPr>
          <a:lstStyle>
            <a:lvl1pPr>
              <a:defRPr sz="2000" b="0">
                <a:solidFill>
                  <a:schemeClr val="tx1"/>
                </a:solidFill>
              </a:defRPr>
            </a:lvl1pPr>
          </a:lstStyle>
          <a:p>
            <a:pPr lvl="0"/>
            <a:r>
              <a:rPr lang="fr-FR" dirty="0"/>
              <a:t>Adresse mail</a:t>
            </a:r>
          </a:p>
        </p:txBody>
      </p:sp>
      <p:sp>
        <p:nvSpPr>
          <p:cNvPr id="11" name="Espace réservé du texte 13">
            <a:extLst>
              <a:ext uri="{FF2B5EF4-FFF2-40B4-BE49-F238E27FC236}">
                <a16:creationId xmlns:a16="http://schemas.microsoft.com/office/drawing/2014/main" id="{8C237264-EDC7-3AC3-BC6A-3BBA27A362A5}"/>
              </a:ext>
            </a:extLst>
          </p:cNvPr>
          <p:cNvSpPr>
            <a:spLocks noGrp="1"/>
          </p:cNvSpPr>
          <p:nvPr>
            <p:ph type="body" sz="quarter" idx="20" hasCustomPrompt="1"/>
          </p:nvPr>
        </p:nvSpPr>
        <p:spPr>
          <a:xfrm>
            <a:off x="1099572" y="5581055"/>
            <a:ext cx="4649787" cy="221095"/>
          </a:xfrm>
        </p:spPr>
        <p:txBody>
          <a:bodyPr>
            <a:normAutofit/>
          </a:bodyPr>
          <a:lstStyle>
            <a:lvl1pPr>
              <a:defRPr sz="2000" b="0">
                <a:solidFill>
                  <a:schemeClr val="tx1"/>
                </a:solidFill>
              </a:defRPr>
            </a:lvl1pPr>
          </a:lstStyle>
          <a:p>
            <a:pPr lvl="0"/>
            <a:r>
              <a:rPr lang="fr-FR" dirty="0"/>
              <a:t>Téléphone</a:t>
            </a:r>
          </a:p>
        </p:txBody>
      </p:sp>
      <p:sp>
        <p:nvSpPr>
          <p:cNvPr id="12" name="Espace réservé pour une image  6">
            <a:extLst>
              <a:ext uri="{FF2B5EF4-FFF2-40B4-BE49-F238E27FC236}">
                <a16:creationId xmlns:a16="http://schemas.microsoft.com/office/drawing/2014/main" id="{410310C7-0EC7-4E7D-1996-E05B995EAF25}"/>
              </a:ext>
            </a:extLst>
          </p:cNvPr>
          <p:cNvSpPr>
            <a:spLocks noGrp="1"/>
          </p:cNvSpPr>
          <p:nvPr>
            <p:ph type="pic" sz="quarter" idx="21" hasCustomPrompt="1"/>
          </p:nvPr>
        </p:nvSpPr>
        <p:spPr>
          <a:xfrm>
            <a:off x="6697730" y="1709900"/>
            <a:ext cx="2254250" cy="2254250"/>
          </a:xfrm>
          <a:prstGeom prst="ellipse">
            <a:avLst/>
          </a:prstGeom>
          <a:solidFill>
            <a:schemeClr val="bg1">
              <a:lumMod val="95000"/>
            </a:schemeClr>
          </a:solidFill>
        </p:spPr>
        <p:txBody>
          <a:bodyPr anchor="ctr">
            <a:normAutofit/>
          </a:bodyPr>
          <a:lstStyle>
            <a:lvl1pPr algn="ctr">
              <a:defRPr sz="1200" b="0">
                <a:solidFill>
                  <a:schemeClr val="tx1"/>
                </a:solidFill>
              </a:defRPr>
            </a:lvl1pPr>
          </a:lstStyle>
          <a:p>
            <a:r>
              <a:rPr lang="fr-FR" dirty="0"/>
              <a:t>Photo</a:t>
            </a:r>
          </a:p>
        </p:txBody>
      </p:sp>
      <p:sp>
        <p:nvSpPr>
          <p:cNvPr id="13" name="Espace réservé du texte 13">
            <a:extLst>
              <a:ext uri="{FF2B5EF4-FFF2-40B4-BE49-F238E27FC236}">
                <a16:creationId xmlns:a16="http://schemas.microsoft.com/office/drawing/2014/main" id="{C680C135-9D38-0A17-5A64-AB197EA90005}"/>
              </a:ext>
            </a:extLst>
          </p:cNvPr>
          <p:cNvSpPr>
            <a:spLocks noGrp="1"/>
          </p:cNvSpPr>
          <p:nvPr>
            <p:ph type="body" sz="quarter" idx="22" hasCustomPrompt="1"/>
          </p:nvPr>
        </p:nvSpPr>
        <p:spPr>
          <a:xfrm>
            <a:off x="6697730" y="4248202"/>
            <a:ext cx="4649787" cy="388824"/>
          </a:xfrm>
        </p:spPr>
        <p:txBody>
          <a:bodyPr>
            <a:normAutofit/>
          </a:bodyPr>
          <a:lstStyle>
            <a:lvl1pPr>
              <a:defRPr sz="2400">
                <a:solidFill>
                  <a:schemeClr val="tx1"/>
                </a:solidFill>
              </a:defRPr>
            </a:lvl1pPr>
          </a:lstStyle>
          <a:p>
            <a:pPr lvl="0"/>
            <a:r>
              <a:rPr lang="fr-FR" dirty="0"/>
              <a:t>Prénom Nom</a:t>
            </a:r>
          </a:p>
        </p:txBody>
      </p:sp>
      <p:sp>
        <p:nvSpPr>
          <p:cNvPr id="14" name="Espace réservé du texte 13">
            <a:extLst>
              <a:ext uri="{FF2B5EF4-FFF2-40B4-BE49-F238E27FC236}">
                <a16:creationId xmlns:a16="http://schemas.microsoft.com/office/drawing/2014/main" id="{98CAD018-C1A5-88C4-08B9-E0F73AC2AC5F}"/>
              </a:ext>
            </a:extLst>
          </p:cNvPr>
          <p:cNvSpPr>
            <a:spLocks noGrp="1"/>
          </p:cNvSpPr>
          <p:nvPr>
            <p:ph type="body" sz="quarter" idx="23" hasCustomPrompt="1"/>
          </p:nvPr>
        </p:nvSpPr>
        <p:spPr>
          <a:xfrm>
            <a:off x="6697730" y="4817385"/>
            <a:ext cx="4649787" cy="221095"/>
          </a:xfrm>
        </p:spPr>
        <p:txBody>
          <a:bodyPr>
            <a:normAutofit/>
          </a:bodyPr>
          <a:lstStyle>
            <a:lvl1pPr>
              <a:defRPr sz="2000" b="0">
                <a:solidFill>
                  <a:schemeClr val="tx1"/>
                </a:solidFill>
              </a:defRPr>
            </a:lvl1pPr>
          </a:lstStyle>
          <a:p>
            <a:pPr lvl="0"/>
            <a:r>
              <a:rPr lang="fr-FR" dirty="0"/>
              <a:t>Poste</a:t>
            </a:r>
          </a:p>
        </p:txBody>
      </p:sp>
      <p:sp>
        <p:nvSpPr>
          <p:cNvPr id="15" name="Espace réservé du texte 13">
            <a:extLst>
              <a:ext uri="{FF2B5EF4-FFF2-40B4-BE49-F238E27FC236}">
                <a16:creationId xmlns:a16="http://schemas.microsoft.com/office/drawing/2014/main" id="{13102C2A-CDF8-0C72-3E89-B357C7EB783C}"/>
              </a:ext>
            </a:extLst>
          </p:cNvPr>
          <p:cNvSpPr>
            <a:spLocks noGrp="1"/>
          </p:cNvSpPr>
          <p:nvPr>
            <p:ph type="body" sz="quarter" idx="24" hasCustomPrompt="1"/>
          </p:nvPr>
        </p:nvSpPr>
        <p:spPr>
          <a:xfrm>
            <a:off x="6697730" y="5195827"/>
            <a:ext cx="4649787" cy="221095"/>
          </a:xfrm>
        </p:spPr>
        <p:txBody>
          <a:bodyPr>
            <a:normAutofit/>
          </a:bodyPr>
          <a:lstStyle>
            <a:lvl1pPr>
              <a:defRPr sz="2000" b="0">
                <a:solidFill>
                  <a:schemeClr val="tx1"/>
                </a:solidFill>
              </a:defRPr>
            </a:lvl1pPr>
          </a:lstStyle>
          <a:p>
            <a:pPr lvl="0"/>
            <a:r>
              <a:rPr lang="fr-FR" dirty="0"/>
              <a:t>Adresse mail</a:t>
            </a:r>
          </a:p>
        </p:txBody>
      </p:sp>
      <p:sp>
        <p:nvSpPr>
          <p:cNvPr id="16" name="Espace réservé du texte 13">
            <a:extLst>
              <a:ext uri="{FF2B5EF4-FFF2-40B4-BE49-F238E27FC236}">
                <a16:creationId xmlns:a16="http://schemas.microsoft.com/office/drawing/2014/main" id="{21665144-18C2-A751-8EAA-FB1810ACEFE4}"/>
              </a:ext>
            </a:extLst>
          </p:cNvPr>
          <p:cNvSpPr>
            <a:spLocks noGrp="1"/>
          </p:cNvSpPr>
          <p:nvPr>
            <p:ph type="body" sz="quarter" idx="25" hasCustomPrompt="1"/>
          </p:nvPr>
        </p:nvSpPr>
        <p:spPr>
          <a:xfrm>
            <a:off x="6697730" y="5581055"/>
            <a:ext cx="4649787" cy="221095"/>
          </a:xfrm>
        </p:spPr>
        <p:txBody>
          <a:bodyPr>
            <a:normAutofit/>
          </a:bodyPr>
          <a:lstStyle>
            <a:lvl1pPr>
              <a:defRPr sz="2000" b="0">
                <a:solidFill>
                  <a:schemeClr val="tx1"/>
                </a:solidFill>
              </a:defRPr>
            </a:lvl1pPr>
          </a:lstStyle>
          <a:p>
            <a:pPr lvl="0"/>
            <a:r>
              <a:rPr lang="fr-FR" dirty="0"/>
              <a:t>Téléphone</a:t>
            </a:r>
          </a:p>
        </p:txBody>
      </p:sp>
      <p:sp>
        <p:nvSpPr>
          <p:cNvPr id="2" name="Espace réservé du numéro de diapositive 2">
            <a:extLst>
              <a:ext uri="{FF2B5EF4-FFF2-40B4-BE49-F238E27FC236}">
                <a16:creationId xmlns:a16="http://schemas.microsoft.com/office/drawing/2014/main" id="{E7E615B4-D1F3-DBEA-B46D-62D4B1736455}"/>
              </a:ext>
            </a:extLst>
          </p:cNvPr>
          <p:cNvSpPr>
            <a:spLocks noGrp="1"/>
          </p:cNvSpPr>
          <p:nvPr>
            <p:ph type="sldNum" sz="quarter" idx="10"/>
          </p:nvPr>
        </p:nvSpPr>
        <p:spPr>
          <a:xfrm>
            <a:off x="291082" y="6492876"/>
            <a:ext cx="547118" cy="180000"/>
          </a:xfrm>
        </p:spPr>
        <p:txBody>
          <a:bodyPr/>
          <a:lstStyle/>
          <a:p>
            <a:fld id="{D67C0D4E-7AF8-4EE0-8632-0BA880AF82F5}" type="slidenum">
              <a:rPr lang="fr-FR" smtClean="0"/>
              <a:pPr/>
              <a:t>‹N°›</a:t>
            </a:fld>
            <a:endParaRPr lang="fr-FR" dirty="0"/>
          </a:p>
        </p:txBody>
      </p:sp>
      <p:sp>
        <p:nvSpPr>
          <p:cNvPr id="5" name="Espace réservé du pied de page 3">
            <a:extLst>
              <a:ext uri="{FF2B5EF4-FFF2-40B4-BE49-F238E27FC236}">
                <a16:creationId xmlns:a16="http://schemas.microsoft.com/office/drawing/2014/main" id="{07CA6059-8864-E9C2-7EAB-0BE7824095F5}"/>
              </a:ext>
            </a:extLst>
          </p:cNvPr>
          <p:cNvSpPr>
            <a:spLocks noGrp="1"/>
          </p:cNvSpPr>
          <p:nvPr>
            <p:ph type="ftr" sz="quarter" idx="11"/>
          </p:nvPr>
        </p:nvSpPr>
        <p:spPr>
          <a:xfrm>
            <a:off x="2139409" y="6492875"/>
            <a:ext cx="4114800" cy="180000"/>
          </a:xfrm>
        </p:spPr>
        <p:txBody>
          <a:bodyPr/>
          <a:lstStyle/>
          <a:p>
            <a:r>
              <a:rPr lang="fr-FR" dirty="0"/>
              <a:t>Révision SAGE Vilaine : prospective et stratégie</a:t>
            </a:r>
          </a:p>
        </p:txBody>
      </p:sp>
      <p:sp>
        <p:nvSpPr>
          <p:cNvPr id="6" name="Espace réservé de la date 4">
            <a:extLst>
              <a:ext uri="{FF2B5EF4-FFF2-40B4-BE49-F238E27FC236}">
                <a16:creationId xmlns:a16="http://schemas.microsoft.com/office/drawing/2014/main" id="{291BAA02-1804-7ECF-EA21-4786D68305C3}"/>
              </a:ext>
            </a:extLst>
          </p:cNvPr>
          <p:cNvSpPr>
            <a:spLocks noGrp="1"/>
          </p:cNvSpPr>
          <p:nvPr>
            <p:ph type="dt" sz="half" idx="12"/>
          </p:nvPr>
        </p:nvSpPr>
        <p:spPr>
          <a:xfrm>
            <a:off x="987552" y="6492875"/>
            <a:ext cx="941108" cy="180000"/>
          </a:xfrm>
        </p:spPr>
        <p:txBody>
          <a:bodyPr/>
          <a:lstStyle/>
          <a:p>
            <a:r>
              <a:rPr lang="fr-FR" dirty="0"/>
              <a:t>5 juillet 2023</a:t>
            </a:r>
          </a:p>
        </p:txBody>
      </p:sp>
      <p:cxnSp>
        <p:nvCxnSpPr>
          <p:cNvPr id="17" name="Connecteur droit 16">
            <a:extLst>
              <a:ext uri="{FF2B5EF4-FFF2-40B4-BE49-F238E27FC236}">
                <a16:creationId xmlns:a16="http://schemas.microsoft.com/office/drawing/2014/main" id="{D74AE2BE-DC70-5E0E-A578-EB0E57D94C6C}"/>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1520DDE6-4602-B9CE-65BC-78B970D9BF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spTree>
    <p:extLst>
      <p:ext uri="{BB962C8B-B14F-4D97-AF65-F5344CB8AC3E}">
        <p14:creationId xmlns:p14="http://schemas.microsoft.com/office/powerpoint/2010/main" val="1620331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ACF313D-D337-3AD7-AF83-0D12C34235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12504" y="2005511"/>
            <a:ext cx="2291533" cy="1961138"/>
          </a:xfrm>
          <a:prstGeom prst="rect">
            <a:avLst/>
          </a:prstGeom>
        </p:spPr>
      </p:pic>
      <p:sp>
        <p:nvSpPr>
          <p:cNvPr id="8" name="ZoneTexte 7">
            <a:hlinkClick r:id="rId3"/>
            <a:extLst>
              <a:ext uri="{FF2B5EF4-FFF2-40B4-BE49-F238E27FC236}">
                <a16:creationId xmlns:a16="http://schemas.microsoft.com/office/drawing/2014/main" id="{440D5BFF-A2F7-7609-C5D0-7C164F57664D}"/>
              </a:ext>
            </a:extLst>
          </p:cNvPr>
          <p:cNvSpPr txBox="1"/>
          <p:nvPr userDrawn="1"/>
        </p:nvSpPr>
        <p:spPr>
          <a:xfrm>
            <a:off x="7127093" y="4825800"/>
            <a:ext cx="662362" cy="307777"/>
          </a:xfrm>
          <a:prstGeom prst="rect">
            <a:avLst/>
          </a:prstGeom>
          <a:noFill/>
        </p:spPr>
        <p:txBody>
          <a:bodyPr wrap="none" rtlCol="0">
            <a:spAutoFit/>
          </a:bodyPr>
          <a:lstStyle/>
          <a:p>
            <a:pPr algn="ctr"/>
            <a:r>
              <a:rPr lang="fr-FR" sz="1400" b="1" dirty="0">
                <a:solidFill>
                  <a:schemeClr val="tx2"/>
                </a:solidFill>
                <a:latin typeface="Arial" panose="020B0604020202020204" pitchFamily="34" charset="0"/>
                <a:cs typeface="Arial" panose="020B0604020202020204" pitchFamily="34" charset="0"/>
              </a:rPr>
              <a:t>sce.fr</a:t>
            </a:r>
          </a:p>
        </p:txBody>
      </p:sp>
      <p:sp>
        <p:nvSpPr>
          <p:cNvPr id="9" name="ZoneTexte 8">
            <a:extLst>
              <a:ext uri="{FF2B5EF4-FFF2-40B4-BE49-F238E27FC236}">
                <a16:creationId xmlns:a16="http://schemas.microsoft.com/office/drawing/2014/main" id="{9F45E05A-949A-E751-44A9-8FF67C094994}"/>
              </a:ext>
            </a:extLst>
          </p:cNvPr>
          <p:cNvSpPr txBox="1"/>
          <p:nvPr userDrawn="1"/>
        </p:nvSpPr>
        <p:spPr>
          <a:xfrm>
            <a:off x="6746377" y="5133577"/>
            <a:ext cx="1423789" cy="276999"/>
          </a:xfrm>
          <a:prstGeom prst="rect">
            <a:avLst/>
          </a:prstGeom>
          <a:noFill/>
        </p:spPr>
        <p:txBody>
          <a:bodyPr wrap="none" rtlCol="0">
            <a:spAutoFit/>
          </a:bodyPr>
          <a:lstStyle/>
          <a:p>
            <a:pPr algn="ctr"/>
            <a:r>
              <a:rPr lang="fr-FR" sz="1200" b="0" dirty="0">
                <a:solidFill>
                  <a:schemeClr val="tx1"/>
                </a:solidFill>
                <a:latin typeface="Arial" panose="020B0604020202020204" pitchFamily="34" charset="0"/>
                <a:cs typeface="Arial" panose="020B0604020202020204" pitchFamily="34" charset="0"/>
              </a:rPr>
              <a:t>GROUPE</a:t>
            </a:r>
            <a:r>
              <a:rPr lang="fr-FR" sz="1200" b="0" baseline="0" dirty="0">
                <a:solidFill>
                  <a:schemeClr val="tx1"/>
                </a:solidFill>
                <a:latin typeface="Arial" panose="020B0604020202020204" pitchFamily="34" charset="0"/>
                <a:cs typeface="Arial" panose="020B0604020202020204" pitchFamily="34" charset="0"/>
              </a:rPr>
              <a:t> KERAN</a:t>
            </a:r>
            <a:endParaRPr lang="fr-FR" sz="1200" b="0" dirty="0">
              <a:solidFill>
                <a:schemeClr val="tx1"/>
              </a:solidFill>
              <a:latin typeface="Arial" panose="020B0604020202020204" pitchFamily="34" charset="0"/>
              <a:cs typeface="Arial" panose="020B0604020202020204" pitchFamily="34" charset="0"/>
            </a:endParaRPr>
          </a:p>
        </p:txBody>
      </p:sp>
      <p:pic>
        <p:nvPicPr>
          <p:cNvPr id="4" name="Image 3" descr="Une image contenant texte, Police, affiche, graphisme&#10;&#10;Description générée automatiquement">
            <a:extLst>
              <a:ext uri="{FF2B5EF4-FFF2-40B4-BE49-F238E27FC236}">
                <a16:creationId xmlns:a16="http://schemas.microsoft.com/office/drawing/2014/main" id="{49AD1205-4A0A-A5DB-F946-64AF8FE3F0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1866" y="2005511"/>
            <a:ext cx="2535509" cy="3491388"/>
          </a:xfrm>
          <a:prstGeom prst="rect">
            <a:avLst/>
          </a:prstGeom>
        </p:spPr>
      </p:pic>
    </p:spTree>
    <p:extLst>
      <p:ext uri="{BB962C8B-B14F-4D97-AF65-F5344CB8AC3E}">
        <p14:creationId xmlns:p14="http://schemas.microsoft.com/office/powerpoint/2010/main" val="284564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éférence - 1 photo">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65A45B1-396A-1E1F-E6B5-85072A8796C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e la date 3">
            <a:extLst>
              <a:ext uri="{FF2B5EF4-FFF2-40B4-BE49-F238E27FC236}">
                <a16:creationId xmlns:a16="http://schemas.microsoft.com/office/drawing/2014/main" id="{ADFB8E86-7862-0E71-7D6D-CDA4D7AC4E64}"/>
              </a:ext>
            </a:extLst>
          </p:cNvPr>
          <p:cNvSpPr>
            <a:spLocks noGrp="1"/>
          </p:cNvSpPr>
          <p:nvPr>
            <p:ph type="dt" sz="half" idx="11"/>
          </p:nvPr>
        </p:nvSpPr>
        <p:spPr/>
        <p:txBody>
          <a:bodyPr/>
          <a:lstStyle/>
          <a:p>
            <a:r>
              <a:rPr lang="fr-FR" dirty="0"/>
              <a:t>5 juillet 2023</a:t>
            </a:r>
          </a:p>
        </p:txBody>
      </p:sp>
      <p:sp>
        <p:nvSpPr>
          <p:cNvPr id="5" name="Espace réservé pour une image  6">
            <a:extLst>
              <a:ext uri="{FF2B5EF4-FFF2-40B4-BE49-F238E27FC236}">
                <a16:creationId xmlns:a16="http://schemas.microsoft.com/office/drawing/2014/main" id="{420A8F0A-82A4-0E6D-A04B-8FD9EF341C8A}"/>
              </a:ext>
            </a:extLst>
          </p:cNvPr>
          <p:cNvSpPr>
            <a:spLocks noGrp="1"/>
          </p:cNvSpPr>
          <p:nvPr>
            <p:ph type="pic" sz="quarter" idx="17" hasCustomPrompt="1"/>
          </p:nvPr>
        </p:nvSpPr>
        <p:spPr>
          <a:xfrm>
            <a:off x="7054861" y="0"/>
            <a:ext cx="5137139" cy="6858000"/>
          </a:xfrm>
          <a:prstGeom prst="rect">
            <a:avLst/>
          </a:prstGeom>
        </p:spPr>
        <p:txBody>
          <a:bodyPr lIns="0" tIns="0" rIns="0" bIns="0" anchor="ctr">
            <a:normAutofit/>
          </a:bodyPr>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fr-FR" dirty="0"/>
              <a:t>Image du projet à ajouter ici</a:t>
            </a:r>
          </a:p>
        </p:txBody>
      </p:sp>
      <p:pic>
        <p:nvPicPr>
          <p:cNvPr id="6" name="Image 5">
            <a:extLst>
              <a:ext uri="{FF2B5EF4-FFF2-40B4-BE49-F238E27FC236}">
                <a16:creationId xmlns:a16="http://schemas.microsoft.com/office/drawing/2014/main" id="{6028ED6B-C3DE-DB05-EECA-46084E5848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78144" y="6274054"/>
            <a:ext cx="443409" cy="379478"/>
          </a:xfrm>
          <a:prstGeom prst="rect">
            <a:avLst/>
          </a:prstGeom>
        </p:spPr>
      </p:pic>
      <p:sp>
        <p:nvSpPr>
          <p:cNvPr id="10" name="Espace réservé du texte 9">
            <a:extLst>
              <a:ext uri="{FF2B5EF4-FFF2-40B4-BE49-F238E27FC236}">
                <a16:creationId xmlns:a16="http://schemas.microsoft.com/office/drawing/2014/main" id="{9DA1AAEB-4339-EEA2-CA7E-7FBB446AB7A5}"/>
              </a:ext>
            </a:extLst>
          </p:cNvPr>
          <p:cNvSpPr>
            <a:spLocks noGrp="1"/>
          </p:cNvSpPr>
          <p:nvPr>
            <p:ph type="body" sz="quarter" idx="18" hasCustomPrompt="1"/>
          </p:nvPr>
        </p:nvSpPr>
        <p:spPr>
          <a:xfrm>
            <a:off x="647704" y="534389"/>
            <a:ext cx="5970584" cy="3926846"/>
          </a:xfrm>
        </p:spPr>
        <p:txBody>
          <a:bodyPr/>
          <a:lstStyle>
            <a:lvl3pPr>
              <a:defRPr/>
            </a:lvl3pPr>
            <a:lvl4pPr>
              <a:defRPr sz="1400"/>
            </a:lvl4pPr>
            <a:lvl5pPr>
              <a:defRPr sz="1400"/>
            </a:lvl5pPr>
            <a:lvl6pPr>
              <a:defRPr sz="1400"/>
            </a:lvl6pPr>
          </a:lstStyle>
          <a:p>
            <a:pPr lvl="0"/>
            <a:r>
              <a:rPr lang="fr-FR" dirty="0"/>
              <a:t>Nom du projet</a:t>
            </a:r>
          </a:p>
          <a:p>
            <a:pPr lvl="2"/>
            <a:r>
              <a:rPr lang="fr-FR" dirty="0"/>
              <a:t>Date</a:t>
            </a:r>
          </a:p>
          <a:p>
            <a:pPr lvl="2"/>
            <a:endParaRPr lang="fr-FR" dirty="0"/>
          </a:p>
          <a:p>
            <a:pPr lvl="3"/>
            <a:r>
              <a:rPr lang="fr-FR" dirty="0"/>
              <a:t>Titre catégorie</a:t>
            </a:r>
          </a:p>
          <a:p>
            <a:pPr lvl="4"/>
            <a:r>
              <a:rPr lang="fr-FR" dirty="0"/>
              <a:t>Texte</a:t>
            </a:r>
          </a:p>
          <a:p>
            <a:pPr lvl="5"/>
            <a:r>
              <a:rPr lang="fr-FR" dirty="0"/>
              <a:t>Mission</a:t>
            </a:r>
          </a:p>
        </p:txBody>
      </p:sp>
      <p:sp>
        <p:nvSpPr>
          <p:cNvPr id="13" name="Espace réservé du texte 12">
            <a:extLst>
              <a:ext uri="{FF2B5EF4-FFF2-40B4-BE49-F238E27FC236}">
                <a16:creationId xmlns:a16="http://schemas.microsoft.com/office/drawing/2014/main" id="{5BC60808-3A70-45C0-6985-5277DAA34A0D}"/>
              </a:ext>
            </a:extLst>
          </p:cNvPr>
          <p:cNvSpPr>
            <a:spLocks noGrp="1"/>
          </p:cNvSpPr>
          <p:nvPr>
            <p:ph type="body" sz="quarter" idx="20" hasCustomPrompt="1"/>
          </p:nvPr>
        </p:nvSpPr>
        <p:spPr>
          <a:xfrm>
            <a:off x="647703" y="4726377"/>
            <a:ext cx="5970584" cy="1282535"/>
          </a:xfrm>
          <a:solidFill>
            <a:schemeClr val="accent1">
              <a:lumMod val="40000"/>
              <a:lumOff val="60000"/>
            </a:schemeClr>
          </a:solidFill>
        </p:spPr>
        <p:txBody>
          <a:bodyPr lIns="108000" tIns="108000" rIns="108000" bIns="108000" anchor="ctr" anchorCtr="0"/>
          <a:lstStyle>
            <a:lvl7pPr>
              <a:defRPr/>
            </a:lvl7pPr>
          </a:lstStyle>
          <a:p>
            <a:pPr lvl="6"/>
            <a:r>
              <a:rPr lang="fr-FR" dirty="0"/>
              <a:t>Chiffres / Infos clés</a:t>
            </a:r>
          </a:p>
        </p:txBody>
      </p:sp>
    </p:spTree>
    <p:extLst>
      <p:ext uri="{BB962C8B-B14F-4D97-AF65-F5344CB8AC3E}">
        <p14:creationId xmlns:p14="http://schemas.microsoft.com/office/powerpoint/2010/main" val="2152936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éférence - 2 photo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65A45B1-396A-1E1F-E6B5-85072A8796C5}"/>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e la date 3">
            <a:extLst>
              <a:ext uri="{FF2B5EF4-FFF2-40B4-BE49-F238E27FC236}">
                <a16:creationId xmlns:a16="http://schemas.microsoft.com/office/drawing/2014/main" id="{ADFB8E86-7862-0E71-7D6D-CDA4D7AC4E64}"/>
              </a:ext>
            </a:extLst>
          </p:cNvPr>
          <p:cNvSpPr>
            <a:spLocks noGrp="1"/>
          </p:cNvSpPr>
          <p:nvPr>
            <p:ph type="dt" sz="half" idx="11"/>
          </p:nvPr>
        </p:nvSpPr>
        <p:spPr/>
        <p:txBody>
          <a:bodyPr/>
          <a:lstStyle/>
          <a:p>
            <a:r>
              <a:rPr lang="fr-FR" dirty="0"/>
              <a:t>5 juillet 2023</a:t>
            </a:r>
          </a:p>
        </p:txBody>
      </p:sp>
      <p:pic>
        <p:nvPicPr>
          <p:cNvPr id="6" name="Image 5">
            <a:extLst>
              <a:ext uri="{FF2B5EF4-FFF2-40B4-BE49-F238E27FC236}">
                <a16:creationId xmlns:a16="http://schemas.microsoft.com/office/drawing/2014/main" id="{6028ED6B-C3DE-DB05-EECA-46084E5848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78144" y="6274054"/>
            <a:ext cx="443409" cy="379478"/>
          </a:xfrm>
          <a:prstGeom prst="rect">
            <a:avLst/>
          </a:prstGeom>
        </p:spPr>
      </p:pic>
      <p:sp>
        <p:nvSpPr>
          <p:cNvPr id="10" name="Espace réservé du texte 9">
            <a:extLst>
              <a:ext uri="{FF2B5EF4-FFF2-40B4-BE49-F238E27FC236}">
                <a16:creationId xmlns:a16="http://schemas.microsoft.com/office/drawing/2014/main" id="{9DA1AAEB-4339-EEA2-CA7E-7FBB446AB7A5}"/>
              </a:ext>
            </a:extLst>
          </p:cNvPr>
          <p:cNvSpPr>
            <a:spLocks noGrp="1"/>
          </p:cNvSpPr>
          <p:nvPr>
            <p:ph type="body" sz="quarter" idx="18" hasCustomPrompt="1"/>
          </p:nvPr>
        </p:nvSpPr>
        <p:spPr>
          <a:xfrm>
            <a:off x="647704" y="534389"/>
            <a:ext cx="5970584" cy="3926846"/>
          </a:xfrm>
        </p:spPr>
        <p:txBody>
          <a:bodyPr/>
          <a:lstStyle>
            <a:lvl3pPr>
              <a:defRPr/>
            </a:lvl3pPr>
            <a:lvl4pPr>
              <a:defRPr sz="1400"/>
            </a:lvl4pPr>
            <a:lvl5pPr>
              <a:defRPr sz="1400"/>
            </a:lvl5pPr>
            <a:lvl6pPr>
              <a:defRPr sz="1400"/>
            </a:lvl6pPr>
          </a:lstStyle>
          <a:p>
            <a:pPr lvl="0"/>
            <a:r>
              <a:rPr lang="fr-FR" dirty="0"/>
              <a:t>Nom du projet</a:t>
            </a:r>
          </a:p>
          <a:p>
            <a:pPr lvl="2"/>
            <a:r>
              <a:rPr lang="fr-FR" dirty="0"/>
              <a:t>Date</a:t>
            </a:r>
          </a:p>
          <a:p>
            <a:pPr lvl="2"/>
            <a:endParaRPr lang="fr-FR" dirty="0"/>
          </a:p>
          <a:p>
            <a:pPr lvl="3"/>
            <a:r>
              <a:rPr lang="fr-FR" dirty="0"/>
              <a:t>Titre catégorie</a:t>
            </a:r>
          </a:p>
          <a:p>
            <a:pPr lvl="4"/>
            <a:r>
              <a:rPr lang="fr-FR" dirty="0"/>
              <a:t>Texte</a:t>
            </a:r>
          </a:p>
          <a:p>
            <a:pPr lvl="5"/>
            <a:r>
              <a:rPr lang="fr-FR" dirty="0"/>
              <a:t>Mission</a:t>
            </a:r>
          </a:p>
        </p:txBody>
      </p:sp>
      <p:sp>
        <p:nvSpPr>
          <p:cNvPr id="13" name="Espace réservé du texte 12">
            <a:extLst>
              <a:ext uri="{FF2B5EF4-FFF2-40B4-BE49-F238E27FC236}">
                <a16:creationId xmlns:a16="http://schemas.microsoft.com/office/drawing/2014/main" id="{5BC60808-3A70-45C0-6985-5277DAA34A0D}"/>
              </a:ext>
            </a:extLst>
          </p:cNvPr>
          <p:cNvSpPr>
            <a:spLocks noGrp="1"/>
          </p:cNvSpPr>
          <p:nvPr>
            <p:ph type="body" sz="quarter" idx="20" hasCustomPrompt="1"/>
          </p:nvPr>
        </p:nvSpPr>
        <p:spPr>
          <a:xfrm>
            <a:off x="647703" y="4726377"/>
            <a:ext cx="5970584" cy="1282535"/>
          </a:xfrm>
          <a:solidFill>
            <a:schemeClr val="accent1">
              <a:lumMod val="40000"/>
              <a:lumOff val="60000"/>
            </a:schemeClr>
          </a:solidFill>
        </p:spPr>
        <p:txBody>
          <a:bodyPr lIns="108000" tIns="108000" rIns="108000" bIns="108000" anchor="ctr" anchorCtr="0"/>
          <a:lstStyle>
            <a:lvl7pPr>
              <a:defRPr/>
            </a:lvl7pPr>
          </a:lstStyle>
          <a:p>
            <a:pPr lvl="6"/>
            <a:r>
              <a:rPr lang="fr-FR" dirty="0"/>
              <a:t>Chiffres / Infos clés</a:t>
            </a:r>
          </a:p>
        </p:txBody>
      </p:sp>
      <p:sp>
        <p:nvSpPr>
          <p:cNvPr id="2" name="Espace réservé pour une image  6">
            <a:extLst>
              <a:ext uri="{FF2B5EF4-FFF2-40B4-BE49-F238E27FC236}">
                <a16:creationId xmlns:a16="http://schemas.microsoft.com/office/drawing/2014/main" id="{8D1A159F-CE9E-0563-1F8A-F9B9468E0CC6}"/>
              </a:ext>
            </a:extLst>
          </p:cNvPr>
          <p:cNvSpPr>
            <a:spLocks noGrp="1"/>
          </p:cNvSpPr>
          <p:nvPr>
            <p:ph type="pic" sz="quarter" idx="21" hasCustomPrompt="1"/>
          </p:nvPr>
        </p:nvSpPr>
        <p:spPr>
          <a:xfrm>
            <a:off x="7054861" y="0"/>
            <a:ext cx="5137139" cy="3313216"/>
          </a:xfrm>
          <a:prstGeom prst="rect">
            <a:avLst/>
          </a:prstGeom>
        </p:spPr>
        <p:txBody>
          <a:bodyPr lIns="0" tIns="0" rIns="0" bIns="0" anchor="ctr">
            <a:normAutofit/>
          </a:bodyPr>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fr-FR" dirty="0"/>
              <a:t>Image du projet à ajouter ici</a:t>
            </a:r>
          </a:p>
        </p:txBody>
      </p:sp>
      <p:sp>
        <p:nvSpPr>
          <p:cNvPr id="7" name="Espace réservé pour une image  6">
            <a:extLst>
              <a:ext uri="{FF2B5EF4-FFF2-40B4-BE49-F238E27FC236}">
                <a16:creationId xmlns:a16="http://schemas.microsoft.com/office/drawing/2014/main" id="{C48B30FB-8A8A-330C-8E95-4D47C56469C5}"/>
              </a:ext>
            </a:extLst>
          </p:cNvPr>
          <p:cNvSpPr>
            <a:spLocks noGrp="1"/>
          </p:cNvSpPr>
          <p:nvPr>
            <p:ph type="pic" sz="quarter" idx="22" hasCustomPrompt="1"/>
          </p:nvPr>
        </p:nvSpPr>
        <p:spPr>
          <a:xfrm>
            <a:off x="7054861" y="3544785"/>
            <a:ext cx="5137139" cy="3313216"/>
          </a:xfrm>
          <a:prstGeom prst="rect">
            <a:avLst/>
          </a:prstGeom>
        </p:spPr>
        <p:txBody>
          <a:bodyPr lIns="0" tIns="0" rIns="0" bIns="0" anchor="ctr">
            <a:normAutofit/>
          </a:bodyPr>
          <a:lstStyle>
            <a:lvl1pPr marL="0" indent="0" algn="ctr">
              <a:buFontTx/>
              <a:buNone/>
              <a:defRPr sz="1200" b="0">
                <a:solidFill>
                  <a:schemeClr val="tx1"/>
                </a:solidFill>
                <a:latin typeface="Arial" panose="020B0604020202020204" pitchFamily="34" charset="0"/>
                <a:cs typeface="Arial" panose="020B0604020202020204" pitchFamily="34" charset="0"/>
              </a:defRPr>
            </a:lvl1pPr>
          </a:lstStyle>
          <a:p>
            <a:r>
              <a:rPr lang="fr-FR" dirty="0"/>
              <a:t>Image du projet à ajouter ici</a:t>
            </a:r>
          </a:p>
        </p:txBody>
      </p:sp>
    </p:spTree>
    <p:extLst>
      <p:ext uri="{BB962C8B-B14F-4D97-AF65-F5344CB8AC3E}">
        <p14:creationId xmlns:p14="http://schemas.microsoft.com/office/powerpoint/2010/main" val="89011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2406058" y="982675"/>
            <a:ext cx="8528049" cy="446568"/>
          </a:xfrm>
          <a:prstGeom prst="rect">
            <a:avLst/>
          </a:prstGeom>
        </p:spPr>
        <p:txBody>
          <a:bodyPr/>
          <a:lstStyle>
            <a:lvl1pPr>
              <a:defRPr/>
            </a:lvl1pPr>
          </a:lstStyle>
          <a:p>
            <a:r>
              <a:rPr lang="fr-FR" dirty="0"/>
              <a:t>Sommaire</a:t>
            </a:r>
          </a:p>
        </p:txBody>
      </p:sp>
      <p:pic>
        <p:nvPicPr>
          <p:cNvPr id="9" name="Image 8">
            <a:extLst>
              <a:ext uri="{FF2B5EF4-FFF2-40B4-BE49-F238E27FC236}">
                <a16:creationId xmlns:a16="http://schemas.microsoft.com/office/drawing/2014/main" id="{C56DB087-765E-0E85-D3BF-B3E6B993F0C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91081" y="0"/>
            <a:ext cx="1905000" cy="6858000"/>
          </a:xfrm>
          <a:prstGeom prst="rect">
            <a:avLst/>
          </a:prstGeom>
        </p:spPr>
      </p:pic>
      <p:pic>
        <p:nvPicPr>
          <p:cNvPr id="3" name="Image 2">
            <a:extLst>
              <a:ext uri="{FF2B5EF4-FFF2-40B4-BE49-F238E27FC236}">
                <a16:creationId xmlns:a16="http://schemas.microsoft.com/office/drawing/2014/main" id="{12834ABE-97BD-7F42-CD5F-C7DAA29BF2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7824" y="5663886"/>
            <a:ext cx="1045076" cy="894396"/>
          </a:xfrm>
          <a:prstGeom prst="rect">
            <a:avLst/>
          </a:prstGeom>
        </p:spPr>
      </p:pic>
      <p:sp>
        <p:nvSpPr>
          <p:cNvPr id="5" name="Espace réservé du texte 4">
            <a:extLst>
              <a:ext uri="{FF2B5EF4-FFF2-40B4-BE49-F238E27FC236}">
                <a16:creationId xmlns:a16="http://schemas.microsoft.com/office/drawing/2014/main" id="{B42B2145-5ABD-3973-E8D7-D8AE3939B867}"/>
              </a:ext>
            </a:extLst>
          </p:cNvPr>
          <p:cNvSpPr>
            <a:spLocks noGrp="1"/>
          </p:cNvSpPr>
          <p:nvPr>
            <p:ph type="body" sz="quarter" idx="10" hasCustomPrompt="1"/>
          </p:nvPr>
        </p:nvSpPr>
        <p:spPr>
          <a:xfrm>
            <a:off x="2406651" y="1778789"/>
            <a:ext cx="700916" cy="640561"/>
          </a:xfrm>
        </p:spPr>
        <p:txBody>
          <a:bodyPr anchor="ctr"/>
          <a:lstStyle>
            <a:lvl1pPr>
              <a:defRPr sz="2400">
                <a:solidFill>
                  <a:schemeClr val="tx2"/>
                </a:solidFill>
              </a:defRPr>
            </a:lvl1pPr>
          </a:lstStyle>
          <a:p>
            <a:pPr lvl="0"/>
            <a:r>
              <a:rPr lang="fr-FR" dirty="0"/>
              <a:t>01.</a:t>
            </a:r>
          </a:p>
        </p:txBody>
      </p:sp>
      <p:sp>
        <p:nvSpPr>
          <p:cNvPr id="15" name="Espace réservé du texte 4">
            <a:extLst>
              <a:ext uri="{FF2B5EF4-FFF2-40B4-BE49-F238E27FC236}">
                <a16:creationId xmlns:a16="http://schemas.microsoft.com/office/drawing/2014/main" id="{46415DBB-FFED-2306-64C4-6B17736FB184}"/>
              </a:ext>
            </a:extLst>
          </p:cNvPr>
          <p:cNvSpPr>
            <a:spLocks noGrp="1"/>
          </p:cNvSpPr>
          <p:nvPr>
            <p:ph type="body" sz="quarter" idx="18" hasCustomPrompt="1"/>
          </p:nvPr>
        </p:nvSpPr>
        <p:spPr>
          <a:xfrm>
            <a:off x="3231985" y="17787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3" name="Espace réservé du texte 4">
            <a:extLst>
              <a:ext uri="{FF2B5EF4-FFF2-40B4-BE49-F238E27FC236}">
                <a16:creationId xmlns:a16="http://schemas.microsoft.com/office/drawing/2014/main" id="{B37E47CC-CF11-7766-7CFC-F7B66FE6ECCC}"/>
              </a:ext>
            </a:extLst>
          </p:cNvPr>
          <p:cNvSpPr>
            <a:spLocks noGrp="1"/>
          </p:cNvSpPr>
          <p:nvPr>
            <p:ph type="body" sz="quarter" idx="19" hasCustomPrompt="1"/>
          </p:nvPr>
        </p:nvSpPr>
        <p:spPr>
          <a:xfrm>
            <a:off x="2406651" y="2578889"/>
            <a:ext cx="700916" cy="640561"/>
          </a:xfrm>
        </p:spPr>
        <p:txBody>
          <a:bodyPr anchor="ctr"/>
          <a:lstStyle>
            <a:lvl1pPr>
              <a:defRPr sz="2400">
                <a:solidFill>
                  <a:schemeClr val="tx2"/>
                </a:solidFill>
              </a:defRPr>
            </a:lvl1pPr>
          </a:lstStyle>
          <a:p>
            <a:pPr lvl="0"/>
            <a:r>
              <a:rPr lang="fr-FR" dirty="0"/>
              <a:t>02.</a:t>
            </a:r>
          </a:p>
        </p:txBody>
      </p:sp>
      <p:sp>
        <p:nvSpPr>
          <p:cNvPr id="24" name="Espace réservé du texte 4">
            <a:extLst>
              <a:ext uri="{FF2B5EF4-FFF2-40B4-BE49-F238E27FC236}">
                <a16:creationId xmlns:a16="http://schemas.microsoft.com/office/drawing/2014/main" id="{6DE20A20-2886-0B8E-292E-DD7164422194}"/>
              </a:ext>
            </a:extLst>
          </p:cNvPr>
          <p:cNvSpPr>
            <a:spLocks noGrp="1"/>
          </p:cNvSpPr>
          <p:nvPr>
            <p:ph type="body" sz="quarter" idx="20" hasCustomPrompt="1"/>
          </p:nvPr>
        </p:nvSpPr>
        <p:spPr>
          <a:xfrm>
            <a:off x="3231985" y="25788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5" name="Espace réservé du texte 4">
            <a:extLst>
              <a:ext uri="{FF2B5EF4-FFF2-40B4-BE49-F238E27FC236}">
                <a16:creationId xmlns:a16="http://schemas.microsoft.com/office/drawing/2014/main" id="{57905018-4CD1-55CF-2EC2-CEC700CFC1FF}"/>
              </a:ext>
            </a:extLst>
          </p:cNvPr>
          <p:cNvSpPr>
            <a:spLocks noGrp="1"/>
          </p:cNvSpPr>
          <p:nvPr>
            <p:ph type="body" sz="quarter" idx="21" hasCustomPrompt="1"/>
          </p:nvPr>
        </p:nvSpPr>
        <p:spPr>
          <a:xfrm>
            <a:off x="2406651" y="3378989"/>
            <a:ext cx="700916" cy="640561"/>
          </a:xfrm>
        </p:spPr>
        <p:txBody>
          <a:bodyPr anchor="ctr"/>
          <a:lstStyle>
            <a:lvl1pPr>
              <a:defRPr sz="2400">
                <a:solidFill>
                  <a:schemeClr val="tx2"/>
                </a:solidFill>
              </a:defRPr>
            </a:lvl1pPr>
          </a:lstStyle>
          <a:p>
            <a:pPr lvl="0"/>
            <a:r>
              <a:rPr lang="fr-FR" dirty="0"/>
              <a:t>03.</a:t>
            </a:r>
          </a:p>
        </p:txBody>
      </p:sp>
      <p:sp>
        <p:nvSpPr>
          <p:cNvPr id="26" name="Espace réservé du texte 4">
            <a:extLst>
              <a:ext uri="{FF2B5EF4-FFF2-40B4-BE49-F238E27FC236}">
                <a16:creationId xmlns:a16="http://schemas.microsoft.com/office/drawing/2014/main" id="{BF65B01D-AEA6-E79C-E646-8C1BFF2C20A1}"/>
              </a:ext>
            </a:extLst>
          </p:cNvPr>
          <p:cNvSpPr>
            <a:spLocks noGrp="1"/>
          </p:cNvSpPr>
          <p:nvPr>
            <p:ph type="body" sz="quarter" idx="22" hasCustomPrompt="1"/>
          </p:nvPr>
        </p:nvSpPr>
        <p:spPr>
          <a:xfrm>
            <a:off x="3231985" y="33789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7" name="Espace réservé du texte 4">
            <a:extLst>
              <a:ext uri="{FF2B5EF4-FFF2-40B4-BE49-F238E27FC236}">
                <a16:creationId xmlns:a16="http://schemas.microsoft.com/office/drawing/2014/main" id="{C087C64F-9BD9-AAEA-6BF1-879F523F9245}"/>
              </a:ext>
            </a:extLst>
          </p:cNvPr>
          <p:cNvSpPr>
            <a:spLocks noGrp="1"/>
          </p:cNvSpPr>
          <p:nvPr>
            <p:ph type="body" sz="quarter" idx="23" hasCustomPrompt="1"/>
          </p:nvPr>
        </p:nvSpPr>
        <p:spPr>
          <a:xfrm>
            <a:off x="2406059" y="4179089"/>
            <a:ext cx="700916" cy="640561"/>
          </a:xfrm>
        </p:spPr>
        <p:txBody>
          <a:bodyPr anchor="ctr"/>
          <a:lstStyle>
            <a:lvl1pPr>
              <a:defRPr sz="2400">
                <a:solidFill>
                  <a:schemeClr val="tx2"/>
                </a:solidFill>
              </a:defRPr>
            </a:lvl1pPr>
          </a:lstStyle>
          <a:p>
            <a:pPr lvl="0"/>
            <a:r>
              <a:rPr lang="fr-FR" dirty="0"/>
              <a:t>04.</a:t>
            </a:r>
          </a:p>
        </p:txBody>
      </p:sp>
      <p:sp>
        <p:nvSpPr>
          <p:cNvPr id="28" name="Espace réservé du texte 4">
            <a:extLst>
              <a:ext uri="{FF2B5EF4-FFF2-40B4-BE49-F238E27FC236}">
                <a16:creationId xmlns:a16="http://schemas.microsoft.com/office/drawing/2014/main" id="{91AD5F29-DB59-D3E6-FD7C-91FF2A3E8C17}"/>
              </a:ext>
            </a:extLst>
          </p:cNvPr>
          <p:cNvSpPr>
            <a:spLocks noGrp="1"/>
          </p:cNvSpPr>
          <p:nvPr>
            <p:ph type="body" sz="quarter" idx="24" hasCustomPrompt="1"/>
          </p:nvPr>
        </p:nvSpPr>
        <p:spPr>
          <a:xfrm>
            <a:off x="3231393" y="41790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
        <p:nvSpPr>
          <p:cNvPr id="29" name="Espace réservé du texte 4">
            <a:extLst>
              <a:ext uri="{FF2B5EF4-FFF2-40B4-BE49-F238E27FC236}">
                <a16:creationId xmlns:a16="http://schemas.microsoft.com/office/drawing/2014/main" id="{4D6D796A-E790-7238-DE49-DC72AD0ACD97}"/>
              </a:ext>
            </a:extLst>
          </p:cNvPr>
          <p:cNvSpPr>
            <a:spLocks noGrp="1"/>
          </p:cNvSpPr>
          <p:nvPr>
            <p:ph type="body" sz="quarter" idx="25" hasCustomPrompt="1"/>
          </p:nvPr>
        </p:nvSpPr>
        <p:spPr>
          <a:xfrm>
            <a:off x="2406059" y="4979189"/>
            <a:ext cx="700916" cy="640561"/>
          </a:xfrm>
        </p:spPr>
        <p:txBody>
          <a:bodyPr anchor="ctr"/>
          <a:lstStyle>
            <a:lvl1pPr>
              <a:defRPr sz="2400">
                <a:solidFill>
                  <a:schemeClr val="tx2"/>
                </a:solidFill>
              </a:defRPr>
            </a:lvl1pPr>
          </a:lstStyle>
          <a:p>
            <a:pPr lvl="0"/>
            <a:r>
              <a:rPr lang="fr-FR" dirty="0"/>
              <a:t>05.</a:t>
            </a:r>
          </a:p>
        </p:txBody>
      </p:sp>
      <p:sp>
        <p:nvSpPr>
          <p:cNvPr id="30" name="Espace réservé du texte 4">
            <a:extLst>
              <a:ext uri="{FF2B5EF4-FFF2-40B4-BE49-F238E27FC236}">
                <a16:creationId xmlns:a16="http://schemas.microsoft.com/office/drawing/2014/main" id="{AEF5F3FE-F02D-74B8-4F24-3DDB06D8BF34}"/>
              </a:ext>
            </a:extLst>
          </p:cNvPr>
          <p:cNvSpPr>
            <a:spLocks noGrp="1"/>
          </p:cNvSpPr>
          <p:nvPr>
            <p:ph type="body" sz="quarter" idx="26" hasCustomPrompt="1"/>
          </p:nvPr>
        </p:nvSpPr>
        <p:spPr>
          <a:xfrm>
            <a:off x="3231393" y="4979189"/>
            <a:ext cx="7702715" cy="640561"/>
          </a:xfrm>
        </p:spPr>
        <p:txBody>
          <a:bodyPr anchor="ctr">
            <a:noAutofit/>
          </a:bodyPr>
          <a:lstStyle>
            <a:lvl1pPr>
              <a:defRPr sz="2000" b="0">
                <a:solidFill>
                  <a:schemeClr val="tx1"/>
                </a:solidFill>
              </a:defRPr>
            </a:lvl1pPr>
          </a:lstStyle>
          <a:p>
            <a:pPr lvl="0"/>
            <a:r>
              <a:rPr lang="fr-FR" dirty="0"/>
              <a:t>Écrire ici le nom de la partie</a:t>
            </a:r>
          </a:p>
        </p:txBody>
      </p:sp>
    </p:spTree>
    <p:extLst>
      <p:ext uri="{BB962C8B-B14F-4D97-AF65-F5344CB8AC3E}">
        <p14:creationId xmlns:p14="http://schemas.microsoft.com/office/powerpoint/2010/main" val="350624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verture">
    <p:bg>
      <p:bgPr>
        <a:solidFill>
          <a:schemeClr val="tx2"/>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91CEFD0-9411-48D8-AA7C-FB7524C142A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75" y="5170488"/>
            <a:ext cx="177641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532507" y="1045765"/>
            <a:ext cx="4320000" cy="1231107"/>
          </a:xfrm>
        </p:spPr>
        <p:txBody>
          <a:bodyPr/>
          <a:lstStyle>
            <a:lvl1pPr algn="l">
              <a:defRPr sz="4000" b="1">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527049" y="635398"/>
            <a:ext cx="4320000" cy="410369"/>
          </a:xfrm>
        </p:spPr>
        <p:txBody>
          <a:bodyPr anchor="b"/>
          <a:lstStyle>
            <a:lvl1pPr marL="0" indent="0" algn="l">
              <a:buNone/>
              <a:defRPr sz="2667"/>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fr-FR"/>
              <a:t>Modifiez le style des sous-titres du masque</a:t>
            </a:r>
            <a:endParaRPr lang="fr-FR" dirty="0"/>
          </a:p>
        </p:txBody>
      </p:sp>
      <p:sp>
        <p:nvSpPr>
          <p:cNvPr id="9" name="Espace réservé pour une image  11"/>
          <p:cNvSpPr>
            <a:spLocks noGrp="1"/>
          </p:cNvSpPr>
          <p:nvPr>
            <p:ph type="pic" sz="quarter" idx="12"/>
          </p:nvPr>
        </p:nvSpPr>
        <p:spPr>
          <a:xfrm>
            <a:off x="4992608" y="635399"/>
            <a:ext cx="6576000" cy="5644051"/>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Tree>
    <p:extLst>
      <p:ext uri="{BB962C8B-B14F-4D97-AF65-F5344CB8AC3E}">
        <p14:creationId xmlns:p14="http://schemas.microsoft.com/office/powerpoint/2010/main" val="242629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476" y="476769"/>
            <a:ext cx="10848000" cy="574516"/>
          </a:xfrm>
        </p:spPr>
        <p:txBody>
          <a:bodyPr/>
          <a:lstStyle>
            <a:lvl1pPr>
              <a:defRPr sz="3733" b="1">
                <a:solidFill>
                  <a:schemeClr val="tx2"/>
                </a:solidFill>
                <a:latin typeface="+mj-lt"/>
              </a:defRPr>
            </a:lvl1pPr>
          </a:lstStyle>
          <a:p>
            <a:r>
              <a:rPr lang="fr-FR"/>
              <a:t>Modifiez le style du titre</a:t>
            </a:r>
            <a:endParaRPr lang="fr-FR" dirty="0"/>
          </a:p>
        </p:txBody>
      </p:sp>
      <p:sp>
        <p:nvSpPr>
          <p:cNvPr id="8" name="Espace réservé du texte 7"/>
          <p:cNvSpPr>
            <a:spLocks noGrp="1"/>
          </p:cNvSpPr>
          <p:nvPr>
            <p:ph type="body" sz="quarter" idx="10"/>
          </p:nvPr>
        </p:nvSpPr>
        <p:spPr>
          <a:xfrm>
            <a:off x="577057" y="1748814"/>
            <a:ext cx="3504000" cy="708479"/>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333">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10" name="Espace réservé du texte 7"/>
          <p:cNvSpPr>
            <a:spLocks noGrp="1"/>
          </p:cNvSpPr>
          <p:nvPr>
            <p:ph type="body" sz="quarter" idx="11"/>
          </p:nvPr>
        </p:nvSpPr>
        <p:spPr>
          <a:xfrm>
            <a:off x="4464208" y="1748813"/>
            <a:ext cx="3504000" cy="687960"/>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200">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11" name="Espace réservé du texte 7"/>
          <p:cNvSpPr>
            <a:spLocks noGrp="1"/>
          </p:cNvSpPr>
          <p:nvPr>
            <p:ph type="body" sz="quarter" idx="12"/>
          </p:nvPr>
        </p:nvSpPr>
        <p:spPr>
          <a:xfrm>
            <a:off x="577057" y="3957059"/>
            <a:ext cx="3504000" cy="708479"/>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333">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12" name="Espace réservé du texte 7"/>
          <p:cNvSpPr>
            <a:spLocks noGrp="1"/>
          </p:cNvSpPr>
          <p:nvPr>
            <p:ph type="body" sz="quarter" idx="13"/>
          </p:nvPr>
        </p:nvSpPr>
        <p:spPr>
          <a:xfrm>
            <a:off x="4464208" y="3957059"/>
            <a:ext cx="3504000" cy="708479"/>
          </a:xfrm>
          <a:solidFill>
            <a:schemeClr val="bg1"/>
          </a:solidFill>
          <a:effectLst>
            <a:outerShdw dist="50800" dir="16200000" algn="ctr" rotWithShape="0">
              <a:schemeClr val="accent1"/>
            </a:outerShdw>
          </a:effectLst>
        </p:spPr>
        <p:txBody>
          <a:bodyPr tIns="36000"/>
          <a:lstStyle>
            <a:lvl1pPr marL="0" indent="0">
              <a:buFontTx/>
              <a:buNone/>
              <a:tabLst>
                <a:tab pos="3313031" algn="r"/>
              </a:tabLst>
              <a:defRPr sz="2400">
                <a:latin typeface="+mj-lt"/>
              </a:defRPr>
            </a:lvl1pPr>
            <a:lvl2pPr marL="0" indent="0">
              <a:buFontTx/>
              <a:buNone/>
              <a:tabLst>
                <a:tab pos="3313031" algn="r"/>
              </a:tabLst>
              <a:defRPr sz="1333">
                <a:solidFill>
                  <a:schemeClr val="tx2"/>
                </a:solidFill>
              </a:defRPr>
            </a:lvl2pPr>
            <a:lvl3pPr marL="0" indent="0">
              <a:buFontTx/>
              <a:buNone/>
              <a:defRPr/>
            </a:lvl3pPr>
          </a:lstStyle>
          <a:p>
            <a:pPr lvl="0"/>
            <a:r>
              <a:rPr lang="fr-FR"/>
              <a:t>Cliquez pour modifier les styles du texte du masque</a:t>
            </a:r>
          </a:p>
          <a:p>
            <a:pPr lvl="1"/>
            <a:r>
              <a:rPr lang="fr-FR"/>
              <a:t>Deuxième niveau</a:t>
            </a:r>
          </a:p>
        </p:txBody>
      </p:sp>
      <p:sp>
        <p:nvSpPr>
          <p:cNvPr id="9" name="Espace réservé pour une image  11"/>
          <p:cNvSpPr>
            <a:spLocks noGrp="1"/>
          </p:cNvSpPr>
          <p:nvPr>
            <p:ph type="pic" sz="quarter" idx="14"/>
          </p:nvPr>
        </p:nvSpPr>
        <p:spPr>
          <a:xfrm>
            <a:off x="8206565" y="1673472"/>
            <a:ext cx="3362044" cy="384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Tree>
    <p:extLst>
      <p:ext uri="{BB962C8B-B14F-4D97-AF65-F5344CB8AC3E}">
        <p14:creationId xmlns:p14="http://schemas.microsoft.com/office/powerpoint/2010/main" val="3926931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Partie 1">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59430" y="1938665"/>
            <a:ext cx="10417655" cy="738664"/>
          </a:xfrm>
        </p:spPr>
        <p:txBody>
          <a:bodyPr/>
          <a:lstStyle>
            <a:lvl1pPr>
              <a:lnSpc>
                <a:spcPct val="80000"/>
              </a:lnSpc>
              <a:defRPr sz="6000" b="1">
                <a:solidFill>
                  <a:schemeClr val="bg1"/>
                </a:solidFill>
                <a:latin typeface="+mj-lt"/>
              </a:defRPr>
            </a:lvl1pPr>
          </a:lstStyle>
          <a:p>
            <a:r>
              <a:rPr lang="fr-FR"/>
              <a:t>Modifiez le style du titre</a:t>
            </a:r>
            <a:endParaRPr lang="fr-FR" dirty="0"/>
          </a:p>
        </p:txBody>
      </p:sp>
      <p:sp>
        <p:nvSpPr>
          <p:cNvPr id="3" name="Espace réservé du texte 2"/>
          <p:cNvSpPr>
            <a:spLocks noGrp="1"/>
          </p:cNvSpPr>
          <p:nvPr>
            <p:ph type="body" idx="1"/>
          </p:nvPr>
        </p:nvSpPr>
        <p:spPr>
          <a:xfrm>
            <a:off x="959430" y="1031055"/>
            <a:ext cx="10417655" cy="861775"/>
          </a:xfrm>
        </p:spPr>
        <p:txBody>
          <a:bodyPr anchor="b"/>
          <a:lstStyle>
            <a:lvl1pPr marL="0" indent="0">
              <a:spcBef>
                <a:spcPts val="0"/>
              </a:spcBef>
              <a:buNone/>
              <a:defRPr sz="5600">
                <a:solidFill>
                  <a:schemeClr val="tx2"/>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780277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Partie 2">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59430" y="1938665"/>
            <a:ext cx="10417655" cy="738664"/>
          </a:xfrm>
        </p:spPr>
        <p:txBody>
          <a:bodyPr/>
          <a:lstStyle>
            <a:lvl1pPr>
              <a:lnSpc>
                <a:spcPct val="80000"/>
              </a:lnSpc>
              <a:defRPr sz="6000" b="1">
                <a:solidFill>
                  <a:schemeClr val="bg1"/>
                </a:solidFill>
                <a:latin typeface="+mj-lt"/>
              </a:defRPr>
            </a:lvl1pPr>
          </a:lstStyle>
          <a:p>
            <a:r>
              <a:rPr lang="fr-FR"/>
              <a:t>Modifiez le style du titre</a:t>
            </a:r>
            <a:endParaRPr lang="fr-FR" dirty="0"/>
          </a:p>
        </p:txBody>
      </p:sp>
      <p:sp>
        <p:nvSpPr>
          <p:cNvPr id="3" name="Espace réservé du texte 2"/>
          <p:cNvSpPr>
            <a:spLocks noGrp="1"/>
          </p:cNvSpPr>
          <p:nvPr>
            <p:ph type="body" idx="1"/>
          </p:nvPr>
        </p:nvSpPr>
        <p:spPr>
          <a:xfrm>
            <a:off x="959430" y="1031055"/>
            <a:ext cx="10417655" cy="861775"/>
          </a:xfrm>
        </p:spPr>
        <p:txBody>
          <a:bodyPr anchor="b"/>
          <a:lstStyle>
            <a:lvl1pPr marL="0" indent="0">
              <a:spcBef>
                <a:spcPts val="0"/>
              </a:spcBef>
              <a:buNone/>
              <a:defRPr sz="5600">
                <a:solidFill>
                  <a:schemeClr val="tx2"/>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555552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Verbatim + Visuel">
    <p:spTree>
      <p:nvGrpSpPr>
        <p:cNvPr id="1" name=""/>
        <p:cNvGrpSpPr/>
        <p:nvPr/>
      </p:nvGrpSpPr>
      <p:grpSpPr>
        <a:xfrm>
          <a:off x="0" y="0"/>
          <a:ext cx="0" cy="0"/>
          <a:chOff x="0" y="0"/>
          <a:chExt cx="0" cy="0"/>
        </a:xfrm>
      </p:grpSpPr>
      <p:sp>
        <p:nvSpPr>
          <p:cNvPr id="12" name="Espace réservé pour une image  11"/>
          <p:cNvSpPr>
            <a:spLocks noGrp="1"/>
          </p:cNvSpPr>
          <p:nvPr>
            <p:ph type="pic" sz="quarter" idx="12"/>
          </p:nvPr>
        </p:nvSpPr>
        <p:spPr>
          <a:xfrm>
            <a:off x="0" y="4341101"/>
            <a:ext cx="12192000" cy="2516899"/>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39751" y="1556792"/>
            <a:ext cx="6720000" cy="1079847"/>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
        <p:nvSpPr>
          <p:cNvPr id="14" name="Espace réservé du texte 13"/>
          <p:cNvSpPr>
            <a:spLocks noGrp="1"/>
          </p:cNvSpPr>
          <p:nvPr>
            <p:ph type="body" sz="quarter" idx="13"/>
          </p:nvPr>
        </p:nvSpPr>
        <p:spPr>
          <a:xfrm>
            <a:off x="7536160" y="1556792"/>
            <a:ext cx="3840000" cy="1231107"/>
          </a:xfrm>
          <a:solidFill>
            <a:schemeClr val="bg1"/>
          </a:solidFill>
          <a:effectLst>
            <a:outerShdw dist="38100" dir="10800000" algn="ctr" rotWithShape="0">
              <a:schemeClr val="accent3"/>
            </a:outerShdw>
          </a:effectLst>
        </p:spPr>
        <p:txBody>
          <a:bodyPr lIns="144000"/>
          <a:lstStyle>
            <a:lvl1pPr>
              <a:defRPr sz="2667">
                <a:solidFill>
                  <a:schemeClr val="accent3"/>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214690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uel +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6432038" y="1556937"/>
            <a:ext cx="4944549" cy="1084057"/>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pour une image  11"/>
          <p:cNvSpPr>
            <a:spLocks noGrp="1"/>
          </p:cNvSpPr>
          <p:nvPr>
            <p:ph type="pic" sz="quarter" idx="12"/>
          </p:nvPr>
        </p:nvSpPr>
        <p:spPr>
          <a:xfrm>
            <a:off x="542305" y="1578187"/>
            <a:ext cx="5520000" cy="4704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6"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1550618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 2 visuels + Chiffres clé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42306" y="1720101"/>
            <a:ext cx="7161695" cy="796799"/>
          </a:xfrm>
        </p:spPr>
        <p:txBody>
          <a:bodyPr/>
          <a:lstStyle>
            <a:lvl1pPr>
              <a:defRPr sz="1733">
                <a:latin typeface="+mj-lt"/>
              </a:defRPr>
            </a:lvl1pPr>
            <a:lvl5pPr>
              <a:defRPr/>
            </a:lvl5pPr>
          </a:lstStyle>
          <a:p>
            <a:pPr lvl="0"/>
            <a:r>
              <a:rPr lang="fr-FR"/>
              <a:t>Cliquez pour modifier les styles du texte du masque</a:t>
            </a:r>
          </a:p>
          <a:p>
            <a:pPr lvl="1"/>
            <a:r>
              <a:rPr lang="fr-FR"/>
              <a:t>Deuxième niveau</a:t>
            </a:r>
          </a:p>
          <a:p>
            <a:pPr lvl="2"/>
            <a:r>
              <a:rPr lang="fr-FR"/>
              <a:t>Troisième niveau</a:t>
            </a:r>
          </a:p>
        </p:txBody>
      </p:sp>
      <p:sp>
        <p:nvSpPr>
          <p:cNvPr id="12" name="Espace réservé pour une image  11"/>
          <p:cNvSpPr>
            <a:spLocks noGrp="1"/>
          </p:cNvSpPr>
          <p:nvPr>
            <p:ph type="pic" sz="quarter" idx="12"/>
          </p:nvPr>
        </p:nvSpPr>
        <p:spPr>
          <a:xfrm>
            <a:off x="623755" y="2925144"/>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9" name="Espace réservé pour une image  11"/>
          <p:cNvSpPr>
            <a:spLocks noGrp="1"/>
          </p:cNvSpPr>
          <p:nvPr>
            <p:ph type="pic" sz="quarter" idx="13"/>
          </p:nvPr>
        </p:nvSpPr>
        <p:spPr>
          <a:xfrm>
            <a:off x="4488000" y="2925144"/>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6" name="Espace réservé du texte 5"/>
          <p:cNvSpPr>
            <a:spLocks noGrp="1"/>
          </p:cNvSpPr>
          <p:nvPr>
            <p:ph type="body" sz="quarter" idx="14"/>
          </p:nvPr>
        </p:nvSpPr>
        <p:spPr>
          <a:xfrm>
            <a:off x="638785" y="4985752"/>
            <a:ext cx="3216001" cy="1275563"/>
          </a:xfrm>
        </p:spPr>
        <p:txBody>
          <a:bodyPr/>
          <a:lstStyle>
            <a:lvl1pPr algn="ctr">
              <a:defRPr sz="2133">
                <a:solidFill>
                  <a:schemeClr val="tx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1" name="Espace réservé du texte 5"/>
          <p:cNvSpPr>
            <a:spLocks noGrp="1"/>
          </p:cNvSpPr>
          <p:nvPr>
            <p:ph type="body" sz="quarter" idx="15"/>
          </p:nvPr>
        </p:nvSpPr>
        <p:spPr>
          <a:xfrm>
            <a:off x="4488000" y="4985752"/>
            <a:ext cx="3216001" cy="1275563"/>
          </a:xfrm>
        </p:spPr>
        <p:txBody>
          <a:bodyPr/>
          <a:lstStyle>
            <a:lvl1pPr algn="ctr">
              <a:defRPr sz="2133">
                <a:solidFill>
                  <a:schemeClr val="tx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3" name="Espace réservé du texte 12"/>
          <p:cNvSpPr>
            <a:spLocks noGrp="1"/>
          </p:cNvSpPr>
          <p:nvPr>
            <p:ph type="body" sz="quarter" idx="16"/>
          </p:nvPr>
        </p:nvSpPr>
        <p:spPr>
          <a:xfrm>
            <a:off x="8544273" y="1720099"/>
            <a:ext cx="3647729" cy="4541215"/>
          </a:xfrm>
          <a:solidFill>
            <a:schemeClr val="tx2"/>
          </a:solidFill>
        </p:spPr>
        <p:txBody>
          <a:bodyPr lIns="108000" tIns="360000" rIns="108000" bIns="288000">
            <a:noAutofit/>
          </a:bodyPr>
          <a:lstStyle>
            <a:lvl1pPr algn="ctr">
              <a:spcBef>
                <a:spcPts val="0"/>
              </a:spcBef>
              <a:defRPr sz="4000">
                <a:latin typeface="+mj-lt"/>
              </a:defRPr>
            </a:lvl1pPr>
            <a:lvl2pPr algn="ctr">
              <a:spcBef>
                <a:spcPts val="0"/>
              </a:spcBef>
              <a:defRPr sz="1733">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a:p>
            <a:pPr lvl="1"/>
            <a:r>
              <a:rPr lang="fr-FR"/>
              <a:t>Deuxième niveau</a:t>
            </a:r>
          </a:p>
        </p:txBody>
      </p:sp>
      <p:sp>
        <p:nvSpPr>
          <p:cNvPr id="14"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3280525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42304" y="1720101"/>
            <a:ext cx="8160000" cy="796799"/>
          </a:xfrm>
        </p:spPr>
        <p:txBody>
          <a:bodyPr/>
          <a:lstStyle>
            <a:lvl1pPr>
              <a:defRPr sz="1733">
                <a:solidFill>
                  <a:schemeClr val="tx2"/>
                </a:solidFill>
                <a:latin typeface="+mj-lt"/>
              </a:defRPr>
            </a:lvl1pPr>
            <a:lvl5pPr>
              <a:defRPr/>
            </a:lvl5pPr>
          </a:lstStyle>
          <a:p>
            <a:pPr lvl="0"/>
            <a:r>
              <a:rPr lang="fr-FR"/>
              <a:t>Cliquez pour modifier les styles du texte du masque</a:t>
            </a:r>
          </a:p>
          <a:p>
            <a:pPr lvl="1"/>
            <a:r>
              <a:rPr lang="fr-FR"/>
              <a:t>Deuxième niveau</a:t>
            </a:r>
          </a:p>
          <a:p>
            <a:pPr lvl="2"/>
            <a:r>
              <a:rPr lang="fr-FR"/>
              <a:t>Troisième niveau</a:t>
            </a:r>
          </a:p>
        </p:txBody>
      </p:sp>
      <p:sp>
        <p:nvSpPr>
          <p:cNvPr id="12" name="Espace réservé pour une image  11"/>
          <p:cNvSpPr>
            <a:spLocks noGrp="1"/>
          </p:cNvSpPr>
          <p:nvPr>
            <p:ph type="pic" sz="quarter" idx="12"/>
          </p:nvPr>
        </p:nvSpPr>
        <p:spPr>
          <a:xfrm>
            <a:off x="623755" y="2948947"/>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9" name="Espace réservé pour une image  11"/>
          <p:cNvSpPr>
            <a:spLocks noGrp="1"/>
          </p:cNvSpPr>
          <p:nvPr>
            <p:ph type="pic" sz="quarter" idx="13"/>
          </p:nvPr>
        </p:nvSpPr>
        <p:spPr>
          <a:xfrm>
            <a:off x="4488000" y="2948947"/>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6" name="Espace réservé du texte 5"/>
          <p:cNvSpPr>
            <a:spLocks noGrp="1"/>
          </p:cNvSpPr>
          <p:nvPr>
            <p:ph type="body" sz="quarter" idx="14"/>
          </p:nvPr>
        </p:nvSpPr>
        <p:spPr>
          <a:xfrm>
            <a:off x="638785" y="4918049"/>
            <a:ext cx="3216001" cy="1275563"/>
          </a:xfrm>
        </p:spPr>
        <p:txBody>
          <a:bodyPr/>
          <a:lstStyle>
            <a:lvl1pPr algn="ctr">
              <a:defRPr sz="2133">
                <a:solidFill>
                  <a:schemeClr val="accent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1" name="Espace réservé du texte 5"/>
          <p:cNvSpPr>
            <a:spLocks noGrp="1"/>
          </p:cNvSpPr>
          <p:nvPr>
            <p:ph type="body" sz="quarter" idx="15"/>
          </p:nvPr>
        </p:nvSpPr>
        <p:spPr>
          <a:xfrm>
            <a:off x="4488000" y="4918049"/>
            <a:ext cx="3216001" cy="1275563"/>
          </a:xfrm>
        </p:spPr>
        <p:txBody>
          <a:bodyPr/>
          <a:lstStyle>
            <a:lvl1pPr algn="ctr">
              <a:defRPr sz="2133">
                <a:solidFill>
                  <a:schemeClr val="accent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4" name="Espace réservé pour une image  11"/>
          <p:cNvSpPr>
            <a:spLocks noGrp="1"/>
          </p:cNvSpPr>
          <p:nvPr>
            <p:ph type="pic" sz="quarter" idx="16"/>
          </p:nvPr>
        </p:nvSpPr>
        <p:spPr>
          <a:xfrm>
            <a:off x="8353412" y="2948947"/>
            <a:ext cx="3216000" cy="180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15" name="Espace réservé du texte 5"/>
          <p:cNvSpPr>
            <a:spLocks noGrp="1"/>
          </p:cNvSpPr>
          <p:nvPr>
            <p:ph type="body" sz="quarter" idx="17"/>
          </p:nvPr>
        </p:nvSpPr>
        <p:spPr>
          <a:xfrm>
            <a:off x="8368441" y="4918049"/>
            <a:ext cx="3216001" cy="1275563"/>
          </a:xfrm>
        </p:spPr>
        <p:txBody>
          <a:bodyPr/>
          <a:lstStyle>
            <a:lvl1pPr algn="ctr">
              <a:defRPr sz="2133">
                <a:solidFill>
                  <a:schemeClr val="accent2"/>
                </a:solidFill>
                <a:latin typeface="+mj-lt"/>
              </a:defRPr>
            </a:lvl1pPr>
            <a:lvl2pPr algn="ctr">
              <a:defRPr/>
            </a:lvl2pPr>
            <a:lvl3pPr algn="ctr">
              <a:defRPr/>
            </a:lvl3pPr>
            <a:lvl4pPr algn="ctr">
              <a:defRPr/>
            </a:lvl4pPr>
            <a:lvl5pPr algn="ctr">
              <a:defRPr/>
            </a:lvl5pPr>
          </a:lstStyle>
          <a:p>
            <a:pPr lvl="0"/>
            <a:r>
              <a:rPr lang="fr-FR"/>
              <a:t>Cliquez pour modifier les styles du texte du masque</a:t>
            </a:r>
          </a:p>
          <a:p>
            <a:pPr lvl="1"/>
            <a:r>
              <a:rPr lang="fr-FR"/>
              <a:t>Deuxième niveau</a:t>
            </a:r>
          </a:p>
        </p:txBody>
      </p:sp>
      <p:sp>
        <p:nvSpPr>
          <p:cNvPr id="13"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202463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 Visuel + Verbatim">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0"/>
          </p:nvPr>
        </p:nvSpPr>
        <p:spPr>
          <a:xfrm>
            <a:off x="539751" y="1908443"/>
            <a:ext cx="6720000" cy="755763"/>
          </a:xfrm>
        </p:spPr>
        <p:txBody>
          <a:bodyPr/>
          <a:lstStyle>
            <a:lvl1pPr>
              <a:defRPr>
                <a:solidFill>
                  <a:schemeClr val="tx2"/>
                </a:solidFill>
              </a:defRPr>
            </a:lvl1pPr>
            <a:lvl3pPr>
              <a:defRPr/>
            </a:lvl3pPr>
            <a:lvl5pPr>
              <a:defRPr/>
            </a:lvl5pPr>
          </a:lstStyle>
          <a:p>
            <a:pPr lvl="0"/>
            <a:r>
              <a:rPr lang="fr-FR"/>
              <a:t>Cliquez pour modifier les styles du texte du masque</a:t>
            </a:r>
          </a:p>
          <a:p>
            <a:pPr lvl="1"/>
            <a:r>
              <a:rPr lang="fr-FR"/>
              <a:t>Deuxième niveau</a:t>
            </a:r>
          </a:p>
          <a:p>
            <a:pPr lvl="2"/>
            <a:r>
              <a:rPr lang="fr-FR"/>
              <a:t>Troisième niveau</a:t>
            </a:r>
          </a:p>
        </p:txBody>
      </p:sp>
      <p:sp>
        <p:nvSpPr>
          <p:cNvPr id="12" name="Espace réservé pour une image  11"/>
          <p:cNvSpPr>
            <a:spLocks noGrp="1"/>
          </p:cNvSpPr>
          <p:nvPr>
            <p:ph type="pic" sz="quarter" idx="12"/>
          </p:nvPr>
        </p:nvSpPr>
        <p:spPr>
          <a:xfrm>
            <a:off x="7536160" y="1892829"/>
            <a:ext cx="4031861" cy="192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14" name="Espace réservé du texte 13"/>
          <p:cNvSpPr>
            <a:spLocks noGrp="1"/>
          </p:cNvSpPr>
          <p:nvPr>
            <p:ph type="body" sz="quarter" idx="13"/>
          </p:nvPr>
        </p:nvSpPr>
        <p:spPr>
          <a:xfrm>
            <a:off x="7584608" y="4041068"/>
            <a:ext cx="3984000" cy="1231107"/>
          </a:xfrm>
          <a:solidFill>
            <a:schemeClr val="bg1"/>
          </a:solidFill>
          <a:effectLst>
            <a:outerShdw dist="38100" dir="10800000" algn="ctr" rotWithShape="0">
              <a:schemeClr val="accent2"/>
            </a:outerShdw>
          </a:effectLst>
        </p:spPr>
        <p:txBody>
          <a:bodyPr lIns="108000"/>
          <a:lstStyle>
            <a:lvl1pPr>
              <a:defRPr sz="2667">
                <a:solidFill>
                  <a:schemeClr val="accent2"/>
                </a:solidFill>
                <a:latin typeface="+mj-lt"/>
              </a:defRPr>
            </a:lvl1pPr>
          </a:lstStyle>
          <a:p>
            <a:pPr lvl="0"/>
            <a:r>
              <a:rPr lang="fr-FR"/>
              <a:t>Cliquez pour modifier les styles du texte du masque</a:t>
            </a:r>
          </a:p>
        </p:txBody>
      </p:sp>
      <p:sp>
        <p:nvSpPr>
          <p:cNvPr id="7"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3184067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pour une image  11"/>
          <p:cNvSpPr>
            <a:spLocks noGrp="1"/>
          </p:cNvSpPr>
          <p:nvPr>
            <p:ph type="pic" sz="quarter" idx="12"/>
          </p:nvPr>
        </p:nvSpPr>
        <p:spPr>
          <a:xfrm>
            <a:off x="624000" y="1905363"/>
            <a:ext cx="10944000" cy="4320000"/>
          </a:xfrm>
          <a:pattFill prst="openDmnd">
            <a:fgClr>
              <a:schemeClr val="bg2"/>
            </a:fgClr>
            <a:bgClr>
              <a:schemeClr val="bg1"/>
            </a:bgClr>
          </a:pattFill>
        </p:spPr>
        <p:txBody>
          <a:bodyPr rtlCol="0" anchor="ctr">
            <a:noAutofit/>
          </a:bodyPr>
          <a:lstStyle>
            <a:lvl1pPr algn="ctr">
              <a:defRPr sz="1200" b="0">
                <a:solidFill>
                  <a:schemeClr val="tx1"/>
                </a:solidFill>
              </a:defRPr>
            </a:lvl1pPr>
          </a:lstStyle>
          <a:p>
            <a:pPr lvl="0"/>
            <a:r>
              <a:rPr lang="fr-FR" noProof="0" dirty="0"/>
              <a:t>Cliquez sur l'icône pour ajouter une image</a:t>
            </a:r>
          </a:p>
        </p:txBody>
      </p:sp>
      <p:sp>
        <p:nvSpPr>
          <p:cNvPr id="7"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56582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2406058" y="982675"/>
            <a:ext cx="8528641" cy="446568"/>
          </a:xfrm>
          <a:prstGeom prst="rect">
            <a:avLst/>
          </a:prstGeom>
        </p:spPr>
        <p:txBody>
          <a:bodyPr/>
          <a:lstStyle>
            <a:lvl1pPr>
              <a:defRPr/>
            </a:lvl1pPr>
          </a:lstStyle>
          <a:p>
            <a:r>
              <a:rPr lang="fr-FR" dirty="0"/>
              <a:t>Sommaire</a:t>
            </a:r>
          </a:p>
        </p:txBody>
      </p:sp>
      <p:pic>
        <p:nvPicPr>
          <p:cNvPr id="9" name="Image 8">
            <a:extLst>
              <a:ext uri="{FF2B5EF4-FFF2-40B4-BE49-F238E27FC236}">
                <a16:creationId xmlns:a16="http://schemas.microsoft.com/office/drawing/2014/main" id="{C56DB087-765E-0E85-D3BF-B3E6B993F0C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91081" y="0"/>
            <a:ext cx="1905000" cy="6858000"/>
          </a:xfrm>
          <a:prstGeom prst="rect">
            <a:avLst/>
          </a:prstGeom>
        </p:spPr>
      </p:pic>
      <p:pic>
        <p:nvPicPr>
          <p:cNvPr id="3" name="Image 2">
            <a:extLst>
              <a:ext uri="{FF2B5EF4-FFF2-40B4-BE49-F238E27FC236}">
                <a16:creationId xmlns:a16="http://schemas.microsoft.com/office/drawing/2014/main" id="{12834ABE-97BD-7F42-CD5F-C7DAA29BF2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27824" y="5663886"/>
            <a:ext cx="1045076" cy="894396"/>
          </a:xfrm>
          <a:prstGeom prst="rect">
            <a:avLst/>
          </a:prstGeom>
        </p:spPr>
      </p:pic>
      <p:sp>
        <p:nvSpPr>
          <p:cNvPr id="5" name="Espace réservé du texte 4">
            <a:extLst>
              <a:ext uri="{FF2B5EF4-FFF2-40B4-BE49-F238E27FC236}">
                <a16:creationId xmlns:a16="http://schemas.microsoft.com/office/drawing/2014/main" id="{B42B2145-5ABD-3973-E8D7-D8AE3939B867}"/>
              </a:ext>
            </a:extLst>
          </p:cNvPr>
          <p:cNvSpPr>
            <a:spLocks noGrp="1"/>
          </p:cNvSpPr>
          <p:nvPr>
            <p:ph type="body" sz="quarter" idx="10" hasCustomPrompt="1"/>
          </p:nvPr>
        </p:nvSpPr>
        <p:spPr>
          <a:xfrm>
            <a:off x="2406651" y="1778789"/>
            <a:ext cx="700916" cy="335761"/>
          </a:xfrm>
        </p:spPr>
        <p:txBody>
          <a:bodyPr anchor="ctr"/>
          <a:lstStyle>
            <a:lvl1pPr>
              <a:defRPr sz="2000">
                <a:solidFill>
                  <a:schemeClr val="tx2"/>
                </a:solidFill>
              </a:defRPr>
            </a:lvl1pPr>
          </a:lstStyle>
          <a:p>
            <a:pPr lvl="0"/>
            <a:r>
              <a:rPr lang="fr-FR" dirty="0"/>
              <a:t>01.</a:t>
            </a:r>
          </a:p>
        </p:txBody>
      </p:sp>
      <p:sp>
        <p:nvSpPr>
          <p:cNvPr id="15" name="Espace réservé du texte 4">
            <a:extLst>
              <a:ext uri="{FF2B5EF4-FFF2-40B4-BE49-F238E27FC236}">
                <a16:creationId xmlns:a16="http://schemas.microsoft.com/office/drawing/2014/main" id="{46415DBB-FFED-2306-64C4-6B17736FB184}"/>
              </a:ext>
            </a:extLst>
          </p:cNvPr>
          <p:cNvSpPr>
            <a:spLocks noGrp="1"/>
          </p:cNvSpPr>
          <p:nvPr>
            <p:ph type="body" sz="quarter" idx="18" hasCustomPrompt="1"/>
          </p:nvPr>
        </p:nvSpPr>
        <p:spPr>
          <a:xfrm>
            <a:off x="3231985" y="177878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4" name="Espace réservé du texte 4">
            <a:extLst>
              <a:ext uri="{FF2B5EF4-FFF2-40B4-BE49-F238E27FC236}">
                <a16:creationId xmlns:a16="http://schemas.microsoft.com/office/drawing/2014/main" id="{EC3210EC-0E1E-079F-0B3A-BC88EDB379D9}"/>
              </a:ext>
            </a:extLst>
          </p:cNvPr>
          <p:cNvSpPr>
            <a:spLocks noGrp="1"/>
          </p:cNvSpPr>
          <p:nvPr>
            <p:ph type="body" sz="quarter" idx="19" hasCustomPrompt="1"/>
          </p:nvPr>
        </p:nvSpPr>
        <p:spPr>
          <a:xfrm>
            <a:off x="2406651" y="2207414"/>
            <a:ext cx="700916" cy="335761"/>
          </a:xfrm>
        </p:spPr>
        <p:txBody>
          <a:bodyPr anchor="ctr"/>
          <a:lstStyle>
            <a:lvl1pPr>
              <a:defRPr sz="2000">
                <a:solidFill>
                  <a:schemeClr val="tx2"/>
                </a:solidFill>
              </a:defRPr>
            </a:lvl1pPr>
          </a:lstStyle>
          <a:p>
            <a:pPr lvl="0"/>
            <a:r>
              <a:rPr lang="fr-FR" dirty="0"/>
              <a:t>02.</a:t>
            </a:r>
          </a:p>
        </p:txBody>
      </p:sp>
      <p:sp>
        <p:nvSpPr>
          <p:cNvPr id="6" name="Espace réservé du texte 4">
            <a:extLst>
              <a:ext uri="{FF2B5EF4-FFF2-40B4-BE49-F238E27FC236}">
                <a16:creationId xmlns:a16="http://schemas.microsoft.com/office/drawing/2014/main" id="{C3F76E16-367C-FB26-495B-54DC1B236FAC}"/>
              </a:ext>
            </a:extLst>
          </p:cNvPr>
          <p:cNvSpPr>
            <a:spLocks noGrp="1"/>
          </p:cNvSpPr>
          <p:nvPr>
            <p:ph type="body" sz="quarter" idx="20" hasCustomPrompt="1"/>
          </p:nvPr>
        </p:nvSpPr>
        <p:spPr>
          <a:xfrm>
            <a:off x="3231985" y="220741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7" name="Espace réservé du texte 4">
            <a:extLst>
              <a:ext uri="{FF2B5EF4-FFF2-40B4-BE49-F238E27FC236}">
                <a16:creationId xmlns:a16="http://schemas.microsoft.com/office/drawing/2014/main" id="{E9B66BF1-73FF-93C5-2692-24CBE93AD6F2}"/>
              </a:ext>
            </a:extLst>
          </p:cNvPr>
          <p:cNvSpPr>
            <a:spLocks noGrp="1"/>
          </p:cNvSpPr>
          <p:nvPr>
            <p:ph type="body" sz="quarter" idx="21" hasCustomPrompt="1"/>
          </p:nvPr>
        </p:nvSpPr>
        <p:spPr>
          <a:xfrm>
            <a:off x="2406651" y="2636039"/>
            <a:ext cx="700916" cy="335761"/>
          </a:xfrm>
        </p:spPr>
        <p:txBody>
          <a:bodyPr anchor="ctr"/>
          <a:lstStyle>
            <a:lvl1pPr>
              <a:defRPr sz="2000">
                <a:solidFill>
                  <a:schemeClr val="tx2"/>
                </a:solidFill>
              </a:defRPr>
            </a:lvl1pPr>
          </a:lstStyle>
          <a:p>
            <a:pPr lvl="0"/>
            <a:r>
              <a:rPr lang="fr-FR" dirty="0"/>
              <a:t>03.</a:t>
            </a:r>
          </a:p>
        </p:txBody>
      </p:sp>
      <p:sp>
        <p:nvSpPr>
          <p:cNvPr id="8" name="Espace réservé du texte 4">
            <a:extLst>
              <a:ext uri="{FF2B5EF4-FFF2-40B4-BE49-F238E27FC236}">
                <a16:creationId xmlns:a16="http://schemas.microsoft.com/office/drawing/2014/main" id="{BC1E9966-5B91-8053-16E6-54F83A8DE440}"/>
              </a:ext>
            </a:extLst>
          </p:cNvPr>
          <p:cNvSpPr>
            <a:spLocks noGrp="1"/>
          </p:cNvSpPr>
          <p:nvPr>
            <p:ph type="body" sz="quarter" idx="22" hasCustomPrompt="1"/>
          </p:nvPr>
        </p:nvSpPr>
        <p:spPr>
          <a:xfrm>
            <a:off x="3231985" y="263603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0" name="Espace réservé du texte 4">
            <a:extLst>
              <a:ext uri="{FF2B5EF4-FFF2-40B4-BE49-F238E27FC236}">
                <a16:creationId xmlns:a16="http://schemas.microsoft.com/office/drawing/2014/main" id="{CBA61711-FE7E-C458-2A69-3223DE342550}"/>
              </a:ext>
            </a:extLst>
          </p:cNvPr>
          <p:cNvSpPr>
            <a:spLocks noGrp="1"/>
          </p:cNvSpPr>
          <p:nvPr>
            <p:ph type="body" sz="quarter" idx="23" hasCustomPrompt="1"/>
          </p:nvPr>
        </p:nvSpPr>
        <p:spPr>
          <a:xfrm>
            <a:off x="2406651" y="3064664"/>
            <a:ext cx="700916" cy="335761"/>
          </a:xfrm>
        </p:spPr>
        <p:txBody>
          <a:bodyPr anchor="ctr"/>
          <a:lstStyle>
            <a:lvl1pPr>
              <a:defRPr sz="2000">
                <a:solidFill>
                  <a:schemeClr val="tx2"/>
                </a:solidFill>
              </a:defRPr>
            </a:lvl1pPr>
          </a:lstStyle>
          <a:p>
            <a:pPr lvl="0"/>
            <a:r>
              <a:rPr lang="fr-FR" dirty="0"/>
              <a:t>04.</a:t>
            </a:r>
          </a:p>
        </p:txBody>
      </p:sp>
      <p:sp>
        <p:nvSpPr>
          <p:cNvPr id="11" name="Espace réservé du texte 4">
            <a:extLst>
              <a:ext uri="{FF2B5EF4-FFF2-40B4-BE49-F238E27FC236}">
                <a16:creationId xmlns:a16="http://schemas.microsoft.com/office/drawing/2014/main" id="{8FDD5765-80D3-2A57-02DD-EBE1C577B21D}"/>
              </a:ext>
            </a:extLst>
          </p:cNvPr>
          <p:cNvSpPr>
            <a:spLocks noGrp="1"/>
          </p:cNvSpPr>
          <p:nvPr>
            <p:ph type="body" sz="quarter" idx="24" hasCustomPrompt="1"/>
          </p:nvPr>
        </p:nvSpPr>
        <p:spPr>
          <a:xfrm>
            <a:off x="3231985" y="306466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2" name="Espace réservé du texte 4">
            <a:extLst>
              <a:ext uri="{FF2B5EF4-FFF2-40B4-BE49-F238E27FC236}">
                <a16:creationId xmlns:a16="http://schemas.microsoft.com/office/drawing/2014/main" id="{4E73E494-DC5B-8927-844E-36DF56A93DA8}"/>
              </a:ext>
            </a:extLst>
          </p:cNvPr>
          <p:cNvSpPr>
            <a:spLocks noGrp="1"/>
          </p:cNvSpPr>
          <p:nvPr>
            <p:ph type="body" sz="quarter" idx="25" hasCustomPrompt="1"/>
          </p:nvPr>
        </p:nvSpPr>
        <p:spPr>
          <a:xfrm>
            <a:off x="2406058" y="3493289"/>
            <a:ext cx="700916" cy="335761"/>
          </a:xfrm>
        </p:spPr>
        <p:txBody>
          <a:bodyPr anchor="ctr"/>
          <a:lstStyle>
            <a:lvl1pPr>
              <a:defRPr sz="2000">
                <a:solidFill>
                  <a:schemeClr val="tx2"/>
                </a:solidFill>
              </a:defRPr>
            </a:lvl1pPr>
          </a:lstStyle>
          <a:p>
            <a:pPr lvl="0"/>
            <a:r>
              <a:rPr lang="fr-FR" dirty="0"/>
              <a:t>05.</a:t>
            </a:r>
          </a:p>
        </p:txBody>
      </p:sp>
      <p:sp>
        <p:nvSpPr>
          <p:cNvPr id="13" name="Espace réservé du texte 4">
            <a:extLst>
              <a:ext uri="{FF2B5EF4-FFF2-40B4-BE49-F238E27FC236}">
                <a16:creationId xmlns:a16="http://schemas.microsoft.com/office/drawing/2014/main" id="{09780B14-9E20-E566-3014-A6F68F48ACCE}"/>
              </a:ext>
            </a:extLst>
          </p:cNvPr>
          <p:cNvSpPr>
            <a:spLocks noGrp="1"/>
          </p:cNvSpPr>
          <p:nvPr>
            <p:ph type="body" sz="quarter" idx="26" hasCustomPrompt="1"/>
          </p:nvPr>
        </p:nvSpPr>
        <p:spPr>
          <a:xfrm>
            <a:off x="3231392" y="349328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4" name="Espace réservé du texte 4">
            <a:extLst>
              <a:ext uri="{FF2B5EF4-FFF2-40B4-BE49-F238E27FC236}">
                <a16:creationId xmlns:a16="http://schemas.microsoft.com/office/drawing/2014/main" id="{E53592B7-C706-ABBC-B851-A561206DD449}"/>
              </a:ext>
            </a:extLst>
          </p:cNvPr>
          <p:cNvSpPr>
            <a:spLocks noGrp="1"/>
          </p:cNvSpPr>
          <p:nvPr>
            <p:ph type="body" sz="quarter" idx="27" hasCustomPrompt="1"/>
          </p:nvPr>
        </p:nvSpPr>
        <p:spPr>
          <a:xfrm>
            <a:off x="2406058" y="3921914"/>
            <a:ext cx="700916" cy="335761"/>
          </a:xfrm>
        </p:spPr>
        <p:txBody>
          <a:bodyPr anchor="ctr"/>
          <a:lstStyle>
            <a:lvl1pPr>
              <a:defRPr sz="2000">
                <a:solidFill>
                  <a:schemeClr val="tx2"/>
                </a:solidFill>
              </a:defRPr>
            </a:lvl1pPr>
          </a:lstStyle>
          <a:p>
            <a:pPr lvl="0"/>
            <a:r>
              <a:rPr lang="fr-FR" dirty="0"/>
              <a:t>06.</a:t>
            </a:r>
          </a:p>
        </p:txBody>
      </p:sp>
      <p:sp>
        <p:nvSpPr>
          <p:cNvPr id="16" name="Espace réservé du texte 4">
            <a:extLst>
              <a:ext uri="{FF2B5EF4-FFF2-40B4-BE49-F238E27FC236}">
                <a16:creationId xmlns:a16="http://schemas.microsoft.com/office/drawing/2014/main" id="{C8D5629E-E100-C351-F105-2414B1D39D03}"/>
              </a:ext>
            </a:extLst>
          </p:cNvPr>
          <p:cNvSpPr>
            <a:spLocks noGrp="1"/>
          </p:cNvSpPr>
          <p:nvPr>
            <p:ph type="body" sz="quarter" idx="28" hasCustomPrompt="1"/>
          </p:nvPr>
        </p:nvSpPr>
        <p:spPr>
          <a:xfrm>
            <a:off x="3231392" y="392191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7" name="Espace réservé du texte 4">
            <a:extLst>
              <a:ext uri="{FF2B5EF4-FFF2-40B4-BE49-F238E27FC236}">
                <a16:creationId xmlns:a16="http://schemas.microsoft.com/office/drawing/2014/main" id="{7AF68BA1-7F3E-5125-AA27-CC15EA58900E}"/>
              </a:ext>
            </a:extLst>
          </p:cNvPr>
          <p:cNvSpPr>
            <a:spLocks noGrp="1"/>
          </p:cNvSpPr>
          <p:nvPr>
            <p:ph type="body" sz="quarter" idx="29" hasCustomPrompt="1"/>
          </p:nvPr>
        </p:nvSpPr>
        <p:spPr>
          <a:xfrm>
            <a:off x="2406058" y="4350539"/>
            <a:ext cx="700916" cy="335761"/>
          </a:xfrm>
        </p:spPr>
        <p:txBody>
          <a:bodyPr anchor="ctr"/>
          <a:lstStyle>
            <a:lvl1pPr>
              <a:defRPr sz="2000">
                <a:solidFill>
                  <a:schemeClr val="tx2"/>
                </a:solidFill>
              </a:defRPr>
            </a:lvl1pPr>
          </a:lstStyle>
          <a:p>
            <a:pPr lvl="0"/>
            <a:r>
              <a:rPr lang="fr-FR" dirty="0"/>
              <a:t>07.</a:t>
            </a:r>
          </a:p>
        </p:txBody>
      </p:sp>
      <p:sp>
        <p:nvSpPr>
          <p:cNvPr id="18" name="Espace réservé du texte 4">
            <a:extLst>
              <a:ext uri="{FF2B5EF4-FFF2-40B4-BE49-F238E27FC236}">
                <a16:creationId xmlns:a16="http://schemas.microsoft.com/office/drawing/2014/main" id="{BE8CC9F0-B013-31F3-A02C-AFCC6D7A2F32}"/>
              </a:ext>
            </a:extLst>
          </p:cNvPr>
          <p:cNvSpPr>
            <a:spLocks noGrp="1"/>
          </p:cNvSpPr>
          <p:nvPr>
            <p:ph type="body" sz="quarter" idx="30" hasCustomPrompt="1"/>
          </p:nvPr>
        </p:nvSpPr>
        <p:spPr>
          <a:xfrm>
            <a:off x="3231392" y="435053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19" name="Espace réservé du texte 4">
            <a:extLst>
              <a:ext uri="{FF2B5EF4-FFF2-40B4-BE49-F238E27FC236}">
                <a16:creationId xmlns:a16="http://schemas.microsoft.com/office/drawing/2014/main" id="{A8BC9EC3-C182-309A-1A7F-409BC9DBE7D1}"/>
              </a:ext>
            </a:extLst>
          </p:cNvPr>
          <p:cNvSpPr>
            <a:spLocks noGrp="1"/>
          </p:cNvSpPr>
          <p:nvPr>
            <p:ph type="body" sz="quarter" idx="31" hasCustomPrompt="1"/>
          </p:nvPr>
        </p:nvSpPr>
        <p:spPr>
          <a:xfrm>
            <a:off x="2406058" y="4779164"/>
            <a:ext cx="700916" cy="335761"/>
          </a:xfrm>
        </p:spPr>
        <p:txBody>
          <a:bodyPr anchor="ctr"/>
          <a:lstStyle>
            <a:lvl1pPr>
              <a:defRPr sz="2000">
                <a:solidFill>
                  <a:schemeClr val="tx2"/>
                </a:solidFill>
              </a:defRPr>
            </a:lvl1pPr>
          </a:lstStyle>
          <a:p>
            <a:pPr lvl="0"/>
            <a:r>
              <a:rPr lang="fr-FR" dirty="0"/>
              <a:t>08.</a:t>
            </a:r>
          </a:p>
        </p:txBody>
      </p:sp>
      <p:sp>
        <p:nvSpPr>
          <p:cNvPr id="20" name="Espace réservé du texte 4">
            <a:extLst>
              <a:ext uri="{FF2B5EF4-FFF2-40B4-BE49-F238E27FC236}">
                <a16:creationId xmlns:a16="http://schemas.microsoft.com/office/drawing/2014/main" id="{EB3C916C-B460-95E1-AF39-C39C7C017AAF}"/>
              </a:ext>
            </a:extLst>
          </p:cNvPr>
          <p:cNvSpPr>
            <a:spLocks noGrp="1"/>
          </p:cNvSpPr>
          <p:nvPr>
            <p:ph type="body" sz="quarter" idx="32" hasCustomPrompt="1"/>
          </p:nvPr>
        </p:nvSpPr>
        <p:spPr>
          <a:xfrm>
            <a:off x="3231392" y="477916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21" name="Espace réservé du texte 4">
            <a:extLst>
              <a:ext uri="{FF2B5EF4-FFF2-40B4-BE49-F238E27FC236}">
                <a16:creationId xmlns:a16="http://schemas.microsoft.com/office/drawing/2014/main" id="{E016ADBF-194E-833B-10E3-383D63565074}"/>
              </a:ext>
            </a:extLst>
          </p:cNvPr>
          <p:cNvSpPr>
            <a:spLocks noGrp="1"/>
          </p:cNvSpPr>
          <p:nvPr>
            <p:ph type="body" sz="quarter" idx="33" hasCustomPrompt="1"/>
          </p:nvPr>
        </p:nvSpPr>
        <p:spPr>
          <a:xfrm>
            <a:off x="2406058" y="5207789"/>
            <a:ext cx="700916" cy="335761"/>
          </a:xfrm>
        </p:spPr>
        <p:txBody>
          <a:bodyPr anchor="ctr"/>
          <a:lstStyle>
            <a:lvl1pPr>
              <a:defRPr sz="2000">
                <a:solidFill>
                  <a:schemeClr val="tx2"/>
                </a:solidFill>
              </a:defRPr>
            </a:lvl1pPr>
          </a:lstStyle>
          <a:p>
            <a:pPr lvl="0"/>
            <a:r>
              <a:rPr lang="fr-FR" dirty="0"/>
              <a:t>09.</a:t>
            </a:r>
          </a:p>
        </p:txBody>
      </p:sp>
      <p:sp>
        <p:nvSpPr>
          <p:cNvPr id="22" name="Espace réservé du texte 4">
            <a:extLst>
              <a:ext uri="{FF2B5EF4-FFF2-40B4-BE49-F238E27FC236}">
                <a16:creationId xmlns:a16="http://schemas.microsoft.com/office/drawing/2014/main" id="{25D4F72E-4C59-F034-2C95-4979454BA515}"/>
              </a:ext>
            </a:extLst>
          </p:cNvPr>
          <p:cNvSpPr>
            <a:spLocks noGrp="1"/>
          </p:cNvSpPr>
          <p:nvPr>
            <p:ph type="body" sz="quarter" idx="34" hasCustomPrompt="1"/>
          </p:nvPr>
        </p:nvSpPr>
        <p:spPr>
          <a:xfrm>
            <a:off x="3231392" y="5207789"/>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
        <p:nvSpPr>
          <p:cNvPr id="31" name="Espace réservé du texte 4">
            <a:extLst>
              <a:ext uri="{FF2B5EF4-FFF2-40B4-BE49-F238E27FC236}">
                <a16:creationId xmlns:a16="http://schemas.microsoft.com/office/drawing/2014/main" id="{646D1B91-7F60-C02F-7BB5-FC19B391778A}"/>
              </a:ext>
            </a:extLst>
          </p:cNvPr>
          <p:cNvSpPr>
            <a:spLocks noGrp="1"/>
          </p:cNvSpPr>
          <p:nvPr>
            <p:ph type="body" sz="quarter" idx="35" hasCustomPrompt="1"/>
          </p:nvPr>
        </p:nvSpPr>
        <p:spPr>
          <a:xfrm>
            <a:off x="2406058" y="5636414"/>
            <a:ext cx="700916" cy="335761"/>
          </a:xfrm>
        </p:spPr>
        <p:txBody>
          <a:bodyPr anchor="ctr"/>
          <a:lstStyle>
            <a:lvl1pPr>
              <a:defRPr sz="2000">
                <a:solidFill>
                  <a:schemeClr val="tx2"/>
                </a:solidFill>
              </a:defRPr>
            </a:lvl1pPr>
          </a:lstStyle>
          <a:p>
            <a:pPr lvl="0"/>
            <a:r>
              <a:rPr lang="fr-FR" dirty="0"/>
              <a:t>10.</a:t>
            </a:r>
          </a:p>
        </p:txBody>
      </p:sp>
      <p:sp>
        <p:nvSpPr>
          <p:cNvPr id="32" name="Espace réservé du texte 4">
            <a:extLst>
              <a:ext uri="{FF2B5EF4-FFF2-40B4-BE49-F238E27FC236}">
                <a16:creationId xmlns:a16="http://schemas.microsoft.com/office/drawing/2014/main" id="{BCA01322-39F4-3B92-4BAF-521845A25563}"/>
              </a:ext>
            </a:extLst>
          </p:cNvPr>
          <p:cNvSpPr>
            <a:spLocks noGrp="1"/>
          </p:cNvSpPr>
          <p:nvPr>
            <p:ph type="body" sz="quarter" idx="36" hasCustomPrompt="1"/>
          </p:nvPr>
        </p:nvSpPr>
        <p:spPr>
          <a:xfrm>
            <a:off x="3231392" y="5636414"/>
            <a:ext cx="7702715" cy="335761"/>
          </a:xfrm>
        </p:spPr>
        <p:txBody>
          <a:bodyPr anchor="ctr">
            <a:noAutofit/>
          </a:bodyPr>
          <a:lstStyle>
            <a:lvl1pPr>
              <a:defRPr sz="1800" b="0">
                <a:solidFill>
                  <a:schemeClr val="tx1"/>
                </a:solidFill>
              </a:defRPr>
            </a:lvl1pPr>
          </a:lstStyle>
          <a:p>
            <a:pPr lvl="0"/>
            <a:r>
              <a:rPr lang="fr-FR" dirty="0"/>
              <a:t>Écrire ici le nom de la partie</a:t>
            </a:r>
          </a:p>
        </p:txBody>
      </p:sp>
    </p:spTree>
    <p:extLst>
      <p:ext uri="{BB962C8B-B14F-4D97-AF65-F5344CB8AC3E}">
        <p14:creationId xmlns:p14="http://schemas.microsoft.com/office/powerpoint/2010/main" val="1472412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4" name="Espace réservé du texte 9"/>
          <p:cNvSpPr>
            <a:spLocks noGrp="1"/>
          </p:cNvSpPr>
          <p:nvPr>
            <p:ph type="body" sz="quarter" idx="11"/>
          </p:nvPr>
        </p:nvSpPr>
        <p:spPr>
          <a:xfrm>
            <a:off x="542305" y="542486"/>
            <a:ext cx="10848000" cy="246221"/>
          </a:xfrm>
        </p:spPr>
        <p:txBody>
          <a:bodyPr anchor="b"/>
          <a:lstStyle>
            <a:lvl1pPr>
              <a:defRPr sz="1600">
                <a:solidFill>
                  <a:schemeClr val="tx2"/>
                </a:solidFill>
                <a:latin typeface="+mj-lt"/>
              </a:defRPr>
            </a:lvl1pPr>
          </a:lstStyle>
          <a:p>
            <a:pPr lvl="0"/>
            <a:r>
              <a:rPr lang="fr-FR"/>
              <a:t>Cliquez pour modifier les styles du texte du masque</a:t>
            </a:r>
          </a:p>
        </p:txBody>
      </p:sp>
    </p:spTree>
    <p:extLst>
      <p:ext uri="{BB962C8B-B14F-4D97-AF65-F5344CB8AC3E}">
        <p14:creationId xmlns:p14="http://schemas.microsoft.com/office/powerpoint/2010/main" val="2675216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tx2"/>
        </a:solidFill>
        <a:effectLst/>
      </p:bgPr>
    </p:bg>
    <p:spTree>
      <p:nvGrpSpPr>
        <p:cNvPr id="1" name=""/>
        <p:cNvGrpSpPr/>
        <p:nvPr/>
      </p:nvGrpSpPr>
      <p:grpSpPr>
        <a:xfrm>
          <a:off x="0" y="0"/>
          <a:ext cx="0" cy="0"/>
          <a:chOff x="0" y="0"/>
          <a:chExt cx="0" cy="0"/>
        </a:xfrm>
      </p:grpSpPr>
      <p:pic>
        <p:nvPicPr>
          <p:cNvPr id="3" name="Image 4">
            <a:extLst>
              <a:ext uri="{FF2B5EF4-FFF2-40B4-BE49-F238E27FC236}">
                <a16:creationId xmlns:a16="http://schemas.microsoft.com/office/drawing/2014/main" id="{722EAFEB-1762-4513-A7CC-B49C827FD4C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895850" y="2420938"/>
            <a:ext cx="24003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texte 6"/>
          <p:cNvSpPr>
            <a:spLocks noGrp="1"/>
          </p:cNvSpPr>
          <p:nvPr>
            <p:ph type="body" sz="quarter" idx="10"/>
          </p:nvPr>
        </p:nvSpPr>
        <p:spPr>
          <a:xfrm>
            <a:off x="4271434" y="5777662"/>
            <a:ext cx="3649133" cy="471924"/>
          </a:xfrm>
        </p:spPr>
        <p:txBody>
          <a:bodyPr anchor="b"/>
          <a:lstStyle>
            <a:lvl1pPr algn="ctr">
              <a:spcBef>
                <a:spcPts val="0"/>
              </a:spcBef>
              <a:spcAft>
                <a:spcPts val="0"/>
              </a:spcAft>
              <a:defRPr sz="1600">
                <a:latin typeface="+mj-lt"/>
              </a:defRPr>
            </a:lvl1pPr>
            <a:lvl2pPr algn="ctr">
              <a:spcBef>
                <a:spcPts val="0"/>
              </a:spcBef>
              <a:defRPr sz="1467">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359852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539750" y="1376363"/>
            <a:ext cx="10847388" cy="103874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pPr>
              <a:defRPr/>
            </a:pPr>
            <a:fld id="{218BB31F-68A9-464A-BAC1-E8E0700CF995}" type="slidenum">
              <a:rPr lang="fr-FR" smtClean="0"/>
              <a:pPr>
                <a:defRPr/>
              </a:pPr>
              <a:t>‹N°›</a:t>
            </a:fld>
            <a:endParaRPr lang="fr-FR" dirty="0"/>
          </a:p>
        </p:txBody>
      </p:sp>
    </p:spTree>
    <p:extLst>
      <p:ext uri="{BB962C8B-B14F-4D97-AF65-F5344CB8AC3E}">
        <p14:creationId xmlns:p14="http://schemas.microsoft.com/office/powerpoint/2010/main" val="1748396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dirty="0"/>
          </a:p>
        </p:txBody>
      </p:sp>
      <p:sp>
        <p:nvSpPr>
          <p:cNvPr id="3" name="Espace réservé du pied de page 2"/>
          <p:cNvSpPr>
            <a:spLocks noGrp="1"/>
          </p:cNvSpPr>
          <p:nvPr>
            <p:ph type="ftr" sz="quarter" idx="11"/>
          </p:nvPr>
        </p:nvSpPr>
        <p:spPr/>
        <p:txBody>
          <a:bodyPr/>
          <a:lstStyle/>
          <a:p>
            <a:pPr>
              <a:defRPr/>
            </a:pPr>
            <a:endParaRPr lang="fr-FR" dirty="0"/>
          </a:p>
        </p:txBody>
      </p:sp>
      <p:sp>
        <p:nvSpPr>
          <p:cNvPr id="4" name="Espace réservé du numéro de diapositive 3"/>
          <p:cNvSpPr>
            <a:spLocks noGrp="1"/>
          </p:cNvSpPr>
          <p:nvPr>
            <p:ph type="sldNum" sz="quarter" idx="12"/>
          </p:nvPr>
        </p:nvSpPr>
        <p:spPr/>
        <p:txBody>
          <a:bodyPr/>
          <a:lstStyle/>
          <a:p>
            <a:pPr>
              <a:defRPr/>
            </a:pPr>
            <a:fld id="{75AD48E9-6AF0-44AC-8E9C-22A3AFF9DA28}" type="slidenum">
              <a:rPr lang="fr-FR" smtClean="0"/>
              <a:pPr>
                <a:defRPr/>
              </a:pPr>
              <a:t>‹N°›</a:t>
            </a:fld>
            <a:endParaRPr lang="fr-FR" dirty="0"/>
          </a:p>
        </p:txBody>
      </p:sp>
    </p:spTree>
    <p:extLst>
      <p:ext uri="{BB962C8B-B14F-4D97-AF65-F5344CB8AC3E}">
        <p14:creationId xmlns:p14="http://schemas.microsoft.com/office/powerpoint/2010/main" val="3917582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2208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2208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endParaRPr lang="fr-FR" dirty="0"/>
          </a:p>
        </p:txBody>
      </p:sp>
      <p:sp>
        <p:nvSpPr>
          <p:cNvPr id="6" name="Espace réservé du pied de page 5"/>
          <p:cNvSpPr>
            <a:spLocks noGrp="1"/>
          </p:cNvSpPr>
          <p:nvPr>
            <p:ph type="ftr" sz="quarter" idx="11"/>
          </p:nvPr>
        </p:nvSpPr>
        <p:spPr/>
        <p:txBody>
          <a:bodyPr/>
          <a:lstStyle/>
          <a:p>
            <a:pPr>
              <a:defRPr/>
            </a:pPr>
            <a:endParaRPr lang="fr-FR" dirty="0"/>
          </a:p>
        </p:txBody>
      </p:sp>
      <p:sp>
        <p:nvSpPr>
          <p:cNvPr id="7" name="Espace réservé du numéro de diapositive 6"/>
          <p:cNvSpPr>
            <a:spLocks noGrp="1"/>
          </p:cNvSpPr>
          <p:nvPr>
            <p:ph type="sldNum" sz="quarter" idx="12"/>
          </p:nvPr>
        </p:nvSpPr>
        <p:spPr/>
        <p:txBody>
          <a:bodyPr/>
          <a:lstStyle/>
          <a:p>
            <a:pPr>
              <a:defRPr/>
            </a:pPr>
            <a:fld id="{AF206DDB-D1E3-46AB-83E3-AA1A6E059417}" type="slidenum">
              <a:rPr lang="fr-FR" smtClean="0"/>
              <a:pPr>
                <a:defRPr/>
              </a:pPr>
              <a:t>‹N°›</a:t>
            </a:fld>
            <a:endParaRPr lang="fr-FR" dirty="0"/>
          </a:p>
        </p:txBody>
      </p:sp>
    </p:spTree>
    <p:extLst>
      <p:ext uri="{BB962C8B-B14F-4D97-AF65-F5344CB8AC3E}">
        <p14:creationId xmlns:p14="http://schemas.microsoft.com/office/powerpoint/2010/main" val="11798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de partie">
    <p:spTree>
      <p:nvGrpSpPr>
        <p:cNvPr id="1" name=""/>
        <p:cNvGrpSpPr/>
        <p:nvPr/>
      </p:nvGrpSpPr>
      <p:grpSpPr>
        <a:xfrm>
          <a:off x="0" y="0"/>
          <a:ext cx="0" cy="0"/>
          <a:chOff x="0" y="0"/>
          <a:chExt cx="0" cy="0"/>
        </a:xfrm>
      </p:grpSpPr>
      <p:sp>
        <p:nvSpPr>
          <p:cNvPr id="33" name="Espace réservé du texte 32">
            <a:extLst>
              <a:ext uri="{FF2B5EF4-FFF2-40B4-BE49-F238E27FC236}">
                <a16:creationId xmlns:a16="http://schemas.microsoft.com/office/drawing/2014/main" id="{22918A59-30C0-3B36-BA1A-049514F42CF1}"/>
              </a:ext>
            </a:extLst>
          </p:cNvPr>
          <p:cNvSpPr>
            <a:spLocks noGrp="1"/>
          </p:cNvSpPr>
          <p:nvPr>
            <p:ph type="body" sz="quarter" idx="17" hasCustomPrompt="1"/>
          </p:nvPr>
        </p:nvSpPr>
        <p:spPr>
          <a:xfrm>
            <a:off x="840162" y="2033588"/>
            <a:ext cx="3021013" cy="1670050"/>
          </a:xfrm>
        </p:spPr>
        <p:txBody>
          <a:bodyPr>
            <a:noAutofit/>
          </a:bodyPr>
          <a:lstStyle>
            <a:lvl1pPr>
              <a:defRPr sz="13000">
                <a:solidFill>
                  <a:schemeClr val="tx2">
                    <a:lumMod val="40000"/>
                    <a:lumOff val="60000"/>
                  </a:schemeClr>
                </a:solidFill>
              </a:defRPr>
            </a:lvl1pPr>
            <a:lvl5pPr>
              <a:defRPr/>
            </a:lvl5pPr>
          </a:lstStyle>
          <a:p>
            <a:pPr lvl="0"/>
            <a:r>
              <a:rPr lang="fr-FR" dirty="0"/>
              <a:t>01.</a:t>
            </a:r>
          </a:p>
        </p:txBody>
      </p:sp>
      <p:sp>
        <p:nvSpPr>
          <p:cNvPr id="9" name="Espace réservé pour une image  8">
            <a:extLst>
              <a:ext uri="{FF2B5EF4-FFF2-40B4-BE49-F238E27FC236}">
                <a16:creationId xmlns:a16="http://schemas.microsoft.com/office/drawing/2014/main" id="{9C47DEFF-F25E-609B-122D-EC32CF8BA7FA}"/>
              </a:ext>
            </a:extLst>
          </p:cNvPr>
          <p:cNvSpPr>
            <a:spLocks noGrp="1"/>
          </p:cNvSpPr>
          <p:nvPr>
            <p:ph type="pic" sz="quarter" idx="16" hasCustomPrompt="1"/>
          </p:nvPr>
        </p:nvSpPr>
        <p:spPr>
          <a:xfrm>
            <a:off x="8389107" y="-10711"/>
            <a:ext cx="3832905" cy="6880745"/>
          </a:xfrm>
          <a:custGeom>
            <a:avLst/>
            <a:gdLst>
              <a:gd name="connsiteX0" fmla="*/ 3530480 w 3762375"/>
              <a:gd name="connsiteY0" fmla="*/ 5078292 h 6857999"/>
              <a:gd name="connsiteX1" fmla="*/ 517478 w 3762375"/>
              <a:gd name="connsiteY1" fmla="*/ 5791012 h 6857999"/>
              <a:gd name="connsiteX2" fmla="*/ 20000 w 3762375"/>
              <a:gd name="connsiteY2" fmla="*/ 2930296 h 6857999"/>
              <a:gd name="connsiteX3" fmla="*/ 1881186 w 3762375"/>
              <a:gd name="connsiteY3" fmla="*/ -1 h 6857999"/>
              <a:gd name="connsiteX4" fmla="*/ 3530480 w 3762375"/>
              <a:gd name="connsiteY4" fmla="*/ 5078292 h 6857999"/>
              <a:gd name="connsiteX0" fmla="*/ 3776661 w 3776661"/>
              <a:gd name="connsiteY0" fmla="*/ 6830893 h 7628864"/>
              <a:gd name="connsiteX1" fmla="*/ 544584 w 3776661"/>
              <a:gd name="connsiteY1" fmla="*/ 5791013 h 7628864"/>
              <a:gd name="connsiteX2" fmla="*/ 47106 w 3776661"/>
              <a:gd name="connsiteY2" fmla="*/ 2930297 h 7628864"/>
              <a:gd name="connsiteX3" fmla="*/ 1908292 w 3776661"/>
              <a:gd name="connsiteY3" fmla="*/ 0 h 7628864"/>
              <a:gd name="connsiteX4" fmla="*/ 3776661 w 3776661"/>
              <a:gd name="connsiteY4" fmla="*/ 6830893 h 7628864"/>
              <a:gd name="connsiteX0" fmla="*/ 3776661 w 3917244"/>
              <a:gd name="connsiteY0" fmla="*/ 6840418 h 7638389"/>
              <a:gd name="connsiteX1" fmla="*/ 544584 w 3917244"/>
              <a:gd name="connsiteY1" fmla="*/ 5800538 h 7638389"/>
              <a:gd name="connsiteX2" fmla="*/ 47106 w 3917244"/>
              <a:gd name="connsiteY2" fmla="*/ 2939822 h 7638389"/>
              <a:gd name="connsiteX3" fmla="*/ 3756142 w 3917244"/>
              <a:gd name="connsiteY3" fmla="*/ 0 h 7638389"/>
              <a:gd name="connsiteX4" fmla="*/ 3776661 w 3917244"/>
              <a:gd name="connsiteY4" fmla="*/ 6840418 h 7638389"/>
              <a:gd name="connsiteX0" fmla="*/ 3776661 w 3776661"/>
              <a:gd name="connsiteY0" fmla="*/ 6840418 h 7638389"/>
              <a:gd name="connsiteX1" fmla="*/ 544584 w 3776661"/>
              <a:gd name="connsiteY1" fmla="*/ 5800538 h 7638389"/>
              <a:gd name="connsiteX2" fmla="*/ 47106 w 3776661"/>
              <a:gd name="connsiteY2" fmla="*/ 2939822 h 7638389"/>
              <a:gd name="connsiteX3" fmla="*/ 3756142 w 3776661"/>
              <a:gd name="connsiteY3" fmla="*/ 0 h 7638389"/>
              <a:gd name="connsiteX4" fmla="*/ 3776661 w 3776661"/>
              <a:gd name="connsiteY4" fmla="*/ 6840418 h 7638389"/>
              <a:gd name="connsiteX0" fmla="*/ 3776661 w 3776661"/>
              <a:gd name="connsiteY0" fmla="*/ 6840418 h 7638389"/>
              <a:gd name="connsiteX1" fmla="*/ 544584 w 3776661"/>
              <a:gd name="connsiteY1" fmla="*/ 5800538 h 7638389"/>
              <a:gd name="connsiteX2" fmla="*/ 47106 w 3776661"/>
              <a:gd name="connsiteY2" fmla="*/ 2939822 h 7638389"/>
              <a:gd name="connsiteX3" fmla="*/ 3756142 w 3776661"/>
              <a:gd name="connsiteY3" fmla="*/ 0 h 7638389"/>
              <a:gd name="connsiteX4" fmla="*/ 3776661 w 3776661"/>
              <a:gd name="connsiteY4" fmla="*/ 6840418 h 7638389"/>
              <a:gd name="connsiteX0" fmla="*/ 3151041 w 3740122"/>
              <a:gd name="connsiteY0" fmla="*/ 6411793 h 7288872"/>
              <a:gd name="connsiteX1" fmla="*/ 528564 w 3740122"/>
              <a:gd name="connsiteY1" fmla="*/ 5800538 h 7288872"/>
              <a:gd name="connsiteX2" fmla="*/ 31086 w 3740122"/>
              <a:gd name="connsiteY2" fmla="*/ 2939822 h 7288872"/>
              <a:gd name="connsiteX3" fmla="*/ 3740122 w 3740122"/>
              <a:gd name="connsiteY3" fmla="*/ 0 h 7288872"/>
              <a:gd name="connsiteX4" fmla="*/ 3151041 w 3740122"/>
              <a:gd name="connsiteY4" fmla="*/ 6411793 h 7288872"/>
              <a:gd name="connsiteX0" fmla="*/ 3875071 w 3875071"/>
              <a:gd name="connsiteY0" fmla="*/ 6897568 h 7686037"/>
              <a:gd name="connsiteX1" fmla="*/ 547744 w 3875071"/>
              <a:gd name="connsiteY1" fmla="*/ 5800538 h 7686037"/>
              <a:gd name="connsiteX2" fmla="*/ 50266 w 3875071"/>
              <a:gd name="connsiteY2" fmla="*/ 2939822 h 7686037"/>
              <a:gd name="connsiteX3" fmla="*/ 3759302 w 3875071"/>
              <a:gd name="connsiteY3" fmla="*/ 0 h 7686037"/>
              <a:gd name="connsiteX4" fmla="*/ 3875071 w 3875071"/>
              <a:gd name="connsiteY4" fmla="*/ 6897568 h 7686037"/>
              <a:gd name="connsiteX0" fmla="*/ 3971518 w 3971518"/>
              <a:gd name="connsiteY0" fmla="*/ 7585234 h 8461799"/>
              <a:gd name="connsiteX1" fmla="*/ 644191 w 3971518"/>
              <a:gd name="connsiteY1" fmla="*/ 6488204 h 8461799"/>
              <a:gd name="connsiteX2" fmla="*/ 32413 w 3971518"/>
              <a:gd name="connsiteY2" fmla="*/ 769988 h 8461799"/>
              <a:gd name="connsiteX3" fmla="*/ 3855749 w 3971518"/>
              <a:gd name="connsiteY3" fmla="*/ 687666 h 8461799"/>
              <a:gd name="connsiteX4" fmla="*/ 3971518 w 3971518"/>
              <a:gd name="connsiteY4" fmla="*/ 7585234 h 8461799"/>
              <a:gd name="connsiteX0" fmla="*/ 3939105 w 3939105"/>
              <a:gd name="connsiteY0" fmla="*/ 7585234 h 8461799"/>
              <a:gd name="connsiteX1" fmla="*/ 611778 w 3939105"/>
              <a:gd name="connsiteY1" fmla="*/ 6488204 h 8461799"/>
              <a:gd name="connsiteX2" fmla="*/ 0 w 3939105"/>
              <a:gd name="connsiteY2" fmla="*/ 769988 h 8461799"/>
              <a:gd name="connsiteX3" fmla="*/ 3823336 w 3939105"/>
              <a:gd name="connsiteY3" fmla="*/ 687666 h 8461799"/>
              <a:gd name="connsiteX4" fmla="*/ 3939105 w 3939105"/>
              <a:gd name="connsiteY4" fmla="*/ 7585234 h 8461799"/>
              <a:gd name="connsiteX0" fmla="*/ 3815280 w 3815280"/>
              <a:gd name="connsiteY0" fmla="*/ 7634032 h 8512824"/>
              <a:gd name="connsiteX1" fmla="*/ 487953 w 3815280"/>
              <a:gd name="connsiteY1" fmla="*/ 6537002 h 8512824"/>
              <a:gd name="connsiteX2" fmla="*/ 0 w 3815280"/>
              <a:gd name="connsiteY2" fmla="*/ 752111 h 8512824"/>
              <a:gd name="connsiteX3" fmla="*/ 3699511 w 3815280"/>
              <a:gd name="connsiteY3" fmla="*/ 736464 h 8512824"/>
              <a:gd name="connsiteX4" fmla="*/ 3815280 w 3815280"/>
              <a:gd name="connsiteY4" fmla="*/ 7634032 h 8512824"/>
              <a:gd name="connsiteX0" fmla="*/ 4026409 w 4026409"/>
              <a:gd name="connsiteY0" fmla="*/ 7634032 h 8892607"/>
              <a:gd name="connsiteX1" fmla="*/ 165682 w 4026409"/>
              <a:gd name="connsiteY1" fmla="*/ 7737152 h 8892607"/>
              <a:gd name="connsiteX2" fmla="*/ 211129 w 4026409"/>
              <a:gd name="connsiteY2" fmla="*/ 752111 h 8892607"/>
              <a:gd name="connsiteX3" fmla="*/ 3910640 w 4026409"/>
              <a:gd name="connsiteY3" fmla="*/ 736464 h 8892607"/>
              <a:gd name="connsiteX4" fmla="*/ 4026409 w 4026409"/>
              <a:gd name="connsiteY4" fmla="*/ 7634032 h 8892607"/>
              <a:gd name="connsiteX0" fmla="*/ 4017782 w 4017782"/>
              <a:gd name="connsiteY0" fmla="*/ 7634032 h 8845642"/>
              <a:gd name="connsiteX1" fmla="*/ 166580 w 4017782"/>
              <a:gd name="connsiteY1" fmla="*/ 7622852 h 8845642"/>
              <a:gd name="connsiteX2" fmla="*/ 202502 w 4017782"/>
              <a:gd name="connsiteY2" fmla="*/ 752111 h 8845642"/>
              <a:gd name="connsiteX3" fmla="*/ 3902013 w 4017782"/>
              <a:gd name="connsiteY3" fmla="*/ 736464 h 8845642"/>
              <a:gd name="connsiteX4" fmla="*/ 4017782 w 4017782"/>
              <a:gd name="connsiteY4" fmla="*/ 7634032 h 8845642"/>
              <a:gd name="connsiteX0" fmla="*/ 3938407 w 3938407"/>
              <a:gd name="connsiteY0" fmla="*/ 7634032 h 8829536"/>
              <a:gd name="connsiteX1" fmla="*/ 87205 w 3938407"/>
              <a:gd name="connsiteY1" fmla="*/ 7622852 h 8829536"/>
              <a:gd name="connsiteX2" fmla="*/ 123127 w 3938407"/>
              <a:gd name="connsiteY2" fmla="*/ 752111 h 8829536"/>
              <a:gd name="connsiteX3" fmla="*/ 3822638 w 3938407"/>
              <a:gd name="connsiteY3" fmla="*/ 736464 h 8829536"/>
              <a:gd name="connsiteX4" fmla="*/ 3938407 w 3938407"/>
              <a:gd name="connsiteY4" fmla="*/ 7634032 h 8829536"/>
              <a:gd name="connsiteX0" fmla="*/ 3938407 w 3938407"/>
              <a:gd name="connsiteY0" fmla="*/ 7634032 h 8829536"/>
              <a:gd name="connsiteX1" fmla="*/ 87205 w 3938407"/>
              <a:gd name="connsiteY1" fmla="*/ 7622852 h 8829536"/>
              <a:gd name="connsiteX2" fmla="*/ 123127 w 3938407"/>
              <a:gd name="connsiteY2" fmla="*/ 752111 h 8829536"/>
              <a:gd name="connsiteX3" fmla="*/ 3822638 w 3938407"/>
              <a:gd name="connsiteY3" fmla="*/ 736464 h 8829536"/>
              <a:gd name="connsiteX4" fmla="*/ 3938407 w 3938407"/>
              <a:gd name="connsiteY4" fmla="*/ 7634032 h 8829536"/>
              <a:gd name="connsiteX0" fmla="*/ 3938407 w 3938407"/>
              <a:gd name="connsiteY0" fmla="*/ 7634032 h 8829536"/>
              <a:gd name="connsiteX1" fmla="*/ 87205 w 3938407"/>
              <a:gd name="connsiteY1" fmla="*/ 7622852 h 8829536"/>
              <a:gd name="connsiteX2" fmla="*/ 123127 w 3938407"/>
              <a:gd name="connsiteY2" fmla="*/ 752111 h 8829536"/>
              <a:gd name="connsiteX3" fmla="*/ 3822638 w 3938407"/>
              <a:gd name="connsiteY3" fmla="*/ 736464 h 8829536"/>
              <a:gd name="connsiteX4" fmla="*/ 3938407 w 3938407"/>
              <a:gd name="connsiteY4" fmla="*/ 7634032 h 8829536"/>
              <a:gd name="connsiteX0" fmla="*/ 3938407 w 3938407"/>
              <a:gd name="connsiteY0" fmla="*/ 7070844 h 8266348"/>
              <a:gd name="connsiteX1" fmla="*/ 87205 w 3938407"/>
              <a:gd name="connsiteY1" fmla="*/ 7059664 h 8266348"/>
              <a:gd name="connsiteX2" fmla="*/ 123127 w 3938407"/>
              <a:gd name="connsiteY2" fmla="*/ 188923 h 8266348"/>
              <a:gd name="connsiteX3" fmla="*/ 3822638 w 3938407"/>
              <a:gd name="connsiteY3" fmla="*/ 173276 h 8266348"/>
              <a:gd name="connsiteX4" fmla="*/ 3938407 w 3938407"/>
              <a:gd name="connsiteY4" fmla="*/ 7070844 h 8266348"/>
              <a:gd name="connsiteX0" fmla="*/ 3938407 w 4015143"/>
              <a:gd name="connsiteY0" fmla="*/ 7113151 h 8308655"/>
              <a:gd name="connsiteX1" fmla="*/ 87205 w 4015143"/>
              <a:gd name="connsiteY1" fmla="*/ 7101971 h 8308655"/>
              <a:gd name="connsiteX2" fmla="*/ 123127 w 4015143"/>
              <a:gd name="connsiteY2" fmla="*/ 231230 h 8308655"/>
              <a:gd name="connsiteX3" fmla="*/ 4015143 w 4015143"/>
              <a:gd name="connsiteY3" fmla="*/ 87246 h 8308655"/>
              <a:gd name="connsiteX4" fmla="*/ 3938407 w 4015143"/>
              <a:gd name="connsiteY4" fmla="*/ 7113151 h 8308655"/>
              <a:gd name="connsiteX0" fmla="*/ 3938407 w 4015940"/>
              <a:gd name="connsiteY0" fmla="*/ 7113151 h 8308655"/>
              <a:gd name="connsiteX1" fmla="*/ 87205 w 4015940"/>
              <a:gd name="connsiteY1" fmla="*/ 7101971 h 8308655"/>
              <a:gd name="connsiteX2" fmla="*/ 123127 w 4015940"/>
              <a:gd name="connsiteY2" fmla="*/ 231230 h 8308655"/>
              <a:gd name="connsiteX3" fmla="*/ 4015143 w 4015940"/>
              <a:gd name="connsiteY3" fmla="*/ 87246 h 8308655"/>
              <a:gd name="connsiteX4" fmla="*/ 3938407 w 4015940"/>
              <a:gd name="connsiteY4" fmla="*/ 7113151 h 8308655"/>
              <a:gd name="connsiteX0" fmla="*/ 3938407 w 4015940"/>
              <a:gd name="connsiteY0" fmla="*/ 7031057 h 8226561"/>
              <a:gd name="connsiteX1" fmla="*/ 87205 w 4015940"/>
              <a:gd name="connsiteY1" fmla="*/ 7019877 h 8226561"/>
              <a:gd name="connsiteX2" fmla="*/ 123127 w 4015940"/>
              <a:gd name="connsiteY2" fmla="*/ 149136 h 8226561"/>
              <a:gd name="connsiteX3" fmla="*/ 4015143 w 4015940"/>
              <a:gd name="connsiteY3" fmla="*/ 5152 h 8226561"/>
              <a:gd name="connsiteX4" fmla="*/ 3938407 w 4015940"/>
              <a:gd name="connsiteY4" fmla="*/ 7031057 h 8226561"/>
              <a:gd name="connsiteX0" fmla="*/ 3146868 w 4041839"/>
              <a:gd name="connsiteY0" fmla="*/ 6549794 h 7948422"/>
              <a:gd name="connsiteX1" fmla="*/ 113814 w 4041839"/>
              <a:gd name="connsiteY1" fmla="*/ 7019877 h 7948422"/>
              <a:gd name="connsiteX2" fmla="*/ 149736 w 4041839"/>
              <a:gd name="connsiteY2" fmla="*/ 149136 h 7948422"/>
              <a:gd name="connsiteX3" fmla="*/ 4041752 w 4041839"/>
              <a:gd name="connsiteY3" fmla="*/ 5152 h 7948422"/>
              <a:gd name="connsiteX4" fmla="*/ 3146868 w 4041839"/>
              <a:gd name="connsiteY4" fmla="*/ 6549794 h 7948422"/>
              <a:gd name="connsiteX0" fmla="*/ 4149953 w 4149953"/>
              <a:gd name="connsiteY0" fmla="*/ 7079184 h 8274330"/>
              <a:gd name="connsiteX1" fmla="*/ 170415 w 4149953"/>
              <a:gd name="connsiteY1" fmla="*/ 7019877 h 8274330"/>
              <a:gd name="connsiteX2" fmla="*/ 206337 w 4149953"/>
              <a:gd name="connsiteY2" fmla="*/ 149136 h 8274330"/>
              <a:gd name="connsiteX3" fmla="*/ 4098353 w 4149953"/>
              <a:gd name="connsiteY3" fmla="*/ 5152 h 8274330"/>
              <a:gd name="connsiteX4" fmla="*/ 4149953 w 4149953"/>
              <a:gd name="connsiteY4" fmla="*/ 7079184 h 8274330"/>
              <a:gd name="connsiteX0" fmla="*/ 4149953 w 4149953"/>
              <a:gd name="connsiteY0" fmla="*/ 7079184 h 7556332"/>
              <a:gd name="connsiteX1" fmla="*/ 170415 w 4149953"/>
              <a:gd name="connsiteY1" fmla="*/ 7019877 h 7556332"/>
              <a:gd name="connsiteX2" fmla="*/ 206337 w 4149953"/>
              <a:gd name="connsiteY2" fmla="*/ 149136 h 7556332"/>
              <a:gd name="connsiteX3" fmla="*/ 4098353 w 4149953"/>
              <a:gd name="connsiteY3" fmla="*/ 5152 h 7556332"/>
              <a:gd name="connsiteX4" fmla="*/ 4149953 w 4149953"/>
              <a:gd name="connsiteY4" fmla="*/ 7079184 h 7556332"/>
              <a:gd name="connsiteX0" fmla="*/ 4065423 w 4065423"/>
              <a:gd name="connsiteY0" fmla="*/ 7079184 h 7555590"/>
              <a:gd name="connsiteX1" fmla="*/ 85885 w 4065423"/>
              <a:gd name="connsiteY1" fmla="*/ 7019877 h 7555590"/>
              <a:gd name="connsiteX2" fmla="*/ 121807 w 4065423"/>
              <a:gd name="connsiteY2" fmla="*/ 149136 h 7555590"/>
              <a:gd name="connsiteX3" fmla="*/ 4013823 w 4065423"/>
              <a:gd name="connsiteY3" fmla="*/ 5152 h 7555590"/>
              <a:gd name="connsiteX4" fmla="*/ 4065423 w 4065423"/>
              <a:gd name="connsiteY4" fmla="*/ 7079184 h 7555590"/>
              <a:gd name="connsiteX0" fmla="*/ 4145917 w 4145917"/>
              <a:gd name="connsiteY0" fmla="*/ 7079184 h 7440337"/>
              <a:gd name="connsiteX1" fmla="*/ 166379 w 4145917"/>
              <a:gd name="connsiteY1" fmla="*/ 7019877 h 7440337"/>
              <a:gd name="connsiteX2" fmla="*/ 202301 w 4145917"/>
              <a:gd name="connsiteY2" fmla="*/ 149136 h 7440337"/>
              <a:gd name="connsiteX3" fmla="*/ 4094317 w 4145917"/>
              <a:gd name="connsiteY3" fmla="*/ 5152 h 7440337"/>
              <a:gd name="connsiteX4" fmla="*/ 4145917 w 4145917"/>
              <a:gd name="connsiteY4" fmla="*/ 7079184 h 7440337"/>
              <a:gd name="connsiteX0" fmla="*/ 4040735 w 4040735"/>
              <a:gd name="connsiteY0" fmla="*/ 7079184 h 7582194"/>
              <a:gd name="connsiteX1" fmla="*/ 61197 w 4040735"/>
              <a:gd name="connsiteY1" fmla="*/ 7019877 h 7582194"/>
              <a:gd name="connsiteX2" fmla="*/ 97119 w 4040735"/>
              <a:gd name="connsiteY2" fmla="*/ 149136 h 7582194"/>
              <a:gd name="connsiteX3" fmla="*/ 3989135 w 4040735"/>
              <a:gd name="connsiteY3" fmla="*/ 5152 h 7582194"/>
              <a:gd name="connsiteX4" fmla="*/ 4040735 w 4040735"/>
              <a:gd name="connsiteY4" fmla="*/ 7079184 h 7582194"/>
              <a:gd name="connsiteX0" fmla="*/ 4069494 w 4069494"/>
              <a:gd name="connsiteY0" fmla="*/ 7079184 h 7550867"/>
              <a:gd name="connsiteX1" fmla="*/ 89956 w 4069494"/>
              <a:gd name="connsiteY1" fmla="*/ 7019877 h 7550867"/>
              <a:gd name="connsiteX2" fmla="*/ 125878 w 4069494"/>
              <a:gd name="connsiteY2" fmla="*/ 149136 h 7550867"/>
              <a:gd name="connsiteX3" fmla="*/ 4017894 w 4069494"/>
              <a:gd name="connsiteY3" fmla="*/ 5152 h 7550867"/>
              <a:gd name="connsiteX4" fmla="*/ 4069494 w 4069494"/>
              <a:gd name="connsiteY4" fmla="*/ 7079184 h 7550867"/>
              <a:gd name="connsiteX0" fmla="*/ 3979538 w 3979538"/>
              <a:gd name="connsiteY0" fmla="*/ 7079184 h 7079184"/>
              <a:gd name="connsiteX1" fmla="*/ 0 w 3979538"/>
              <a:gd name="connsiteY1" fmla="*/ 7019877 h 7079184"/>
              <a:gd name="connsiteX2" fmla="*/ 35922 w 3979538"/>
              <a:gd name="connsiteY2" fmla="*/ 149136 h 7079184"/>
              <a:gd name="connsiteX3" fmla="*/ 3927938 w 3979538"/>
              <a:gd name="connsiteY3" fmla="*/ 5152 h 7079184"/>
              <a:gd name="connsiteX4" fmla="*/ 3979538 w 3979538"/>
              <a:gd name="connsiteY4" fmla="*/ 7079184 h 7079184"/>
              <a:gd name="connsiteX0" fmla="*/ 3522338 w 3928124"/>
              <a:gd name="connsiteY0" fmla="*/ 6643249 h 7019877"/>
              <a:gd name="connsiteX1" fmla="*/ 0 w 3928124"/>
              <a:gd name="connsiteY1" fmla="*/ 7019877 h 7019877"/>
              <a:gd name="connsiteX2" fmla="*/ 35922 w 3928124"/>
              <a:gd name="connsiteY2" fmla="*/ 149136 h 7019877"/>
              <a:gd name="connsiteX3" fmla="*/ 3927938 w 3928124"/>
              <a:gd name="connsiteY3" fmla="*/ 5152 h 7019877"/>
              <a:gd name="connsiteX4" fmla="*/ 3522338 w 3928124"/>
              <a:gd name="connsiteY4" fmla="*/ 6643249 h 7019877"/>
              <a:gd name="connsiteX0" fmla="*/ 3798785 w 3928462"/>
              <a:gd name="connsiteY0" fmla="*/ 7004756 h 7019877"/>
              <a:gd name="connsiteX1" fmla="*/ 0 w 3928462"/>
              <a:gd name="connsiteY1" fmla="*/ 7019877 h 7019877"/>
              <a:gd name="connsiteX2" fmla="*/ 35922 w 3928462"/>
              <a:gd name="connsiteY2" fmla="*/ 149136 h 7019877"/>
              <a:gd name="connsiteX3" fmla="*/ 3927938 w 3928462"/>
              <a:gd name="connsiteY3" fmla="*/ 5152 h 7019877"/>
              <a:gd name="connsiteX4" fmla="*/ 3798785 w 3928462"/>
              <a:gd name="connsiteY4" fmla="*/ 7004756 h 7019877"/>
              <a:gd name="connsiteX0" fmla="*/ 3798785 w 3798785"/>
              <a:gd name="connsiteY0" fmla="*/ 6892674 h 6907795"/>
              <a:gd name="connsiteX1" fmla="*/ 0 w 3798785"/>
              <a:gd name="connsiteY1" fmla="*/ 6907795 h 6907795"/>
              <a:gd name="connsiteX2" fmla="*/ 35922 w 3798785"/>
              <a:gd name="connsiteY2" fmla="*/ 37054 h 6907795"/>
              <a:gd name="connsiteX3" fmla="*/ 3555799 w 3798785"/>
              <a:gd name="connsiteY3" fmla="*/ 456596 h 6907795"/>
              <a:gd name="connsiteX4" fmla="*/ 3798785 w 3798785"/>
              <a:gd name="connsiteY4" fmla="*/ 6892674 h 6907795"/>
              <a:gd name="connsiteX0" fmla="*/ 3798785 w 3798785"/>
              <a:gd name="connsiteY0" fmla="*/ 6945047 h 6960168"/>
              <a:gd name="connsiteX1" fmla="*/ 0 w 3798785"/>
              <a:gd name="connsiteY1" fmla="*/ 6960168 h 6960168"/>
              <a:gd name="connsiteX2" fmla="*/ 35922 w 3798785"/>
              <a:gd name="connsiteY2" fmla="*/ 89427 h 6960168"/>
              <a:gd name="connsiteX3" fmla="*/ 3779083 w 3798785"/>
              <a:gd name="connsiteY3" fmla="*/ 73034 h 6960168"/>
              <a:gd name="connsiteX4" fmla="*/ 3798785 w 3798785"/>
              <a:gd name="connsiteY4" fmla="*/ 6945047 h 6960168"/>
              <a:gd name="connsiteX0" fmla="*/ 3798785 w 3798785"/>
              <a:gd name="connsiteY0" fmla="*/ 6872013 h 6887134"/>
              <a:gd name="connsiteX1" fmla="*/ 0 w 3798785"/>
              <a:gd name="connsiteY1" fmla="*/ 6887134 h 6887134"/>
              <a:gd name="connsiteX2" fmla="*/ 35922 w 3798785"/>
              <a:gd name="connsiteY2" fmla="*/ 16393 h 6887134"/>
              <a:gd name="connsiteX3" fmla="*/ 3779083 w 3798785"/>
              <a:gd name="connsiteY3" fmla="*/ 0 h 6887134"/>
              <a:gd name="connsiteX4" fmla="*/ 3798785 w 3798785"/>
              <a:gd name="connsiteY4" fmla="*/ 6872013 h 6887134"/>
              <a:gd name="connsiteX0" fmla="*/ 3798785 w 3798785"/>
              <a:gd name="connsiteY0" fmla="*/ 6872448 h 6887569"/>
              <a:gd name="connsiteX1" fmla="*/ 0 w 3798785"/>
              <a:gd name="connsiteY1" fmla="*/ 6887569 h 6887569"/>
              <a:gd name="connsiteX2" fmla="*/ 35922 w 3798785"/>
              <a:gd name="connsiteY2" fmla="*/ 16828 h 6887569"/>
              <a:gd name="connsiteX3" fmla="*/ 3779083 w 3798785"/>
              <a:gd name="connsiteY3" fmla="*/ 435 h 6887569"/>
              <a:gd name="connsiteX4" fmla="*/ 3798785 w 3798785"/>
              <a:gd name="connsiteY4" fmla="*/ 6872448 h 6887569"/>
              <a:gd name="connsiteX0" fmla="*/ 3762863 w 3762863"/>
              <a:gd name="connsiteY0" fmla="*/ 6872448 h 6872448"/>
              <a:gd name="connsiteX1" fmla="*/ 134675 w 3762863"/>
              <a:gd name="connsiteY1" fmla="*/ 6812506 h 6872448"/>
              <a:gd name="connsiteX2" fmla="*/ 0 w 3762863"/>
              <a:gd name="connsiteY2" fmla="*/ 16828 h 6872448"/>
              <a:gd name="connsiteX3" fmla="*/ 3743161 w 3762863"/>
              <a:gd name="connsiteY3" fmla="*/ 435 h 6872448"/>
              <a:gd name="connsiteX4" fmla="*/ 3762863 w 3762863"/>
              <a:gd name="connsiteY4" fmla="*/ 6872448 h 6872448"/>
              <a:gd name="connsiteX0" fmla="*/ 3846553 w 3846553"/>
              <a:gd name="connsiteY0" fmla="*/ 6872448 h 6880745"/>
              <a:gd name="connsiteX1" fmla="*/ 0 w 3846553"/>
              <a:gd name="connsiteY1" fmla="*/ 6880745 h 6880745"/>
              <a:gd name="connsiteX2" fmla="*/ 83690 w 3846553"/>
              <a:gd name="connsiteY2" fmla="*/ 16828 h 6880745"/>
              <a:gd name="connsiteX3" fmla="*/ 3826851 w 3846553"/>
              <a:gd name="connsiteY3" fmla="*/ 435 h 6880745"/>
              <a:gd name="connsiteX4" fmla="*/ 3846553 w 3846553"/>
              <a:gd name="connsiteY4" fmla="*/ 6872448 h 6880745"/>
              <a:gd name="connsiteX0" fmla="*/ 3832905 w 3832905"/>
              <a:gd name="connsiteY0" fmla="*/ 6872448 h 6880745"/>
              <a:gd name="connsiteX1" fmla="*/ 0 w 3832905"/>
              <a:gd name="connsiteY1" fmla="*/ 6880745 h 6880745"/>
              <a:gd name="connsiteX2" fmla="*/ 70042 w 3832905"/>
              <a:gd name="connsiteY2" fmla="*/ 16828 h 6880745"/>
              <a:gd name="connsiteX3" fmla="*/ 3813203 w 3832905"/>
              <a:gd name="connsiteY3" fmla="*/ 435 h 6880745"/>
              <a:gd name="connsiteX4" fmla="*/ 3832905 w 3832905"/>
              <a:gd name="connsiteY4" fmla="*/ 6872448 h 688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905" h="6880745">
                <a:moveTo>
                  <a:pt x="3832905" y="6872448"/>
                </a:moveTo>
                <a:lnTo>
                  <a:pt x="0" y="6880745"/>
                </a:lnTo>
                <a:cubicBezTo>
                  <a:pt x="1476330" y="4394243"/>
                  <a:pt x="890865" y="1554366"/>
                  <a:pt x="70042" y="16828"/>
                </a:cubicBezTo>
                <a:cubicBezTo>
                  <a:pt x="1342713" y="-4209"/>
                  <a:pt x="2879927" y="435"/>
                  <a:pt x="3813203" y="435"/>
                </a:cubicBezTo>
                <a:cubicBezTo>
                  <a:pt x="3823552" y="1741325"/>
                  <a:pt x="3826065" y="4579609"/>
                  <a:pt x="3832905" y="6872448"/>
                </a:cubicBezTo>
                <a:close/>
              </a:path>
            </a:pathLst>
          </a:custGeom>
          <a:solidFill>
            <a:schemeClr val="bg1">
              <a:lumMod val="95000"/>
            </a:schemeClr>
          </a:solidFill>
        </p:spPr>
        <p:txBody>
          <a:bodyPr anchor="ctr">
            <a:normAutofit/>
          </a:bodyPr>
          <a:lstStyle>
            <a:lvl1pPr algn="ctr">
              <a:defRPr sz="1600" b="0">
                <a:solidFill>
                  <a:schemeClr val="tx1"/>
                </a:solidFill>
              </a:defRPr>
            </a:lvl1pPr>
          </a:lstStyle>
          <a:p>
            <a:r>
              <a:rPr lang="fr-FR" dirty="0"/>
              <a:t>=</a:t>
            </a:r>
          </a:p>
        </p:txBody>
      </p:sp>
      <p:sp>
        <p:nvSpPr>
          <p:cNvPr id="3" name="Espace réservé du numéro de diapositive 2">
            <a:extLst>
              <a:ext uri="{FF2B5EF4-FFF2-40B4-BE49-F238E27FC236}">
                <a16:creationId xmlns:a16="http://schemas.microsoft.com/office/drawing/2014/main" id="{CDC45414-2818-0839-9FE8-3CC299832B49}"/>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2694A41C-22E1-1741-CFE6-34DDD6DB0679}"/>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06718F70-4782-E3F5-0AF6-56E42CEA6516}"/>
              </a:ext>
            </a:extLst>
          </p:cNvPr>
          <p:cNvSpPr>
            <a:spLocks noGrp="1"/>
          </p:cNvSpPr>
          <p:nvPr>
            <p:ph type="dt" sz="half" idx="12"/>
          </p:nvPr>
        </p:nvSpPr>
        <p:spPr/>
        <p:txBody>
          <a:bodyPr/>
          <a:lstStyle/>
          <a:p>
            <a:r>
              <a:rPr lang="fr-FR" dirty="0"/>
              <a:t>5 juillet 2023</a:t>
            </a:r>
          </a:p>
        </p:txBody>
      </p:sp>
      <p:sp>
        <p:nvSpPr>
          <p:cNvPr id="14" name="Titre 1">
            <a:extLst>
              <a:ext uri="{FF2B5EF4-FFF2-40B4-BE49-F238E27FC236}">
                <a16:creationId xmlns:a16="http://schemas.microsoft.com/office/drawing/2014/main" id="{1BA6F6DB-84C5-23C1-4D1E-F88CD89F4B9B}"/>
              </a:ext>
            </a:extLst>
          </p:cNvPr>
          <p:cNvSpPr>
            <a:spLocks noGrp="1"/>
          </p:cNvSpPr>
          <p:nvPr>
            <p:ph type="title" hasCustomPrompt="1"/>
          </p:nvPr>
        </p:nvSpPr>
        <p:spPr>
          <a:xfrm>
            <a:off x="1458107" y="2889250"/>
            <a:ext cx="5394978" cy="2056376"/>
          </a:xfrm>
          <a:prstGeom prst="rect">
            <a:avLst/>
          </a:prstGeom>
        </p:spPr>
        <p:txBody>
          <a:bodyPr wrap="square" anchor="ctr" anchorCtr="0">
            <a:noAutofit/>
          </a:bodyPr>
          <a:lstStyle>
            <a:lvl1pPr>
              <a:defRPr sz="3200" normalizeH="0" baseline="0"/>
            </a:lvl1pPr>
          </a:lstStyle>
          <a:p>
            <a:r>
              <a:rPr lang="fr-FR" dirty="0"/>
              <a:t>Titre de la partie</a:t>
            </a:r>
          </a:p>
        </p:txBody>
      </p:sp>
      <p:sp>
        <p:nvSpPr>
          <p:cNvPr id="27" name="Arc 26">
            <a:extLst>
              <a:ext uri="{FF2B5EF4-FFF2-40B4-BE49-F238E27FC236}">
                <a16:creationId xmlns:a16="http://schemas.microsoft.com/office/drawing/2014/main" id="{48A2829A-F625-D892-C7A6-C772DE4A6CAD}"/>
              </a:ext>
            </a:extLst>
          </p:cNvPr>
          <p:cNvSpPr/>
          <p:nvPr userDrawn="1"/>
        </p:nvSpPr>
        <p:spPr>
          <a:xfrm>
            <a:off x="5933083" y="-723015"/>
            <a:ext cx="2361943" cy="8304028"/>
          </a:xfrm>
          <a:prstGeom prst="arc">
            <a:avLst>
              <a:gd name="adj1" fmla="val 16836333"/>
              <a:gd name="adj2" fmla="val 4759213"/>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34" name="Connecteur droit 33">
            <a:extLst>
              <a:ext uri="{FF2B5EF4-FFF2-40B4-BE49-F238E27FC236}">
                <a16:creationId xmlns:a16="http://schemas.microsoft.com/office/drawing/2014/main" id="{5A122F01-DA4F-6F27-B622-A491B9F1BE10}"/>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93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2">
            <a:extLst>
              <a:ext uri="{FF2B5EF4-FFF2-40B4-BE49-F238E27FC236}">
                <a16:creationId xmlns:a16="http://schemas.microsoft.com/office/drawing/2014/main" id="{E80BC05F-4276-8D95-1D77-FF534921877F}"/>
              </a:ext>
            </a:extLst>
          </p:cNvPr>
          <p:cNvSpPr>
            <a:spLocks noGrp="1"/>
          </p:cNvSpPr>
          <p:nvPr>
            <p:ph idx="1" hasCustomPrompt="1"/>
          </p:nvPr>
        </p:nvSpPr>
        <p:spPr>
          <a:xfrm>
            <a:off x="647704" y="1397000"/>
            <a:ext cx="1096326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282591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lune 1">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301FD7D-788D-D63A-1005-0FF5BF823A3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969500" y="0"/>
            <a:ext cx="2222500" cy="6858000"/>
          </a:xfrm>
          <a:prstGeom prst="rect">
            <a:avLst/>
          </a:prstGeom>
        </p:spPr>
      </p:pic>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2"/>
              </a:solidFill>
            </a:endParaRPr>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2">
            <a:extLst>
              <a:ext uri="{FF2B5EF4-FFF2-40B4-BE49-F238E27FC236}">
                <a16:creationId xmlns:a16="http://schemas.microsoft.com/office/drawing/2014/main" id="{E80BC05F-4276-8D95-1D77-FF534921877F}"/>
              </a:ext>
            </a:extLst>
          </p:cNvPr>
          <p:cNvSpPr>
            <a:spLocks noGrp="1"/>
          </p:cNvSpPr>
          <p:nvPr>
            <p:ph idx="1" hasCustomPrompt="1"/>
          </p:nvPr>
        </p:nvSpPr>
        <p:spPr>
          <a:xfrm>
            <a:off x="647704" y="1397000"/>
            <a:ext cx="1096326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240494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lun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2">
            <a:extLst>
              <a:ext uri="{FF2B5EF4-FFF2-40B4-BE49-F238E27FC236}">
                <a16:creationId xmlns:a16="http://schemas.microsoft.com/office/drawing/2014/main" id="{E80BC05F-4276-8D95-1D77-FF534921877F}"/>
              </a:ext>
            </a:extLst>
          </p:cNvPr>
          <p:cNvSpPr>
            <a:spLocks noGrp="1"/>
          </p:cNvSpPr>
          <p:nvPr>
            <p:ph idx="1" hasCustomPrompt="1"/>
          </p:nvPr>
        </p:nvSpPr>
        <p:spPr>
          <a:xfrm>
            <a:off x="647704" y="1397000"/>
            <a:ext cx="1096326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pic>
        <p:nvPicPr>
          <p:cNvPr id="11" name="Image 10">
            <a:extLst>
              <a:ext uri="{FF2B5EF4-FFF2-40B4-BE49-F238E27FC236}">
                <a16:creationId xmlns:a16="http://schemas.microsoft.com/office/drawing/2014/main" id="{65DF2D75-2006-1216-B386-AB9398648A7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96503" y="3261674"/>
            <a:ext cx="2095497" cy="3596325"/>
          </a:xfrm>
          <a:prstGeom prst="rect">
            <a:avLst/>
          </a:prstGeom>
        </p:spPr>
      </p:pic>
    </p:spTree>
    <p:extLst>
      <p:ext uri="{BB962C8B-B14F-4D97-AF65-F5344CB8AC3E}">
        <p14:creationId xmlns:p14="http://schemas.microsoft.com/office/powerpoint/2010/main" val="2861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photo 1">
    <p:spTree>
      <p:nvGrpSpPr>
        <p:cNvPr id="1" name=""/>
        <p:cNvGrpSpPr/>
        <p:nvPr/>
      </p:nvGrpSpPr>
      <p:grpSpPr>
        <a:xfrm>
          <a:off x="0" y="0"/>
          <a:ext cx="0" cy="0"/>
          <a:chOff x="0" y="0"/>
          <a:chExt cx="0" cy="0"/>
        </a:xfrm>
      </p:grpSpPr>
      <p:sp>
        <p:nvSpPr>
          <p:cNvPr id="9" name="Espace réservé pour une image  6">
            <a:extLst>
              <a:ext uri="{FF2B5EF4-FFF2-40B4-BE49-F238E27FC236}">
                <a16:creationId xmlns:a16="http://schemas.microsoft.com/office/drawing/2014/main" id="{AC82FB93-E5EB-611C-DBBC-5CF6ACD7BD29}"/>
              </a:ext>
            </a:extLst>
          </p:cNvPr>
          <p:cNvSpPr>
            <a:spLocks noGrp="1"/>
          </p:cNvSpPr>
          <p:nvPr>
            <p:ph type="pic" sz="quarter" idx="17"/>
          </p:nvPr>
        </p:nvSpPr>
        <p:spPr>
          <a:xfrm>
            <a:off x="9218430" y="0"/>
            <a:ext cx="2973565" cy="6858000"/>
          </a:xfrm>
        </p:spPr>
        <p:txBody>
          <a:bodyPr anchor="ctr">
            <a:normAutofit/>
          </a:bodyPr>
          <a:lstStyle>
            <a:lvl1pPr algn="ctr">
              <a:defRPr sz="1200" b="0">
                <a:solidFill>
                  <a:schemeClr val="tx1"/>
                </a:solidFill>
              </a:defRPr>
            </a:lvl1pPr>
          </a:lstStyle>
          <a:p>
            <a:endParaRPr lang="fr-FR" dirty="0"/>
          </a:p>
        </p:txBody>
      </p:sp>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AB39036F-3271-C79A-942A-F2AA534AB383}"/>
              </a:ext>
            </a:extLst>
          </p:cNvPr>
          <p:cNvSpPr>
            <a:spLocks noGrp="1"/>
          </p:cNvSpPr>
          <p:nvPr>
            <p:ph idx="1" hasCustomPrompt="1"/>
          </p:nvPr>
        </p:nvSpPr>
        <p:spPr>
          <a:xfrm>
            <a:off x="647704" y="1397000"/>
            <a:ext cx="8167111"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10312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photo 2">
    <p:spTree>
      <p:nvGrpSpPr>
        <p:cNvPr id="1" name=""/>
        <p:cNvGrpSpPr/>
        <p:nvPr/>
      </p:nvGrpSpPr>
      <p:grpSpPr>
        <a:xfrm>
          <a:off x="0" y="0"/>
          <a:ext cx="0" cy="0"/>
          <a:chOff x="0" y="0"/>
          <a:chExt cx="0" cy="0"/>
        </a:xfrm>
      </p:grpSpPr>
      <p:sp>
        <p:nvSpPr>
          <p:cNvPr id="9" name="Espace réservé pour une image  6">
            <a:extLst>
              <a:ext uri="{FF2B5EF4-FFF2-40B4-BE49-F238E27FC236}">
                <a16:creationId xmlns:a16="http://schemas.microsoft.com/office/drawing/2014/main" id="{AC82FB93-E5EB-611C-DBBC-5CF6ACD7BD29}"/>
              </a:ext>
            </a:extLst>
          </p:cNvPr>
          <p:cNvSpPr>
            <a:spLocks noGrp="1"/>
          </p:cNvSpPr>
          <p:nvPr>
            <p:ph type="pic" sz="quarter" idx="17"/>
          </p:nvPr>
        </p:nvSpPr>
        <p:spPr>
          <a:xfrm>
            <a:off x="7392894" y="0"/>
            <a:ext cx="4799102" cy="6858000"/>
          </a:xfrm>
        </p:spPr>
        <p:txBody>
          <a:bodyPr anchor="ctr">
            <a:normAutofit/>
          </a:bodyPr>
          <a:lstStyle>
            <a:lvl1pPr algn="ctr">
              <a:defRPr sz="1200" b="0">
                <a:solidFill>
                  <a:schemeClr val="tx1"/>
                </a:solidFill>
              </a:defRPr>
            </a:lvl1pPr>
          </a:lstStyle>
          <a:p>
            <a:endParaRPr lang="fr-FR" dirty="0"/>
          </a:p>
        </p:txBody>
      </p:sp>
      <p:sp>
        <p:nvSpPr>
          <p:cNvPr id="2" name="Titre 1">
            <a:extLst>
              <a:ext uri="{FF2B5EF4-FFF2-40B4-BE49-F238E27FC236}">
                <a16:creationId xmlns:a16="http://schemas.microsoft.com/office/drawing/2014/main" id="{132A4DAC-F8DA-7022-6CC8-E7B799CDF564}"/>
              </a:ext>
            </a:extLst>
          </p:cNvPr>
          <p:cNvSpPr>
            <a:spLocks noGrp="1"/>
          </p:cNvSpPr>
          <p:nvPr>
            <p:ph type="title" hasCustomPrompt="1"/>
          </p:nvPr>
        </p:nvSpPr>
        <p:spPr>
          <a:xfrm>
            <a:off x="647704" y="365125"/>
            <a:ext cx="10963261" cy="379478"/>
          </a:xfrm>
          <a:prstGeom prst="rect">
            <a:avLst/>
          </a:prstGeom>
        </p:spPr>
        <p:txBody>
          <a:bodyPr/>
          <a:lstStyle/>
          <a:p>
            <a:r>
              <a:rPr lang="fr-FR" dirty="0"/>
              <a:t>Titre de la partie</a:t>
            </a:r>
          </a:p>
        </p:txBody>
      </p:sp>
      <p:sp>
        <p:nvSpPr>
          <p:cNvPr id="3" name="Espace réservé du numéro de diapositive 2">
            <a:extLst>
              <a:ext uri="{FF2B5EF4-FFF2-40B4-BE49-F238E27FC236}">
                <a16:creationId xmlns:a16="http://schemas.microsoft.com/office/drawing/2014/main" id="{370B38B0-E06A-59E6-4DE7-9355B4DB29DD}"/>
              </a:ext>
            </a:extLst>
          </p:cNvPr>
          <p:cNvSpPr>
            <a:spLocks noGrp="1"/>
          </p:cNvSpPr>
          <p:nvPr>
            <p:ph type="sldNum" sz="quarter" idx="10"/>
          </p:nvPr>
        </p:nvSpPr>
        <p:spPr/>
        <p:txBody>
          <a:bodyPr/>
          <a:lstStyle/>
          <a:p>
            <a:fld id="{D67C0D4E-7AF8-4EE0-8632-0BA880AF82F5}" type="slidenum">
              <a:rPr lang="fr-FR" smtClean="0"/>
              <a:pPr/>
              <a:t>‹N°›</a:t>
            </a:fld>
            <a:endParaRPr lang="fr-FR" dirty="0"/>
          </a:p>
        </p:txBody>
      </p:sp>
      <p:sp>
        <p:nvSpPr>
          <p:cNvPr id="4" name="Espace réservé du pied de page 3">
            <a:extLst>
              <a:ext uri="{FF2B5EF4-FFF2-40B4-BE49-F238E27FC236}">
                <a16:creationId xmlns:a16="http://schemas.microsoft.com/office/drawing/2014/main" id="{CB4871C3-4D08-7B67-EA99-1B765A650412}"/>
              </a:ext>
            </a:extLst>
          </p:cNvPr>
          <p:cNvSpPr>
            <a:spLocks noGrp="1"/>
          </p:cNvSpPr>
          <p:nvPr>
            <p:ph type="ftr" sz="quarter" idx="11"/>
          </p:nvPr>
        </p:nvSpPr>
        <p:spPr>
          <a:xfrm>
            <a:off x="2139408" y="6492875"/>
            <a:ext cx="5253485" cy="180000"/>
          </a:xfrm>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E986600E-82A3-D0D6-4B05-F7BAA20D6FE8}"/>
              </a:ext>
            </a:extLst>
          </p:cNvPr>
          <p:cNvSpPr>
            <a:spLocks noGrp="1"/>
          </p:cNvSpPr>
          <p:nvPr>
            <p:ph type="dt" sz="half" idx="12"/>
          </p:nvPr>
        </p:nvSpPr>
        <p:spPr/>
        <p:txBody>
          <a:bodyPr/>
          <a:lstStyle/>
          <a:p>
            <a:r>
              <a:rPr lang="fr-FR" dirty="0"/>
              <a:t>5 juillet 2023</a:t>
            </a:r>
          </a:p>
        </p:txBody>
      </p:sp>
      <p:sp>
        <p:nvSpPr>
          <p:cNvPr id="6" name="Rectangle 5">
            <a:extLst>
              <a:ext uri="{FF2B5EF4-FFF2-40B4-BE49-F238E27FC236}">
                <a16:creationId xmlns:a16="http://schemas.microsoft.com/office/drawing/2014/main" id="{A245D23B-8D13-2D1E-55C9-C09A0C80CC8B}"/>
              </a:ext>
            </a:extLst>
          </p:cNvPr>
          <p:cNvSpPr/>
          <p:nvPr userDrawn="1"/>
        </p:nvSpPr>
        <p:spPr>
          <a:xfrm>
            <a:off x="647704" y="952500"/>
            <a:ext cx="451868" cy="66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4B1A7BF-946E-3B73-14BA-E15C3AEF20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7509" y="6274054"/>
            <a:ext cx="443409" cy="379478"/>
          </a:xfrm>
          <a:prstGeom prst="rect">
            <a:avLst/>
          </a:prstGeom>
        </p:spPr>
      </p:pic>
      <p:cxnSp>
        <p:nvCxnSpPr>
          <p:cNvPr id="8" name="Connecteur droit 7">
            <a:extLst>
              <a:ext uri="{FF2B5EF4-FFF2-40B4-BE49-F238E27FC236}">
                <a16:creationId xmlns:a16="http://schemas.microsoft.com/office/drawing/2014/main" id="{7915E3CB-8291-EE48-63F0-3BF9383A844E}"/>
              </a:ext>
            </a:extLst>
          </p:cNvPr>
          <p:cNvCxnSpPr>
            <a:cxnSpLocks/>
          </p:cNvCxnSpPr>
          <p:nvPr userDrawn="1"/>
        </p:nvCxnSpPr>
        <p:spPr>
          <a:xfrm>
            <a:off x="2034036" y="6492875"/>
            <a:ext cx="0" cy="16065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93C67636-99BB-1AC5-7D59-A8162B2778C9}"/>
              </a:ext>
            </a:extLst>
          </p:cNvPr>
          <p:cNvSpPr>
            <a:spLocks noGrp="1"/>
          </p:cNvSpPr>
          <p:nvPr>
            <p:ph idx="1" hasCustomPrompt="1"/>
          </p:nvPr>
        </p:nvSpPr>
        <p:spPr>
          <a:xfrm>
            <a:off x="647705" y="1397000"/>
            <a:ext cx="6329164" cy="4619625"/>
          </a:xfrm>
          <a:prstGeom prst="rect">
            <a:avLst/>
          </a:prstGeom>
        </p:spPr>
        <p:txBody>
          <a:bodyPr vert="horz" lIns="0" tIns="0" rIns="0" bIns="0" rtlCol="0">
            <a:noAutofit/>
          </a:bodyPr>
          <a:lstStyle>
            <a:lvl1pPr>
              <a:defRPr>
                <a:solidFill>
                  <a:schemeClr val="tx2"/>
                </a:solidFill>
              </a:defRPr>
            </a:lvl1pPr>
            <a:lvl2pPr>
              <a:defRPr/>
            </a:lvl2pPr>
            <a:lvl3pPr>
              <a:defRPr/>
            </a:lvl3pPr>
            <a:lvl4pPr>
              <a:defRPr/>
            </a:lvl4pPr>
            <a:lvl5pPr>
              <a:defRPr/>
            </a:lvl5p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Tree>
    <p:extLst>
      <p:ext uri="{BB962C8B-B14F-4D97-AF65-F5344CB8AC3E}">
        <p14:creationId xmlns:p14="http://schemas.microsoft.com/office/powerpoint/2010/main" val="351965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736A9C-F184-9DBB-C4B2-72B72631BCD1}"/>
              </a:ext>
            </a:extLst>
          </p:cNvPr>
          <p:cNvSpPr>
            <a:spLocks noGrp="1"/>
          </p:cNvSpPr>
          <p:nvPr>
            <p:ph type="title"/>
          </p:nvPr>
        </p:nvSpPr>
        <p:spPr>
          <a:xfrm>
            <a:off x="291082" y="365125"/>
            <a:ext cx="11609836" cy="379478"/>
          </a:xfrm>
          <a:prstGeom prst="rect">
            <a:avLst/>
          </a:prstGeom>
        </p:spPr>
        <p:txBody>
          <a:bodyPr vert="horz" lIns="0" tIns="0" rIns="0" bIns="0" rtlCol="0" anchor="t">
            <a:normAutofit/>
          </a:bodyPr>
          <a:lstStyle/>
          <a:p>
            <a:r>
              <a:rPr lang="fr-FR" dirty="0"/>
              <a:t>Titre de la partie</a:t>
            </a:r>
            <a:br>
              <a:rPr lang="fr-FR" dirty="0"/>
            </a:br>
            <a:endParaRPr lang="fr-FR" dirty="0"/>
          </a:p>
        </p:txBody>
      </p:sp>
      <p:sp>
        <p:nvSpPr>
          <p:cNvPr id="3" name="Espace réservé du texte 2">
            <a:extLst>
              <a:ext uri="{FF2B5EF4-FFF2-40B4-BE49-F238E27FC236}">
                <a16:creationId xmlns:a16="http://schemas.microsoft.com/office/drawing/2014/main" id="{C84A398F-151D-6A98-55F7-2BDC1EC2B316}"/>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fr-FR" dirty="0"/>
              <a:t>Premier niveau</a:t>
            </a:r>
          </a:p>
          <a:p>
            <a:pPr lvl="1"/>
            <a:r>
              <a:rPr lang="fr-FR" dirty="0"/>
              <a:t>Deuxième niveau</a:t>
            </a:r>
          </a:p>
          <a:p>
            <a:pPr lvl="1"/>
            <a:endParaRPr lang="fr-FR" dirty="0"/>
          </a:p>
          <a:p>
            <a:pPr lvl="2"/>
            <a:r>
              <a:rPr lang="fr-FR" dirty="0"/>
              <a:t>Texte</a:t>
            </a:r>
          </a:p>
          <a:p>
            <a:pPr lvl="3"/>
            <a:r>
              <a:rPr lang="fr-FR" dirty="0"/>
              <a:t>Texte italique</a:t>
            </a:r>
          </a:p>
          <a:p>
            <a:pPr lvl="3"/>
            <a:endParaRPr lang="fr-FR" dirty="0"/>
          </a:p>
          <a:p>
            <a:pPr lvl="4"/>
            <a:r>
              <a:rPr lang="fr-FR" dirty="0"/>
              <a:t>Premier niveau de liste à puces</a:t>
            </a:r>
          </a:p>
          <a:p>
            <a:pPr lvl="5"/>
            <a:r>
              <a:rPr lang="fr-FR" dirty="0"/>
              <a:t>Second niveau de liste à puces</a:t>
            </a:r>
          </a:p>
        </p:txBody>
      </p:sp>
      <p:sp>
        <p:nvSpPr>
          <p:cNvPr id="6" name="Espace réservé du numéro de diapositive 5">
            <a:extLst>
              <a:ext uri="{FF2B5EF4-FFF2-40B4-BE49-F238E27FC236}">
                <a16:creationId xmlns:a16="http://schemas.microsoft.com/office/drawing/2014/main" id="{CC9D12B1-F038-B0C3-CB2B-5B6A4A4F6AC8}"/>
              </a:ext>
            </a:extLst>
          </p:cNvPr>
          <p:cNvSpPr>
            <a:spLocks noGrp="1"/>
          </p:cNvSpPr>
          <p:nvPr>
            <p:ph type="sldNum" sz="quarter" idx="4"/>
          </p:nvPr>
        </p:nvSpPr>
        <p:spPr>
          <a:xfrm>
            <a:off x="291082" y="6492876"/>
            <a:ext cx="547118" cy="180000"/>
          </a:xfrm>
          <a:prstGeom prst="rect">
            <a:avLst/>
          </a:prstGeom>
        </p:spPr>
        <p:txBody>
          <a:bodyPr vert="horz" lIns="0" tIns="0" rIns="0" bIns="0" rtlCol="0" anchor="ctr"/>
          <a:lstStyle>
            <a:lvl1pPr algn="l">
              <a:defRPr sz="900" b="1">
                <a:solidFill>
                  <a:schemeClr val="tx1"/>
                </a:solidFill>
                <a:latin typeface="Arial" panose="020B0604020202020204" pitchFamily="34" charset="0"/>
                <a:cs typeface="Arial" panose="020B0604020202020204" pitchFamily="34" charset="0"/>
              </a:defRPr>
            </a:lvl1pPr>
          </a:lstStyle>
          <a:p>
            <a:fld id="{D67C0D4E-7AF8-4EE0-8632-0BA880AF82F5}" type="slidenum">
              <a:rPr lang="fr-FR" smtClean="0"/>
              <a:pPr/>
              <a:t>‹N°›</a:t>
            </a:fld>
            <a:endParaRPr lang="fr-FR" dirty="0"/>
          </a:p>
        </p:txBody>
      </p:sp>
      <p:sp>
        <p:nvSpPr>
          <p:cNvPr id="13" name="Espace réservé du pied de page 4">
            <a:extLst>
              <a:ext uri="{FF2B5EF4-FFF2-40B4-BE49-F238E27FC236}">
                <a16:creationId xmlns:a16="http://schemas.microsoft.com/office/drawing/2014/main" id="{FB2BE389-4333-A5DC-1B68-2316B8CE4853}"/>
              </a:ext>
            </a:extLst>
          </p:cNvPr>
          <p:cNvSpPr>
            <a:spLocks noGrp="1"/>
          </p:cNvSpPr>
          <p:nvPr>
            <p:ph type="ftr" sz="quarter" idx="3"/>
          </p:nvPr>
        </p:nvSpPr>
        <p:spPr>
          <a:xfrm>
            <a:off x="2139409" y="6492875"/>
            <a:ext cx="4114800" cy="180000"/>
          </a:xfrm>
          <a:prstGeom prst="rect">
            <a:avLst/>
          </a:prstGeom>
        </p:spPr>
        <p:txBody>
          <a:bodyPr lIns="0" tIns="0" rIns="0" bIns="0" anchor="ctr"/>
          <a:lstStyle>
            <a:lvl1pPr>
              <a:defRPr sz="900">
                <a:latin typeface="Arial" panose="020B0604020202020204" pitchFamily="34" charset="0"/>
                <a:cs typeface="Arial" panose="020B0604020202020204" pitchFamily="34" charset="0"/>
              </a:defRPr>
            </a:lvl1pPr>
          </a:lstStyle>
          <a:p>
            <a:r>
              <a:rPr lang="fr-FR" dirty="0"/>
              <a:t>Révision SAGE Vilaine : prospective et stratégie</a:t>
            </a:r>
          </a:p>
        </p:txBody>
      </p:sp>
      <p:sp>
        <p:nvSpPr>
          <p:cNvPr id="14" name="Espace réservé de la date 3">
            <a:extLst>
              <a:ext uri="{FF2B5EF4-FFF2-40B4-BE49-F238E27FC236}">
                <a16:creationId xmlns:a16="http://schemas.microsoft.com/office/drawing/2014/main" id="{E0FD9457-D572-C0FB-8ECC-A1B395C1A4B5}"/>
              </a:ext>
            </a:extLst>
          </p:cNvPr>
          <p:cNvSpPr>
            <a:spLocks noGrp="1"/>
          </p:cNvSpPr>
          <p:nvPr>
            <p:ph type="dt" sz="half" idx="2"/>
          </p:nvPr>
        </p:nvSpPr>
        <p:spPr>
          <a:xfrm>
            <a:off x="987552" y="6492875"/>
            <a:ext cx="941108" cy="180000"/>
          </a:xfrm>
          <a:prstGeom prst="rect">
            <a:avLst/>
          </a:prstGeom>
        </p:spPr>
        <p:txBody>
          <a:bodyPr lIns="0" tIns="0" rIns="0" bIns="0" anchor="ctr"/>
          <a:lstStyle>
            <a:lvl1pPr algn="r">
              <a:defRPr sz="900"/>
            </a:lvl1pPr>
          </a:lstStyle>
          <a:p>
            <a:r>
              <a:rPr lang="fr-FR" dirty="0"/>
              <a:t>5 juillet 2023</a:t>
            </a:r>
          </a:p>
        </p:txBody>
      </p:sp>
    </p:spTree>
    <p:extLst>
      <p:ext uri="{BB962C8B-B14F-4D97-AF65-F5344CB8AC3E}">
        <p14:creationId xmlns:p14="http://schemas.microsoft.com/office/powerpoint/2010/main" val="321874752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6" r:id="rId3"/>
    <p:sldLayoutId id="2147483651" r:id="rId4"/>
    <p:sldLayoutId id="2147483667" r:id="rId5"/>
    <p:sldLayoutId id="2147483650" r:id="rId6"/>
    <p:sldLayoutId id="2147483666" r:id="rId7"/>
    <p:sldLayoutId id="2147483669" r:id="rId8"/>
    <p:sldLayoutId id="2147483670" r:id="rId9"/>
    <p:sldLayoutId id="2147483658" r:id="rId10"/>
    <p:sldLayoutId id="2147483661" r:id="rId11"/>
    <p:sldLayoutId id="2147483660" r:id="rId12"/>
    <p:sldLayoutId id="2147483659" r:id="rId13"/>
    <p:sldLayoutId id="2147483665" r:id="rId14"/>
    <p:sldLayoutId id="2147483663" r:id="rId15"/>
    <p:sldLayoutId id="2147483672" r:id="rId16"/>
    <p:sldLayoutId id="2147483654" r:id="rId17"/>
  </p:sldLayoutIdLst>
  <p:hf hdr="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Tx/>
        <a:buNone/>
        <a:defRPr sz="1800" i="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1800" i="1" kern="1200">
          <a:solidFill>
            <a:schemeClr val="tx1"/>
          </a:solidFill>
          <a:latin typeface="Arial" panose="020B0604020202020204" pitchFamily="34" charset="0"/>
          <a:ea typeface="+mn-ea"/>
          <a:cs typeface="Arial" panose="020B0604020202020204" pitchFamily="34" charset="0"/>
        </a:defRPr>
      </a:lvl4pPr>
      <a:lvl5pPr marL="285750" indent="-285750" algn="l" defTabSz="914400" rtl="0" eaLnBrk="1" latinLnBrk="0" hangingPunct="1">
        <a:lnSpc>
          <a:spcPct val="90000"/>
        </a:lnSpc>
        <a:spcBef>
          <a:spcPts val="500"/>
        </a:spcBef>
        <a:buClr>
          <a:schemeClr val="tx2"/>
        </a:buClr>
        <a:buSzPct val="100000"/>
        <a:buFontTx/>
        <a:buBlip>
          <a:blip r:embed="rId19"/>
        </a:buBlip>
        <a:defRPr sz="1800" b="1" i="0" kern="1200">
          <a:solidFill>
            <a:schemeClr val="tx1"/>
          </a:solidFill>
          <a:latin typeface="Arial" panose="020B0604020202020204" pitchFamily="34" charset="0"/>
          <a:ea typeface="+mn-ea"/>
          <a:cs typeface="Arial" panose="020B0604020202020204" pitchFamily="34" charset="0"/>
        </a:defRPr>
      </a:lvl5pPr>
      <a:lvl6pPr marL="360000" indent="-228600" algn="l" defTabSz="914400" rtl="0" eaLnBrk="1" latinLnBrk="0" hangingPunct="1">
        <a:lnSpc>
          <a:spcPct val="90000"/>
        </a:lnSpc>
        <a:spcBef>
          <a:spcPts val="500"/>
        </a:spcBef>
        <a:buSzPct val="12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315162D-B2C0-7805-C7EA-5F0116ED6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Nom du projet</a:t>
            </a:r>
          </a:p>
          <a:p>
            <a:pPr lvl="2"/>
            <a:r>
              <a:rPr lang="fr-FR" dirty="0"/>
              <a:t>Date</a:t>
            </a:r>
          </a:p>
          <a:p>
            <a:pPr lvl="3"/>
            <a:r>
              <a:rPr lang="fr-FR" dirty="0"/>
              <a:t>Titre catégorie</a:t>
            </a:r>
          </a:p>
          <a:p>
            <a:pPr lvl="4"/>
            <a:r>
              <a:rPr lang="fr-FR" dirty="0"/>
              <a:t>Texte</a:t>
            </a:r>
          </a:p>
          <a:p>
            <a:pPr lvl="5"/>
            <a:r>
              <a:rPr lang="fr-FR" dirty="0"/>
              <a:t>Mission</a:t>
            </a:r>
          </a:p>
          <a:p>
            <a:pPr lvl="6"/>
            <a:r>
              <a:rPr lang="fr-FR" dirty="0"/>
              <a:t>Chiffres clés</a:t>
            </a:r>
          </a:p>
        </p:txBody>
      </p:sp>
      <p:sp>
        <p:nvSpPr>
          <p:cNvPr id="7" name="Espace réservé du numéro de diapositive 5">
            <a:extLst>
              <a:ext uri="{FF2B5EF4-FFF2-40B4-BE49-F238E27FC236}">
                <a16:creationId xmlns:a16="http://schemas.microsoft.com/office/drawing/2014/main" id="{954F946B-AE6D-3B0D-CCF8-CE5559B163D7}"/>
              </a:ext>
            </a:extLst>
          </p:cNvPr>
          <p:cNvSpPr>
            <a:spLocks noGrp="1"/>
          </p:cNvSpPr>
          <p:nvPr>
            <p:ph type="sldNum" sz="quarter" idx="4"/>
          </p:nvPr>
        </p:nvSpPr>
        <p:spPr>
          <a:xfrm>
            <a:off x="291082" y="6492876"/>
            <a:ext cx="547118" cy="180000"/>
          </a:xfrm>
          <a:prstGeom prst="rect">
            <a:avLst/>
          </a:prstGeom>
        </p:spPr>
        <p:txBody>
          <a:bodyPr vert="horz" lIns="0" tIns="0" rIns="0" bIns="0" rtlCol="0" anchor="ctr"/>
          <a:lstStyle>
            <a:lvl1pPr algn="l">
              <a:defRPr sz="900" b="1">
                <a:solidFill>
                  <a:schemeClr val="tx1"/>
                </a:solidFill>
                <a:latin typeface="Arial" panose="020B0604020202020204" pitchFamily="34" charset="0"/>
                <a:cs typeface="Arial" panose="020B0604020202020204" pitchFamily="34" charset="0"/>
              </a:defRPr>
            </a:lvl1pPr>
          </a:lstStyle>
          <a:p>
            <a:fld id="{D67C0D4E-7AF8-4EE0-8632-0BA880AF82F5}" type="slidenum">
              <a:rPr lang="fr-FR" smtClean="0"/>
              <a:pPr/>
              <a:t>‹N°›</a:t>
            </a:fld>
            <a:endParaRPr lang="fr-FR" dirty="0"/>
          </a:p>
        </p:txBody>
      </p:sp>
      <p:sp>
        <p:nvSpPr>
          <p:cNvPr id="9" name="Espace réservé de la date 3">
            <a:extLst>
              <a:ext uri="{FF2B5EF4-FFF2-40B4-BE49-F238E27FC236}">
                <a16:creationId xmlns:a16="http://schemas.microsoft.com/office/drawing/2014/main" id="{618B05CA-C78F-E73C-4760-34C8D5A3140B}"/>
              </a:ext>
            </a:extLst>
          </p:cNvPr>
          <p:cNvSpPr>
            <a:spLocks noGrp="1"/>
          </p:cNvSpPr>
          <p:nvPr>
            <p:ph type="dt" sz="half" idx="2"/>
          </p:nvPr>
        </p:nvSpPr>
        <p:spPr>
          <a:xfrm>
            <a:off x="987552" y="6492875"/>
            <a:ext cx="941108" cy="180000"/>
          </a:xfrm>
          <a:prstGeom prst="rect">
            <a:avLst/>
          </a:prstGeom>
        </p:spPr>
        <p:txBody>
          <a:bodyPr lIns="0" tIns="0" rIns="0" bIns="0" anchor="ctr"/>
          <a:lstStyle>
            <a:lvl1pPr algn="r">
              <a:defRPr sz="900">
                <a:latin typeface="Arial" panose="020B0604020202020204" pitchFamily="34" charset="0"/>
                <a:cs typeface="Arial" panose="020B0604020202020204" pitchFamily="34" charset="0"/>
              </a:defRPr>
            </a:lvl1pPr>
          </a:lstStyle>
          <a:p>
            <a:r>
              <a:rPr lang="fr-FR" dirty="0"/>
              <a:t>5 juillet 2023</a:t>
            </a:r>
          </a:p>
        </p:txBody>
      </p:sp>
    </p:spTree>
    <p:extLst>
      <p:ext uri="{BB962C8B-B14F-4D97-AF65-F5344CB8AC3E}">
        <p14:creationId xmlns:p14="http://schemas.microsoft.com/office/powerpoint/2010/main" val="3969901301"/>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Tx/>
        <a:buNone/>
        <a:defRPr sz="1200" kern="1200">
          <a:solidFill>
            <a:schemeClr val="bg1">
              <a:lumMod val="50000"/>
            </a:schemeClr>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Tx/>
        <a:buNone/>
        <a:defRPr sz="1400" kern="1200">
          <a:solidFill>
            <a:schemeClr val="bg1">
              <a:lumMod val="50000"/>
            </a:schemeClr>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Tx/>
        <a:buNone/>
        <a:defRPr sz="1400" kern="1200">
          <a:solidFill>
            <a:schemeClr val="bg2"/>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5pPr>
      <a:lvl6pPr marL="0" indent="-1080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500"/>
        </a:spcBef>
        <a:buFontTx/>
        <a:buNone/>
        <a:defRPr sz="1400" b="1"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7CA7BEFF-8BA6-47A7-8633-C308EC005F62}"/>
              </a:ext>
            </a:extLst>
          </p:cNvPr>
          <p:cNvSpPr>
            <a:spLocks noGrp="1" noChangeArrowheads="1"/>
          </p:cNvSpPr>
          <p:nvPr>
            <p:ph type="title"/>
          </p:nvPr>
        </p:nvSpPr>
        <p:spPr bwMode="auto">
          <a:xfrm>
            <a:off x="539750" y="788988"/>
            <a:ext cx="108473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spAutoFit/>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2352CBC9-2294-4803-8485-56C11AD23221}"/>
              </a:ext>
            </a:extLst>
          </p:cNvPr>
          <p:cNvSpPr>
            <a:spLocks noGrp="1" noChangeArrowheads="1"/>
          </p:cNvSpPr>
          <p:nvPr>
            <p:ph type="body" idx="1"/>
          </p:nvPr>
        </p:nvSpPr>
        <p:spPr bwMode="auto">
          <a:xfrm>
            <a:off x="539750" y="1376363"/>
            <a:ext cx="10847388"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spAutoFit/>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 name="ZoneTexte 9">
            <a:extLst>
              <a:ext uri="{FF2B5EF4-FFF2-40B4-BE49-F238E27FC236}">
                <a16:creationId xmlns:a16="http://schemas.microsoft.com/office/drawing/2014/main" id="{680A5E06-2163-462F-9163-5413A39D3902}"/>
              </a:ext>
            </a:extLst>
          </p:cNvPr>
          <p:cNvSpPr txBox="1"/>
          <p:nvPr userDrawn="1"/>
        </p:nvSpPr>
        <p:spPr>
          <a:xfrm>
            <a:off x="11420475" y="466725"/>
            <a:ext cx="420688" cy="204788"/>
          </a:xfrm>
          <a:prstGeom prst="rect">
            <a:avLst/>
          </a:prstGeom>
          <a:noFill/>
        </p:spPr>
        <p:txBody>
          <a:bodyPr wrap="none" lIns="36000" tIns="0" rIns="36000" bIns="0">
            <a:spAutoFit/>
          </a:bodyPr>
          <a:lstStyle/>
          <a:p>
            <a:pPr algn="ctr">
              <a:defRPr/>
            </a:pPr>
            <a:fld id="{D628D20D-DAB4-480C-80FC-98F0C5C2E5AD}" type="slidenum">
              <a:rPr lang="fr-FR" sz="1333" b="1">
                <a:solidFill>
                  <a:schemeClr val="tx2"/>
                </a:solidFill>
                <a:latin typeface="+mj-lt"/>
              </a:rPr>
              <a:pPr algn="ctr">
                <a:defRPr/>
              </a:pPr>
              <a:t>‹N°›</a:t>
            </a:fld>
            <a:endParaRPr lang="fr-FR" sz="1333" b="1" dirty="0">
              <a:solidFill>
                <a:schemeClr val="tx2"/>
              </a:solidFill>
              <a:latin typeface="+mj-lt"/>
            </a:endParaRPr>
          </a:p>
        </p:txBody>
      </p:sp>
    </p:spTree>
    <p:extLst>
      <p:ext uri="{BB962C8B-B14F-4D97-AF65-F5344CB8AC3E}">
        <p14:creationId xmlns:p14="http://schemas.microsoft.com/office/powerpoint/2010/main" val="43279652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defTabSz="684213" rtl="0" eaLnBrk="0" fontAlgn="base" hangingPunct="0">
        <a:spcBef>
          <a:spcPct val="0"/>
        </a:spcBef>
        <a:spcAft>
          <a:spcPct val="0"/>
        </a:spcAft>
        <a:defRPr b="1" kern="1200">
          <a:solidFill>
            <a:schemeClr val="tx1"/>
          </a:solidFill>
          <a:latin typeface="+mn-lt"/>
          <a:ea typeface="+mj-ea"/>
          <a:cs typeface="+mj-cs"/>
        </a:defRPr>
      </a:lvl1pPr>
      <a:lvl2pPr algn="l" defTabSz="684213" rtl="0" eaLnBrk="0" fontAlgn="base" hangingPunct="0">
        <a:spcBef>
          <a:spcPct val="0"/>
        </a:spcBef>
        <a:spcAft>
          <a:spcPct val="0"/>
        </a:spcAft>
        <a:defRPr b="1">
          <a:solidFill>
            <a:schemeClr val="tx1"/>
          </a:solidFill>
          <a:latin typeface="Segoe UI" panose="020B0502040204020203" pitchFamily="34" charset="0"/>
        </a:defRPr>
      </a:lvl2pPr>
      <a:lvl3pPr algn="l" defTabSz="684213" rtl="0" eaLnBrk="0" fontAlgn="base" hangingPunct="0">
        <a:spcBef>
          <a:spcPct val="0"/>
        </a:spcBef>
        <a:spcAft>
          <a:spcPct val="0"/>
        </a:spcAft>
        <a:defRPr b="1">
          <a:solidFill>
            <a:schemeClr val="tx1"/>
          </a:solidFill>
          <a:latin typeface="Segoe UI" panose="020B0502040204020203" pitchFamily="34" charset="0"/>
        </a:defRPr>
      </a:lvl3pPr>
      <a:lvl4pPr algn="l" defTabSz="684213" rtl="0" eaLnBrk="0" fontAlgn="base" hangingPunct="0">
        <a:spcBef>
          <a:spcPct val="0"/>
        </a:spcBef>
        <a:spcAft>
          <a:spcPct val="0"/>
        </a:spcAft>
        <a:defRPr b="1">
          <a:solidFill>
            <a:schemeClr val="tx1"/>
          </a:solidFill>
          <a:latin typeface="Segoe UI" panose="020B0502040204020203" pitchFamily="34" charset="0"/>
        </a:defRPr>
      </a:lvl4pPr>
      <a:lvl5pPr algn="l" defTabSz="684213" rtl="0" eaLnBrk="0" fontAlgn="base" hangingPunct="0">
        <a:spcBef>
          <a:spcPct val="0"/>
        </a:spcBef>
        <a:spcAft>
          <a:spcPct val="0"/>
        </a:spcAft>
        <a:defRPr b="1">
          <a:solidFill>
            <a:schemeClr val="tx1"/>
          </a:solidFill>
          <a:latin typeface="Segoe UI" panose="020B0502040204020203" pitchFamily="34" charset="0"/>
        </a:defRPr>
      </a:lvl5pPr>
      <a:lvl6pPr marL="457200" algn="l" defTabSz="684213" rtl="0" fontAlgn="base">
        <a:spcBef>
          <a:spcPct val="0"/>
        </a:spcBef>
        <a:spcAft>
          <a:spcPct val="0"/>
        </a:spcAft>
        <a:defRPr b="1">
          <a:solidFill>
            <a:schemeClr val="tx1"/>
          </a:solidFill>
          <a:latin typeface="Segoe UI" panose="020B0502040204020203" pitchFamily="34" charset="0"/>
        </a:defRPr>
      </a:lvl6pPr>
      <a:lvl7pPr marL="914400" algn="l" defTabSz="684213" rtl="0" fontAlgn="base">
        <a:spcBef>
          <a:spcPct val="0"/>
        </a:spcBef>
        <a:spcAft>
          <a:spcPct val="0"/>
        </a:spcAft>
        <a:defRPr b="1">
          <a:solidFill>
            <a:schemeClr val="tx1"/>
          </a:solidFill>
          <a:latin typeface="Segoe UI" panose="020B0502040204020203" pitchFamily="34" charset="0"/>
        </a:defRPr>
      </a:lvl7pPr>
      <a:lvl8pPr marL="1371600" algn="l" defTabSz="684213" rtl="0" fontAlgn="base">
        <a:spcBef>
          <a:spcPct val="0"/>
        </a:spcBef>
        <a:spcAft>
          <a:spcPct val="0"/>
        </a:spcAft>
        <a:defRPr b="1">
          <a:solidFill>
            <a:schemeClr val="tx1"/>
          </a:solidFill>
          <a:latin typeface="Segoe UI" panose="020B0502040204020203" pitchFamily="34" charset="0"/>
        </a:defRPr>
      </a:lvl8pPr>
      <a:lvl9pPr marL="1828800" algn="l" defTabSz="684213" rtl="0" fontAlgn="base">
        <a:spcBef>
          <a:spcPct val="0"/>
        </a:spcBef>
        <a:spcAft>
          <a:spcPct val="0"/>
        </a:spcAft>
        <a:defRPr b="1">
          <a:solidFill>
            <a:schemeClr val="tx1"/>
          </a:solidFill>
          <a:latin typeface="Segoe UI" panose="020B0502040204020203" pitchFamily="34" charset="0"/>
        </a:defRPr>
      </a:lvl9pPr>
    </p:titleStyle>
    <p:bodyStyle>
      <a:lvl1pPr algn="l" defTabSz="684213" rtl="0" eaLnBrk="0" fontAlgn="base" hangingPunct="0">
        <a:spcBef>
          <a:spcPts val="1200"/>
        </a:spcBef>
        <a:spcAft>
          <a:spcPct val="0"/>
        </a:spcAft>
        <a:defRPr sz="1400" b="1" kern="1200">
          <a:solidFill>
            <a:schemeClr val="accent1"/>
          </a:solidFill>
          <a:latin typeface="+mn-lt"/>
          <a:ea typeface="+mn-ea"/>
          <a:cs typeface="+mn-cs"/>
        </a:defRPr>
      </a:lvl1pPr>
      <a:lvl2pPr algn="l" defTabSz="684213" rtl="0" eaLnBrk="0" fontAlgn="base" hangingPunct="0">
        <a:spcBef>
          <a:spcPts val="600"/>
        </a:spcBef>
        <a:spcAft>
          <a:spcPct val="0"/>
        </a:spcAft>
        <a:defRPr sz="1300" kern="1200">
          <a:solidFill>
            <a:schemeClr val="tx1"/>
          </a:solidFill>
          <a:latin typeface="+mn-lt"/>
          <a:ea typeface="+mn-ea"/>
          <a:cs typeface="+mn-cs"/>
        </a:defRPr>
      </a:lvl2pPr>
      <a:lvl3pPr marL="107950" indent="-107950" algn="l" defTabSz="684213" rtl="0" eaLnBrk="0" fontAlgn="base" hangingPunct="0">
        <a:spcBef>
          <a:spcPts val="300"/>
        </a:spcBef>
        <a:spcAft>
          <a:spcPct val="0"/>
        </a:spcAft>
        <a:buFont typeface="Symbol" panose="05050102010706020507" pitchFamily="18" charset="2"/>
        <a:buChar char="·"/>
        <a:defRPr sz="1300" kern="1200">
          <a:solidFill>
            <a:srgbClr val="545459"/>
          </a:solidFill>
          <a:latin typeface="+mn-lt"/>
          <a:ea typeface="+mn-ea"/>
          <a:cs typeface="+mn-cs"/>
        </a:defRPr>
      </a:lvl3pPr>
      <a:lvl4pPr algn="l" defTabSz="684213" rtl="0" eaLnBrk="0" fontAlgn="base" hangingPunct="0">
        <a:spcBef>
          <a:spcPct val="0"/>
        </a:spcBef>
        <a:spcAft>
          <a:spcPct val="0"/>
        </a:spcAft>
        <a:defRPr sz="1000" kern="1200">
          <a:solidFill>
            <a:schemeClr val="tx1"/>
          </a:solidFill>
          <a:latin typeface="+mn-lt"/>
          <a:ea typeface="+mn-ea"/>
          <a:cs typeface="+mn-cs"/>
        </a:defRPr>
      </a:lvl4pPr>
      <a:lvl5pPr algn="l" defTabSz="684213" rtl="0" eaLnBrk="0" fontAlgn="base" hangingPunct="0">
        <a:spcBef>
          <a:spcPct val="0"/>
        </a:spcBef>
        <a:spcAft>
          <a:spcPct val="0"/>
        </a:spcAft>
        <a:defRPr sz="10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https://www.ecouflant.fr/medias/2017/04/Region_Pays-de-la-Loire_logo_de_plaque_dimmatriculation.svg_.png" TargetMode="Externa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https://www.pseau.org/sites/default/files/fichiers/cdng/financement/logo_agence-de-l-eau-loire-bretagne.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sage-vilaine-revision.com/" TargetMode="External"/><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208A536-317D-0361-C374-38B5A2013A62}"/>
              </a:ext>
            </a:extLst>
          </p:cNvPr>
          <p:cNvSpPr>
            <a:spLocks noGrp="1"/>
          </p:cNvSpPr>
          <p:nvPr>
            <p:ph type="title"/>
          </p:nvPr>
        </p:nvSpPr>
        <p:spPr/>
        <p:txBody>
          <a:bodyPr/>
          <a:lstStyle/>
          <a:p>
            <a:r>
              <a:rPr lang="fr-FR" dirty="0"/>
              <a:t>Révision du SAGE Vilaine :</a:t>
            </a:r>
            <a:br>
              <a:rPr lang="fr-FR" dirty="0"/>
            </a:br>
            <a:r>
              <a:rPr lang="fr-FR" dirty="0"/>
              <a:t>prospective et stratégie</a:t>
            </a:r>
          </a:p>
        </p:txBody>
      </p:sp>
      <p:sp>
        <p:nvSpPr>
          <p:cNvPr id="8" name="Espace réservé du texte 7">
            <a:extLst>
              <a:ext uri="{FF2B5EF4-FFF2-40B4-BE49-F238E27FC236}">
                <a16:creationId xmlns:a16="http://schemas.microsoft.com/office/drawing/2014/main" id="{52AB08CD-C153-A22A-95A0-99A21D67D8AC}"/>
              </a:ext>
            </a:extLst>
          </p:cNvPr>
          <p:cNvSpPr>
            <a:spLocks noGrp="1"/>
          </p:cNvSpPr>
          <p:nvPr>
            <p:ph type="body" sz="quarter" idx="15"/>
          </p:nvPr>
        </p:nvSpPr>
        <p:spPr/>
        <p:txBody>
          <a:bodyPr/>
          <a:lstStyle/>
          <a:p>
            <a:r>
              <a:rPr lang="fr-FR" dirty="0">
                <a:solidFill>
                  <a:schemeClr val="tx2"/>
                </a:solidFill>
              </a:rPr>
              <a:t>EPTB Eaux </a:t>
            </a:r>
            <a:r>
              <a:rPr lang="fr-FR" dirty="0"/>
              <a:t>&amp;</a:t>
            </a:r>
            <a:r>
              <a:rPr lang="fr-FR" dirty="0">
                <a:solidFill>
                  <a:schemeClr val="tx2"/>
                </a:solidFill>
              </a:rPr>
              <a:t> Vilaine</a:t>
            </a:r>
          </a:p>
        </p:txBody>
      </p:sp>
      <p:sp>
        <p:nvSpPr>
          <p:cNvPr id="9" name="Espace réservé du texte 8">
            <a:extLst>
              <a:ext uri="{FF2B5EF4-FFF2-40B4-BE49-F238E27FC236}">
                <a16:creationId xmlns:a16="http://schemas.microsoft.com/office/drawing/2014/main" id="{E6988C4B-0B54-E956-9D94-F171A348E653}"/>
              </a:ext>
            </a:extLst>
          </p:cNvPr>
          <p:cNvSpPr>
            <a:spLocks noGrp="1"/>
          </p:cNvSpPr>
          <p:nvPr>
            <p:ph type="body" sz="quarter" idx="16"/>
          </p:nvPr>
        </p:nvSpPr>
        <p:spPr>
          <a:xfrm>
            <a:off x="4448175" y="5476877"/>
            <a:ext cx="6238875" cy="333374"/>
          </a:xfrm>
        </p:spPr>
        <p:txBody>
          <a:bodyPr/>
          <a:lstStyle/>
          <a:p>
            <a:r>
              <a:rPr lang="fr-FR" dirty="0"/>
              <a:t>Compte-rendu de la Commission géographique Vilaine Amont Est</a:t>
            </a:r>
          </a:p>
        </p:txBody>
      </p:sp>
      <p:pic>
        <p:nvPicPr>
          <p:cNvPr id="31" name="Espace réservé pour une image  2">
            <a:extLst>
              <a:ext uri="{FF2B5EF4-FFF2-40B4-BE49-F238E27FC236}">
                <a16:creationId xmlns:a16="http://schemas.microsoft.com/office/drawing/2014/main" id="{A115C635-E85A-1918-23B9-1B6205BF60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09" y="-1430"/>
            <a:ext cx="5283821" cy="5200905"/>
          </a:xfrm>
          <a:custGeom>
            <a:avLst/>
            <a:gdLst>
              <a:gd name="connsiteX0" fmla="*/ 0 w 12428888"/>
              <a:gd name="connsiteY0" fmla="*/ 6028448 h 12056896"/>
              <a:gd name="connsiteX1" fmla="*/ 6214444 w 12428888"/>
              <a:gd name="connsiteY1" fmla="*/ 0 h 12056896"/>
              <a:gd name="connsiteX2" fmla="*/ 12428888 w 12428888"/>
              <a:gd name="connsiteY2" fmla="*/ 6028448 h 12056896"/>
              <a:gd name="connsiteX3" fmla="*/ 6214444 w 12428888"/>
              <a:gd name="connsiteY3" fmla="*/ 12056896 h 12056896"/>
              <a:gd name="connsiteX4" fmla="*/ 0 w 12428888"/>
              <a:gd name="connsiteY4" fmla="*/ 6028448 h 12056896"/>
              <a:gd name="connsiteX0" fmla="*/ 0 w 12431828"/>
              <a:gd name="connsiteY0" fmla="*/ 6028448 h 12783745"/>
              <a:gd name="connsiteX1" fmla="*/ 6214444 w 12431828"/>
              <a:gd name="connsiteY1" fmla="*/ 0 h 12783745"/>
              <a:gd name="connsiteX2" fmla="*/ 12428888 w 12431828"/>
              <a:gd name="connsiteY2" fmla="*/ 6028448 h 12783745"/>
              <a:gd name="connsiteX3" fmla="*/ 7020426 w 12431828"/>
              <a:gd name="connsiteY3" fmla="*/ 12008770 h 12783745"/>
              <a:gd name="connsiteX4" fmla="*/ 6214444 w 12431828"/>
              <a:gd name="connsiteY4" fmla="*/ 12056896 h 12783745"/>
              <a:gd name="connsiteX5" fmla="*/ 0 w 12431828"/>
              <a:gd name="connsiteY5" fmla="*/ 6028448 h 12783745"/>
              <a:gd name="connsiteX0" fmla="*/ 0 w 12432858"/>
              <a:gd name="connsiteY0" fmla="*/ 6028448 h 12783745"/>
              <a:gd name="connsiteX1" fmla="*/ 6214444 w 12432858"/>
              <a:gd name="connsiteY1" fmla="*/ 0 h 12783745"/>
              <a:gd name="connsiteX2" fmla="*/ 12428888 w 12432858"/>
              <a:gd name="connsiteY2" fmla="*/ 6028448 h 12783745"/>
              <a:gd name="connsiteX3" fmla="*/ 7020426 w 12432858"/>
              <a:gd name="connsiteY3" fmla="*/ 12008770 h 12783745"/>
              <a:gd name="connsiteX4" fmla="*/ 6214444 w 12432858"/>
              <a:gd name="connsiteY4" fmla="*/ 12056896 h 12783745"/>
              <a:gd name="connsiteX5" fmla="*/ 0 w 12432858"/>
              <a:gd name="connsiteY5" fmla="*/ 6028448 h 12783745"/>
              <a:gd name="connsiteX0" fmla="*/ 4463 w 12437321"/>
              <a:gd name="connsiteY0" fmla="*/ 6028448 h 12008770"/>
              <a:gd name="connsiteX1" fmla="*/ 6218907 w 12437321"/>
              <a:gd name="connsiteY1" fmla="*/ 0 h 12008770"/>
              <a:gd name="connsiteX2" fmla="*/ 12433351 w 12437321"/>
              <a:gd name="connsiteY2" fmla="*/ 6028448 h 12008770"/>
              <a:gd name="connsiteX3" fmla="*/ 7024889 w 12437321"/>
              <a:gd name="connsiteY3" fmla="*/ 12008770 h 12008770"/>
              <a:gd name="connsiteX4" fmla="*/ 4463 w 12437321"/>
              <a:gd name="connsiteY4" fmla="*/ 6028448 h 12008770"/>
              <a:gd name="connsiteX0" fmla="*/ 0 w 12432858"/>
              <a:gd name="connsiteY0" fmla="*/ 747540 h 6727862"/>
              <a:gd name="connsiteX1" fmla="*/ 12428888 w 12432858"/>
              <a:gd name="connsiteY1" fmla="*/ 747540 h 6727862"/>
              <a:gd name="connsiteX2" fmla="*/ 7020426 w 12432858"/>
              <a:gd name="connsiteY2" fmla="*/ 6727862 h 6727862"/>
              <a:gd name="connsiteX3" fmla="*/ 0 w 12432858"/>
              <a:gd name="connsiteY3" fmla="*/ 747540 h 6727862"/>
              <a:gd name="connsiteX0" fmla="*/ 1894302 w 6078510"/>
              <a:gd name="connsiteY0" fmla="*/ 2202483 h 6258755"/>
              <a:gd name="connsiteX1" fmla="*/ 6074540 w 6078510"/>
              <a:gd name="connsiteY1" fmla="*/ 278433 h 6258755"/>
              <a:gd name="connsiteX2" fmla="*/ 666078 w 6078510"/>
              <a:gd name="connsiteY2" fmla="*/ 6258755 h 6258755"/>
              <a:gd name="connsiteX3" fmla="*/ 1894302 w 6078510"/>
              <a:gd name="connsiteY3" fmla="*/ 2202483 h 6258755"/>
              <a:gd name="connsiteX0" fmla="*/ 869635 w 6311143"/>
              <a:gd name="connsiteY0" fmla="*/ 1228949 h 6447271"/>
              <a:gd name="connsiteX1" fmla="*/ 6307173 w 6311143"/>
              <a:gd name="connsiteY1" fmla="*/ 466949 h 6447271"/>
              <a:gd name="connsiteX2" fmla="*/ 898711 w 6311143"/>
              <a:gd name="connsiteY2" fmla="*/ 6447271 h 6447271"/>
              <a:gd name="connsiteX3" fmla="*/ 869635 w 6311143"/>
              <a:gd name="connsiteY3" fmla="*/ 1228949 h 6447271"/>
              <a:gd name="connsiteX0" fmla="*/ 0 w 5441508"/>
              <a:gd name="connsiteY0" fmla="*/ 1228949 h 6447271"/>
              <a:gd name="connsiteX1" fmla="*/ 5437538 w 5441508"/>
              <a:gd name="connsiteY1" fmla="*/ 466949 h 6447271"/>
              <a:gd name="connsiteX2" fmla="*/ 29076 w 5441508"/>
              <a:gd name="connsiteY2" fmla="*/ 6447271 h 6447271"/>
              <a:gd name="connsiteX3" fmla="*/ 0 w 5441508"/>
              <a:gd name="connsiteY3" fmla="*/ 1228949 h 6447271"/>
              <a:gd name="connsiteX0" fmla="*/ 318818 w 4771338"/>
              <a:gd name="connsiteY0" fmla="*/ 575705 h 5794027"/>
              <a:gd name="connsiteX1" fmla="*/ 4765756 w 4771338"/>
              <a:gd name="connsiteY1" fmla="*/ 804305 h 5794027"/>
              <a:gd name="connsiteX2" fmla="*/ 347894 w 4771338"/>
              <a:gd name="connsiteY2" fmla="*/ 5794027 h 5794027"/>
              <a:gd name="connsiteX3" fmla="*/ 318818 w 4771338"/>
              <a:gd name="connsiteY3" fmla="*/ 575705 h 5794027"/>
              <a:gd name="connsiteX0" fmla="*/ 382284 w 5690603"/>
              <a:gd name="connsiteY0" fmla="*/ 734732 h 5953054"/>
              <a:gd name="connsiteX1" fmla="*/ 5686472 w 5690603"/>
              <a:gd name="connsiteY1" fmla="*/ 677582 h 5953054"/>
              <a:gd name="connsiteX2" fmla="*/ 411360 w 5690603"/>
              <a:gd name="connsiteY2" fmla="*/ 5953054 h 5953054"/>
              <a:gd name="connsiteX3" fmla="*/ 382284 w 5690603"/>
              <a:gd name="connsiteY3" fmla="*/ 734732 h 5953054"/>
              <a:gd name="connsiteX0" fmla="*/ 382284 w 5690603"/>
              <a:gd name="connsiteY0" fmla="*/ 403112 h 5621434"/>
              <a:gd name="connsiteX1" fmla="*/ 5686472 w 5690603"/>
              <a:gd name="connsiteY1" fmla="*/ 345962 h 5621434"/>
              <a:gd name="connsiteX2" fmla="*/ 411360 w 5690603"/>
              <a:gd name="connsiteY2" fmla="*/ 5621434 h 5621434"/>
              <a:gd name="connsiteX3" fmla="*/ 382284 w 5690603"/>
              <a:gd name="connsiteY3" fmla="*/ 403112 h 5621434"/>
              <a:gd name="connsiteX0" fmla="*/ 161 w 5308480"/>
              <a:gd name="connsiteY0" fmla="*/ 470785 h 5689107"/>
              <a:gd name="connsiteX1" fmla="*/ 5304349 w 5308480"/>
              <a:gd name="connsiteY1" fmla="*/ 413635 h 5689107"/>
              <a:gd name="connsiteX2" fmla="*/ 29237 w 5308480"/>
              <a:gd name="connsiteY2" fmla="*/ 5689107 h 5689107"/>
              <a:gd name="connsiteX3" fmla="*/ 161 w 5308480"/>
              <a:gd name="connsiteY3" fmla="*/ 470785 h 5689107"/>
              <a:gd name="connsiteX0" fmla="*/ 161 w 5308480"/>
              <a:gd name="connsiteY0" fmla="*/ 57150 h 5275472"/>
              <a:gd name="connsiteX1" fmla="*/ 5304349 w 5308480"/>
              <a:gd name="connsiteY1" fmla="*/ 0 h 5275472"/>
              <a:gd name="connsiteX2" fmla="*/ 29237 w 5308480"/>
              <a:gd name="connsiteY2" fmla="*/ 5275472 h 5275472"/>
              <a:gd name="connsiteX3" fmla="*/ 161 w 5308480"/>
              <a:gd name="connsiteY3" fmla="*/ 57150 h 5275472"/>
              <a:gd name="connsiteX0" fmla="*/ 188638 w 5279243"/>
              <a:gd name="connsiteY0" fmla="*/ 187778 h 5275472"/>
              <a:gd name="connsiteX1" fmla="*/ 5275112 w 5279243"/>
              <a:gd name="connsiteY1" fmla="*/ 0 h 5275472"/>
              <a:gd name="connsiteX2" fmla="*/ 0 w 5279243"/>
              <a:gd name="connsiteY2" fmla="*/ 5275472 h 5275472"/>
              <a:gd name="connsiteX3" fmla="*/ 188638 w 5279243"/>
              <a:gd name="connsiteY3" fmla="*/ 187778 h 527547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0 w 5282193"/>
              <a:gd name="connsiteY0" fmla="*/ 0 h 5279282"/>
              <a:gd name="connsiteX1" fmla="*/ 5278062 w 5282193"/>
              <a:gd name="connsiteY1" fmla="*/ 3810 h 5279282"/>
              <a:gd name="connsiteX2" fmla="*/ 2950 w 5282193"/>
              <a:gd name="connsiteY2" fmla="*/ 5279282 h 5279282"/>
              <a:gd name="connsiteX3" fmla="*/ 0 w 5282193"/>
              <a:gd name="connsiteY3" fmla="*/ 0 h 5279282"/>
              <a:gd name="connsiteX0" fmla="*/ 498 w 5282691"/>
              <a:gd name="connsiteY0" fmla="*/ 0 h 5279282"/>
              <a:gd name="connsiteX1" fmla="*/ 5278560 w 5282691"/>
              <a:gd name="connsiteY1" fmla="*/ 3810 h 5279282"/>
              <a:gd name="connsiteX2" fmla="*/ 3448 w 5282691"/>
              <a:gd name="connsiteY2" fmla="*/ 5279282 h 5279282"/>
              <a:gd name="connsiteX3" fmla="*/ 498 w 5282691"/>
              <a:gd name="connsiteY3" fmla="*/ 0 h 5279282"/>
              <a:gd name="connsiteX0" fmla="*/ 498 w 5282981"/>
              <a:gd name="connsiteY0" fmla="*/ 0 h 5279282"/>
              <a:gd name="connsiteX1" fmla="*/ 5278560 w 5282981"/>
              <a:gd name="connsiteY1" fmla="*/ 3810 h 5279282"/>
              <a:gd name="connsiteX2" fmla="*/ 3448 w 5282981"/>
              <a:gd name="connsiteY2" fmla="*/ 5279282 h 5279282"/>
              <a:gd name="connsiteX3" fmla="*/ 498 w 5282981"/>
              <a:gd name="connsiteY3" fmla="*/ 0 h 5279282"/>
              <a:gd name="connsiteX0" fmla="*/ 14467 w 5296925"/>
              <a:gd name="connsiteY0" fmla="*/ 0 h 4939648"/>
              <a:gd name="connsiteX1" fmla="*/ 5292529 w 5296925"/>
              <a:gd name="connsiteY1" fmla="*/ 3810 h 4939648"/>
              <a:gd name="connsiteX2" fmla="*/ 0 w 5296925"/>
              <a:gd name="connsiteY2" fmla="*/ 4939648 h 4939648"/>
              <a:gd name="connsiteX3" fmla="*/ 14467 w 5296925"/>
              <a:gd name="connsiteY3" fmla="*/ 0 h 4939648"/>
              <a:gd name="connsiteX0" fmla="*/ 26 w 5282874"/>
              <a:gd name="connsiteY0" fmla="*/ 0 h 4713225"/>
              <a:gd name="connsiteX1" fmla="*/ 5278088 w 5282874"/>
              <a:gd name="connsiteY1" fmla="*/ 3810 h 4713225"/>
              <a:gd name="connsiteX2" fmla="*/ 238107 w 5282874"/>
              <a:gd name="connsiteY2" fmla="*/ 4713225 h 4713225"/>
              <a:gd name="connsiteX3" fmla="*/ 26 w 5282874"/>
              <a:gd name="connsiteY3" fmla="*/ 0 h 4713225"/>
              <a:gd name="connsiteX0" fmla="*/ 5759 w 5288229"/>
              <a:gd name="connsiteY0" fmla="*/ 0 h 5200905"/>
              <a:gd name="connsiteX1" fmla="*/ 5283821 w 5288229"/>
              <a:gd name="connsiteY1" fmla="*/ 3810 h 5200905"/>
              <a:gd name="connsiteX2" fmla="*/ 0 w 5288229"/>
              <a:gd name="connsiteY2" fmla="*/ 5200905 h 5200905"/>
              <a:gd name="connsiteX3" fmla="*/ 5759 w 5288229"/>
              <a:gd name="connsiteY3" fmla="*/ 0 h 5200905"/>
              <a:gd name="connsiteX0" fmla="*/ 5759 w 5289495"/>
              <a:gd name="connsiteY0" fmla="*/ 0 h 5200905"/>
              <a:gd name="connsiteX1" fmla="*/ 5283821 w 5289495"/>
              <a:gd name="connsiteY1" fmla="*/ 3810 h 5200905"/>
              <a:gd name="connsiteX2" fmla="*/ 0 w 5289495"/>
              <a:gd name="connsiteY2" fmla="*/ 5200905 h 5200905"/>
              <a:gd name="connsiteX3" fmla="*/ 5759 w 5289495"/>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 name="connsiteX0" fmla="*/ 5759 w 5283821"/>
              <a:gd name="connsiteY0" fmla="*/ 0 h 5200905"/>
              <a:gd name="connsiteX1" fmla="*/ 5283821 w 5283821"/>
              <a:gd name="connsiteY1" fmla="*/ 3810 h 5200905"/>
              <a:gd name="connsiteX2" fmla="*/ 0 w 5283821"/>
              <a:gd name="connsiteY2" fmla="*/ 5200905 h 5200905"/>
              <a:gd name="connsiteX3" fmla="*/ 5759 w 5283821"/>
              <a:gd name="connsiteY3" fmla="*/ 0 h 5200905"/>
            </a:gdLst>
            <a:ahLst/>
            <a:cxnLst>
              <a:cxn ang="0">
                <a:pos x="connsiteX0" y="connsiteY0"/>
              </a:cxn>
              <a:cxn ang="0">
                <a:pos x="connsiteX1" y="connsiteY1"/>
              </a:cxn>
              <a:cxn ang="0">
                <a:pos x="connsiteX2" y="connsiteY2"/>
              </a:cxn>
              <a:cxn ang="0">
                <a:pos x="connsiteX3" y="connsiteY3"/>
              </a:cxn>
            </a:cxnLst>
            <a:rect l="l" t="t" r="r" b="b"/>
            <a:pathLst>
              <a:path w="5283821" h="5200905">
                <a:moveTo>
                  <a:pt x="5759" y="0"/>
                </a:moveTo>
                <a:lnTo>
                  <a:pt x="5283821" y="3810"/>
                </a:lnTo>
                <a:cubicBezTo>
                  <a:pt x="5183019" y="2318780"/>
                  <a:pt x="3153299" y="4928600"/>
                  <a:pt x="0" y="5200905"/>
                </a:cubicBezTo>
                <a:cubicBezTo>
                  <a:pt x="4969" y="3467355"/>
                  <a:pt x="2874" y="1031644"/>
                  <a:pt x="5759" y="0"/>
                </a:cubicBezTo>
                <a:close/>
              </a:path>
            </a:pathLst>
          </a:custGeom>
          <a:solidFill>
            <a:schemeClr val="bg1">
              <a:lumMod val="95000"/>
            </a:schemeClr>
          </a:solidFill>
          <a:ln>
            <a:noFill/>
          </a:ln>
        </p:spPr>
      </p:pic>
      <p:pic>
        <p:nvPicPr>
          <p:cNvPr id="2" name="Image 1">
            <a:extLst>
              <a:ext uri="{FF2B5EF4-FFF2-40B4-BE49-F238E27FC236}">
                <a16:creationId xmlns:a16="http://schemas.microsoft.com/office/drawing/2014/main" id="{BE39562A-961F-B425-B5E5-C309B84ED7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9757861" y="631744"/>
            <a:ext cx="1724025" cy="1082040"/>
          </a:xfrm>
          <a:prstGeom prst="rect">
            <a:avLst/>
          </a:prstGeom>
          <a:ln>
            <a:noFill/>
          </a:ln>
          <a:extLst>
            <a:ext uri="{53640926-AAD7-44D8-BBD7-CCE9431645EC}">
              <a14:shadowObscured xmlns:a14="http://schemas.microsoft.com/office/drawing/2010/main"/>
            </a:ext>
          </a:extLst>
        </p:spPr>
      </p:pic>
      <p:pic>
        <p:nvPicPr>
          <p:cNvPr id="3" name="Image 6">
            <a:extLst>
              <a:ext uri="{FF2B5EF4-FFF2-40B4-BE49-F238E27FC236}">
                <a16:creationId xmlns:a16="http://schemas.microsoft.com/office/drawing/2014/main" id="{764A8011-28E8-978E-EF4B-748A3BC794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90556" y="578258"/>
            <a:ext cx="1676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a:extLst>
              <a:ext uri="{FF2B5EF4-FFF2-40B4-BE49-F238E27FC236}">
                <a16:creationId xmlns:a16="http://schemas.microsoft.com/office/drawing/2014/main" id="{383A16E3-FD3C-6D50-8804-80D3E22790CA}"/>
              </a:ext>
            </a:extLst>
          </p:cNvPr>
          <p:cNvGrpSpPr/>
          <p:nvPr/>
        </p:nvGrpSpPr>
        <p:grpSpPr>
          <a:xfrm>
            <a:off x="9789413" y="2028465"/>
            <a:ext cx="2020463" cy="514710"/>
            <a:chOff x="80026" y="5991177"/>
            <a:chExt cx="2841630" cy="723901"/>
          </a:xfrm>
        </p:grpSpPr>
        <p:pic>
          <p:nvPicPr>
            <p:cNvPr id="7" name="Picture 6">
              <a:extLst>
                <a:ext uri="{FF2B5EF4-FFF2-40B4-BE49-F238E27FC236}">
                  <a16:creationId xmlns:a16="http://schemas.microsoft.com/office/drawing/2014/main" id="{1CA72557-6BCE-F3C7-973D-75983F2A94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026" y="5991178"/>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19F30D67-DD28-8539-608F-E4EDAED91F85}"/>
                </a:ext>
              </a:extLst>
            </p:cNvPr>
            <p:cNvPicPr>
              <a:picLocks noChangeAspect="1" noChangeArrowheads="1"/>
            </p:cNvPicPr>
            <p:nvPr/>
          </p:nvPicPr>
          <p:blipFill>
            <a:blip r:embed="rId6" r:link="rId7" cstate="screen">
              <a:extLst>
                <a:ext uri="{28A0092B-C50C-407E-A947-70E740481C1C}">
                  <a14:useLocalDpi xmlns:a14="http://schemas.microsoft.com/office/drawing/2010/main"/>
                </a:ext>
              </a:extLst>
            </a:blip>
            <a:srcRect/>
            <a:stretch>
              <a:fillRect/>
            </a:stretch>
          </p:blipFill>
          <p:spPr bwMode="auto">
            <a:xfrm>
              <a:off x="966786" y="5991178"/>
              <a:ext cx="12969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584D269F-0152-9FBC-2127-CAA2D844A6FE}"/>
                </a:ext>
              </a:extLst>
            </p:cNvPr>
            <p:cNvPicPr>
              <a:picLocks noChangeAspect="1" noChangeArrowheads="1"/>
            </p:cNvPicPr>
            <p:nvPr/>
          </p:nvPicPr>
          <p:blipFill>
            <a:blip r:embed="rId8" r:link="rId9" cstate="screen">
              <a:extLst>
                <a:ext uri="{28A0092B-C50C-407E-A947-70E740481C1C}">
                  <a14:useLocalDpi xmlns:a14="http://schemas.microsoft.com/office/drawing/2010/main"/>
                </a:ext>
              </a:extLst>
            </a:blip>
            <a:srcRect/>
            <a:stretch>
              <a:fillRect/>
            </a:stretch>
          </p:blipFill>
          <p:spPr bwMode="auto">
            <a:xfrm>
              <a:off x="2381906" y="5991177"/>
              <a:ext cx="5397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588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Quantité</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10</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4264725"/>
          </a:xfrm>
          <a:prstGeom prst="rect">
            <a:avLst/>
          </a:prstGeom>
          <a:noFill/>
        </p:spPr>
        <p:txBody>
          <a:bodyPr wrap="square" rtlCol="0">
            <a:noAutofit/>
          </a:bodyPr>
          <a:lstStyle/>
          <a:p>
            <a:pPr algn="l" fontAlgn="b">
              <a:lnSpc>
                <a:spcPct val="100000"/>
              </a:lnSpc>
            </a:pPr>
            <a:r>
              <a:rPr lang="fr-FR" sz="1400" b="1" u="none" strike="noStrike" kern="1200" dirty="0">
                <a:solidFill>
                  <a:schemeClr val="dk1"/>
                </a:solidFill>
                <a:effectLst/>
                <a:latin typeface="+mn-lt"/>
                <a:ea typeface="+mn-ea"/>
                <a:cs typeface="+mn-cs"/>
              </a:rPr>
              <a:t>Quantité reversée aux milieux</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Contribution des stations d’épuration (STEP) au soutien des débits d’étiage (attention à la réutilisation)</a:t>
            </a:r>
          </a:p>
          <a:p>
            <a:pPr marL="285750" indent="-285750" algn="l" fontAlgn="b">
              <a:lnSpc>
                <a:spcPct val="100000"/>
              </a:lnSpc>
              <a:buFont typeface="Arial" panose="020B0604020202020204" pitchFamily="34" charset="0"/>
              <a:buChar char="•"/>
            </a:pPr>
            <a:r>
              <a:rPr lang="fr-FR" sz="1400" dirty="0">
                <a:solidFill>
                  <a:schemeClr val="dk1"/>
                </a:solidFill>
              </a:rPr>
              <a:t>Préciser les débits d’étiage prévus dans les cours d’eau : est-ce que cela ne viendra que des STEP avec des questions sur la qualité ?</a:t>
            </a:r>
          </a:p>
          <a:p>
            <a:pPr algn="l" fontAlgn="b">
              <a:lnSpc>
                <a:spcPct val="100000"/>
              </a:lnSpc>
            </a:pPr>
            <a:endParaRPr lang="fr-FR" sz="1400" dirty="0">
              <a:solidFill>
                <a:schemeClr val="dk1"/>
              </a:solidFill>
            </a:endParaRPr>
          </a:p>
          <a:p>
            <a:pPr algn="l" fontAlgn="b">
              <a:lnSpc>
                <a:spcPct val="100000"/>
              </a:lnSpc>
            </a:pPr>
            <a:r>
              <a:rPr lang="fr-FR" sz="1400" b="1" dirty="0">
                <a:solidFill>
                  <a:schemeClr val="dk1"/>
                </a:solidFill>
              </a:rPr>
              <a:t>Démographie</a:t>
            </a:r>
          </a:p>
          <a:p>
            <a:pPr marL="285750" indent="-285750" algn="l" fontAlgn="b">
              <a:lnSpc>
                <a:spcPct val="100000"/>
              </a:lnSpc>
              <a:buFont typeface="Arial" panose="020B0604020202020204" pitchFamily="34" charset="0"/>
              <a:buChar char="•"/>
            </a:pPr>
            <a:r>
              <a:rPr lang="fr-FR" sz="1400" dirty="0">
                <a:solidFill>
                  <a:schemeClr val="dk1"/>
                </a:solidFill>
              </a:rPr>
              <a:t>Une croissance de la population qui doit (ou devrait) ralentir</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Répartition de la population </a:t>
            </a:r>
            <a:r>
              <a:rPr lang="fr-FR" sz="1400" dirty="0">
                <a:solidFill>
                  <a:schemeClr val="dk1"/>
                </a:solidFill>
              </a:rPr>
              <a:t>demain avec un territoire étendu</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Que</a:t>
            </a:r>
            <a:r>
              <a:rPr lang="fr-FR" sz="1400" dirty="0">
                <a:solidFill>
                  <a:schemeClr val="dk1"/>
                </a:solidFill>
              </a:rPr>
              <a:t>stionnement sur l’augmentation de la population qui va se poursuivre dans les secteurs sous tension : nécessité de la maitriser</a:t>
            </a:r>
          </a:p>
          <a:p>
            <a:pPr algn="l" fontAlgn="b">
              <a:lnSpc>
                <a:spcPct val="100000"/>
              </a:lnSpc>
            </a:pPr>
            <a:endParaRPr lang="fr-FR" sz="1400" u="none" strike="noStrike" kern="1200" dirty="0">
              <a:solidFill>
                <a:schemeClr val="dk1"/>
              </a:solidFill>
              <a:effectLst/>
              <a:latin typeface="+mn-lt"/>
              <a:ea typeface="+mn-ea"/>
              <a:cs typeface="+mn-cs"/>
            </a:endParaRPr>
          </a:p>
          <a:p>
            <a:pPr fontAlgn="b"/>
            <a:r>
              <a:rPr lang="fr-FR" sz="1400" b="1" u="none" strike="noStrike" kern="1200" dirty="0">
                <a:solidFill>
                  <a:schemeClr val="dk1"/>
                </a:solidFill>
                <a:effectLst/>
                <a:latin typeface="+mn-lt"/>
                <a:ea typeface="+mn-ea"/>
                <a:cs typeface="+mn-cs"/>
              </a:rPr>
              <a:t>Facteurs favorables à mieux intégrer</a:t>
            </a:r>
          </a:p>
          <a:p>
            <a:pPr marL="285750" indent="-285750" fontAlgn="b">
              <a:buFont typeface="Arial" panose="020B0604020202020204" pitchFamily="34" charset="0"/>
              <a:buChar char="•"/>
            </a:pPr>
            <a:r>
              <a:rPr lang="fr-FR" sz="1400" dirty="0">
                <a:solidFill>
                  <a:schemeClr val="dk1"/>
                </a:solidFill>
              </a:rPr>
              <a:t>Tendance à la stabilité voire à la baisse des besoins en eau des industriels qui sont connus et contenus (tarification, plan ECODO)</a:t>
            </a:r>
          </a:p>
          <a:p>
            <a:pPr marL="285750" indent="-285750" fontAlgn="b">
              <a:buFont typeface="Arial" panose="020B0604020202020204" pitchFamily="34" charset="0"/>
              <a:buChar char="•"/>
            </a:pPr>
            <a:r>
              <a:rPr lang="fr-FR" sz="1400" dirty="0">
                <a:solidFill>
                  <a:schemeClr val="dk1"/>
                </a:solidFill>
              </a:rPr>
              <a:t>Certaines personnes commencent à être sensibilisées aux économies d’eau</a:t>
            </a:r>
          </a:p>
          <a:p>
            <a:pPr marL="285750" indent="-285750" fontAlgn="b">
              <a:buFont typeface="Arial" panose="020B0604020202020204" pitchFamily="34" charset="0"/>
              <a:buChar char="•"/>
            </a:pPr>
            <a:r>
              <a:rPr lang="fr-FR" sz="1400" dirty="0">
                <a:solidFill>
                  <a:schemeClr val="dk1"/>
                </a:solidFill>
              </a:rPr>
              <a:t>Potentiel important de réutilisation des eaux usées sur le territoire</a:t>
            </a:r>
          </a:p>
          <a:p>
            <a:pPr marL="285750" indent="-285750" fontAlgn="b">
              <a:buFont typeface="Arial" panose="020B0604020202020204" pitchFamily="34" charset="0"/>
              <a:buChar char="•"/>
            </a:pPr>
            <a:r>
              <a:rPr lang="fr-FR" sz="1400" dirty="0">
                <a:solidFill>
                  <a:schemeClr val="dk1"/>
                </a:solidFill>
              </a:rPr>
              <a:t>Evolution des modes de vie avec le développement des transports collectifs et du </a:t>
            </a:r>
            <a:r>
              <a:rPr lang="fr-FR" sz="1400" dirty="0" err="1">
                <a:solidFill>
                  <a:schemeClr val="dk1"/>
                </a:solidFill>
              </a:rPr>
              <a:t>télé-travail</a:t>
            </a:r>
            <a:endParaRPr lang="fr-FR" sz="1400" dirty="0">
              <a:solidFill>
                <a:schemeClr val="dk1"/>
              </a:solidFill>
            </a:endParaRPr>
          </a:p>
          <a:p>
            <a:pPr algn="l" fontAlgn="b">
              <a:lnSpc>
                <a:spcPct val="100000"/>
              </a:lnSpc>
            </a:pPr>
            <a:endParaRPr lang="fr-FR" sz="1400" dirty="0">
              <a:solidFill>
                <a:schemeClr val="dk1"/>
              </a:solidFill>
            </a:endParaRPr>
          </a:p>
          <a:p>
            <a:pPr algn="l" fontAlgn="b">
              <a:lnSpc>
                <a:spcPct val="100000"/>
              </a:lnSpc>
            </a:pPr>
            <a:r>
              <a:rPr lang="fr-FR" sz="1400" b="1" dirty="0">
                <a:solidFill>
                  <a:schemeClr val="dk1"/>
                </a:solidFill>
              </a:rPr>
              <a:t>Sujets à préciser en parallèle de la mise en œuvre du SAGE</a:t>
            </a:r>
          </a:p>
          <a:p>
            <a:pPr marL="285750" indent="-285750" fontAlgn="b">
              <a:buFont typeface="Arial" panose="020B0604020202020204" pitchFamily="34" charset="0"/>
              <a:buChar char="•"/>
            </a:pPr>
            <a:r>
              <a:rPr lang="fr-FR" sz="1400" dirty="0">
                <a:solidFill>
                  <a:schemeClr val="dk1"/>
                </a:solidFill>
              </a:rPr>
              <a:t>Besoins futurs en irrigation pour l’agriculture mal connus avec l’impact du changement climatique</a:t>
            </a:r>
          </a:p>
          <a:p>
            <a:pPr marL="285750" indent="-285750" fontAlgn="b">
              <a:buFont typeface="Arial" panose="020B0604020202020204" pitchFamily="34" charset="0"/>
              <a:buChar char="•"/>
            </a:pPr>
            <a:r>
              <a:rPr lang="fr-FR" sz="1400" dirty="0">
                <a:solidFill>
                  <a:schemeClr val="dk1"/>
                </a:solidFill>
              </a:rPr>
              <a:t>Etudes quantitatives en cours sur Vilaine amont et Chère-Don-</a:t>
            </a:r>
            <a:r>
              <a:rPr lang="fr-FR" sz="1400" dirty="0" err="1">
                <a:solidFill>
                  <a:schemeClr val="dk1"/>
                </a:solidFill>
              </a:rPr>
              <a:t>Isac</a:t>
            </a:r>
            <a:endParaRPr lang="fr-FR" sz="1400" dirty="0">
              <a:solidFill>
                <a:schemeClr val="dk1"/>
              </a:solidFill>
            </a:endParaRPr>
          </a:p>
          <a:p>
            <a:pPr marL="285750" indent="-285750" fontAlgn="b">
              <a:buFont typeface="Arial" panose="020B0604020202020204" pitchFamily="34" charset="0"/>
              <a:buChar char="•"/>
            </a:pPr>
            <a:r>
              <a:rPr lang="fr-FR" sz="1400" dirty="0">
                <a:solidFill>
                  <a:schemeClr val="dk1"/>
                </a:solidFill>
              </a:rPr>
              <a:t>Besoin d’améliorer la connaissance des prélèvements d’eau des agriculteurs (forages), des particuliers (puits) et des industries</a:t>
            </a:r>
          </a:p>
          <a:p>
            <a:pPr marL="285750" indent="-285750" fontAlgn="b">
              <a:buFont typeface="Arial" panose="020B0604020202020204" pitchFamily="34" charset="0"/>
              <a:buChar char="•"/>
            </a:pPr>
            <a:r>
              <a:rPr lang="fr-FR" sz="1400" dirty="0">
                <a:solidFill>
                  <a:schemeClr val="dk1"/>
                </a:solidFill>
              </a:rPr>
              <a:t>Absence de règlementation permettant la connaissance et la gestion des prélèvements (notamment pour l’abreuvement du bétail)</a:t>
            </a:r>
          </a:p>
          <a:p>
            <a:pPr marL="285750" indent="-285750" fontAlgn="b">
              <a:buFont typeface="Arial" panose="020B0604020202020204" pitchFamily="34" charset="0"/>
              <a:buChar char="•"/>
            </a:pPr>
            <a:r>
              <a:rPr lang="fr-FR" sz="1400" dirty="0">
                <a:solidFill>
                  <a:schemeClr val="dk1"/>
                </a:solidFill>
              </a:rPr>
              <a:t>Améliorer la prise en compte de la trajectoire d’évolution climatique +4°C</a:t>
            </a:r>
            <a:endParaRPr lang="fr-FR" sz="1800" u="none" strike="noStrike" kern="1200" dirty="0">
              <a:solidFill>
                <a:schemeClr val="dk1"/>
              </a:solidFill>
              <a:effectLst/>
              <a:latin typeface="+mn-lt"/>
              <a:ea typeface="+mn-ea"/>
              <a:cs typeface="+mn-cs"/>
            </a:endParaRPr>
          </a:p>
          <a:p>
            <a:pPr algn="l" fontAlgn="b">
              <a:lnSpc>
                <a:spcPct val="100000"/>
              </a:lnSpc>
            </a:pPr>
            <a:endParaRPr lang="fr-FR" sz="1800" u="none" strike="noStrike" kern="1200" dirty="0">
              <a:solidFill>
                <a:schemeClr val="dk1"/>
              </a:solidFill>
              <a:effectLst/>
              <a:latin typeface="+mn-lt"/>
              <a:ea typeface="+mn-ea"/>
              <a:cs typeface="+mn-cs"/>
            </a:endParaRPr>
          </a:p>
          <a:p>
            <a:r>
              <a:rPr lang="fr-FR" dirty="0"/>
              <a:t> </a:t>
            </a:r>
          </a:p>
        </p:txBody>
      </p:sp>
    </p:spTree>
    <p:extLst>
      <p:ext uri="{BB962C8B-B14F-4D97-AF65-F5344CB8AC3E}">
        <p14:creationId xmlns:p14="http://schemas.microsoft.com/office/powerpoint/2010/main" val="125754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Quantité</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11</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4264725"/>
          </a:xfrm>
          <a:prstGeom prst="rect">
            <a:avLst/>
          </a:prstGeom>
          <a:noFill/>
        </p:spPr>
        <p:txBody>
          <a:bodyPr wrap="square" rtlCol="0">
            <a:noAutofit/>
          </a:bodyPr>
          <a:lstStyle/>
          <a:p>
            <a:pPr algn="l" fontAlgn="b">
              <a:lnSpc>
                <a:spcPct val="100000"/>
              </a:lnSpc>
            </a:pPr>
            <a:r>
              <a:rPr lang="fr-FR" sz="1400" b="1" u="none" strike="noStrike" kern="1200" dirty="0">
                <a:solidFill>
                  <a:schemeClr val="dk1"/>
                </a:solidFill>
                <a:effectLst/>
                <a:latin typeface="+mn-lt"/>
                <a:ea typeface="+mn-ea"/>
                <a:cs typeface="+mn-cs"/>
              </a:rPr>
              <a:t>Facteurs défavorables à mieux intégrer</a:t>
            </a:r>
          </a:p>
          <a:p>
            <a:pPr marL="285750" indent="-285750" fontAlgn="b">
              <a:buFont typeface="Arial" panose="020B0604020202020204" pitchFamily="34" charset="0"/>
              <a:buChar char="•"/>
            </a:pPr>
            <a:r>
              <a:rPr lang="fr-FR" sz="1400" dirty="0">
                <a:solidFill>
                  <a:schemeClr val="dk1"/>
                </a:solidFill>
              </a:rPr>
              <a:t>Politiques ambitieuses de Rennes Métropole (Projet d’Alimentation Territorial, scénario Bio 2030, PCAET) qui entraine une relocalisation des besoins en eau d’irrigation (fruits et légumes)</a:t>
            </a:r>
          </a:p>
          <a:p>
            <a:pPr marL="285750" indent="-285750" fontAlgn="b">
              <a:buFont typeface="Arial" panose="020B0604020202020204" pitchFamily="34" charset="0"/>
              <a:buChar char="•"/>
            </a:pPr>
            <a:r>
              <a:rPr lang="fr-FR" sz="1400" dirty="0">
                <a:solidFill>
                  <a:schemeClr val="dk1"/>
                </a:solidFill>
              </a:rPr>
              <a:t>Différences d’accès à l’eau en amont ou en aval des barrages</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Disponibilité en eau différente selon les secteurs, avec un impact sur les activités consommatrices d’eau</a:t>
            </a:r>
          </a:p>
          <a:p>
            <a:pPr marL="285750" indent="-285750" algn="l" fontAlgn="b">
              <a:lnSpc>
                <a:spcPct val="100000"/>
              </a:lnSpc>
              <a:buFont typeface="Arial" panose="020B0604020202020204" pitchFamily="34" charset="0"/>
              <a:buChar char="•"/>
            </a:pPr>
            <a:r>
              <a:rPr lang="fr-FR" sz="1400" dirty="0">
                <a:solidFill>
                  <a:schemeClr val="dk1"/>
                </a:solidFill>
              </a:rPr>
              <a:t>Forte dépendance de certains territoires avec un approche « flux » à développer, et la question de la pérennité de l’interconnexion des territoires (quel équilibre ?)</a:t>
            </a:r>
          </a:p>
          <a:p>
            <a:pPr marL="285750" indent="-285750" algn="l" fontAlgn="b">
              <a:lnSpc>
                <a:spcPct val="100000"/>
              </a:lnSpc>
              <a:buFont typeface="Arial" panose="020B0604020202020204" pitchFamily="34" charset="0"/>
              <a:buChar char="•"/>
            </a:pPr>
            <a:r>
              <a:rPr lang="fr-FR" sz="1400" dirty="0">
                <a:solidFill>
                  <a:schemeClr val="dk1"/>
                </a:solidFill>
              </a:rPr>
              <a:t>Pas assez de processus de retraitement et réutilisation de l’eau chez les industriels</a:t>
            </a:r>
          </a:p>
          <a:p>
            <a:pPr marL="285750" indent="-285750" algn="l" fontAlgn="b">
              <a:lnSpc>
                <a:spcPct val="100000"/>
              </a:lnSpc>
              <a:buFont typeface="Arial" panose="020B0604020202020204" pitchFamily="34" charset="0"/>
              <a:buChar char="•"/>
            </a:pPr>
            <a:r>
              <a:rPr lang="fr-FR" sz="1400" dirty="0">
                <a:solidFill>
                  <a:schemeClr val="dk1"/>
                </a:solidFill>
              </a:rPr>
              <a:t>Production fourrages (et donc besoins en eau) variables en fonction de la qualité des sols et de la température</a:t>
            </a:r>
          </a:p>
          <a:p>
            <a:pPr marL="285750" indent="-285750" algn="l" fontAlgn="b">
              <a:lnSpc>
                <a:spcPct val="100000"/>
              </a:lnSpc>
              <a:buFont typeface="Arial" panose="020B0604020202020204" pitchFamily="34" charset="0"/>
              <a:buChar char="•"/>
            </a:pPr>
            <a:r>
              <a:rPr lang="fr-FR" sz="1400" dirty="0">
                <a:solidFill>
                  <a:schemeClr val="dk1"/>
                </a:solidFill>
              </a:rPr>
              <a:t>Manque de moyens humains pour effectuer des contrôles</a:t>
            </a:r>
          </a:p>
          <a:p>
            <a:pPr marL="285750" indent="-285750" algn="l" fontAlgn="b">
              <a:lnSpc>
                <a:spcPct val="100000"/>
              </a:lnSpc>
              <a:buFont typeface="Arial" panose="020B0604020202020204" pitchFamily="34" charset="0"/>
              <a:buChar char="•"/>
            </a:pPr>
            <a:r>
              <a:rPr lang="fr-FR" sz="1400" dirty="0">
                <a:solidFill>
                  <a:schemeClr val="dk1"/>
                </a:solidFill>
              </a:rPr>
              <a:t>Explosion du nombre de piscines</a:t>
            </a:r>
          </a:p>
          <a:p>
            <a:pPr marL="285750" indent="-285750" algn="l" fontAlgn="b">
              <a:lnSpc>
                <a:spcPct val="100000"/>
              </a:lnSpc>
              <a:buFont typeface="Arial" panose="020B0604020202020204" pitchFamily="34" charset="0"/>
              <a:buChar char="•"/>
            </a:pPr>
            <a:r>
              <a:rPr lang="fr-FR" sz="1400" dirty="0">
                <a:solidFill>
                  <a:schemeClr val="dk1"/>
                </a:solidFill>
              </a:rPr>
              <a:t>Poursuite du vieillissement des réseaux d’alimentation en eau potable, avec un risque d’augmentation des fuites</a:t>
            </a:r>
          </a:p>
          <a:p>
            <a:pPr marL="285750" indent="-285750" algn="l" fontAlgn="b">
              <a:lnSpc>
                <a:spcPct val="100000"/>
              </a:lnSpc>
              <a:buFont typeface="Arial" panose="020B0604020202020204" pitchFamily="34" charset="0"/>
              <a:buChar char="•"/>
            </a:pPr>
            <a:r>
              <a:rPr lang="fr-FR" sz="1400" dirty="0">
                <a:solidFill>
                  <a:schemeClr val="dk1"/>
                </a:solidFill>
              </a:rPr>
              <a:t>Tarif progressif de l’eau pas encore systématisé avec des difficultés à remettre en cause les pratiques de gaspillage et à économiser l’eau dans les usages domestiques</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Perte de la capacité d’éponge des sols superficiels, du fait de l’artificialisation des cours d’eau</a:t>
            </a:r>
          </a:p>
          <a:p>
            <a:pPr marL="285750" indent="-285750" algn="l" fontAlgn="b">
              <a:lnSpc>
                <a:spcPct val="100000"/>
              </a:lnSpc>
              <a:buFont typeface="Arial" panose="020B0604020202020204" pitchFamily="34" charset="0"/>
              <a:buChar char="•"/>
            </a:pPr>
            <a:r>
              <a:rPr lang="fr-FR" sz="1400" dirty="0">
                <a:solidFill>
                  <a:schemeClr val="dk1"/>
                </a:solidFill>
              </a:rPr>
              <a:t>Augmentation de la tension sur la ressource en eau avec la hausse des températures (report sur les puits et forages agricoles) et avec l’augmentation des périodes d’assec (report des prélèvements pour l’élevage sur le réseau public AEP)</a:t>
            </a:r>
            <a:endParaRPr lang="fr-FR" dirty="0">
              <a:solidFill>
                <a:schemeClr val="dk1"/>
              </a:solidFill>
            </a:endParaRPr>
          </a:p>
          <a:p>
            <a:pPr marL="285750" indent="-285750" fontAlgn="b">
              <a:buFont typeface="Arial" panose="020B0604020202020204" pitchFamily="34" charset="0"/>
              <a:buChar char="•"/>
            </a:pPr>
            <a:r>
              <a:rPr lang="fr-FR" sz="1400" dirty="0">
                <a:solidFill>
                  <a:schemeClr val="dk1"/>
                </a:solidFill>
              </a:rPr>
              <a:t>« Zéro Artificialisation Nette » gère la répartition géographique des usages, mais pas la consommation par les usages</a:t>
            </a:r>
          </a:p>
          <a:p>
            <a:r>
              <a:rPr lang="fr-FR" dirty="0"/>
              <a:t> </a:t>
            </a:r>
          </a:p>
        </p:txBody>
      </p:sp>
    </p:spTree>
    <p:extLst>
      <p:ext uri="{BB962C8B-B14F-4D97-AF65-F5344CB8AC3E}">
        <p14:creationId xmlns:p14="http://schemas.microsoft.com/office/powerpoint/2010/main" val="1113604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81C5E2-A5F8-1210-5C12-DC92F15A6AB2}"/>
              </a:ext>
            </a:extLst>
          </p:cNvPr>
          <p:cNvSpPr>
            <a:spLocks noGrp="1"/>
          </p:cNvSpPr>
          <p:nvPr>
            <p:ph type="title"/>
          </p:nvPr>
        </p:nvSpPr>
        <p:spPr>
          <a:xfrm>
            <a:off x="647704" y="260350"/>
            <a:ext cx="10963261" cy="379478"/>
          </a:xfrm>
        </p:spPr>
        <p:txBody>
          <a:bodyPr>
            <a:normAutofit fontScale="90000"/>
          </a:bodyPr>
          <a:lstStyle/>
          <a:p>
            <a:r>
              <a:rPr lang="fr-FR" dirty="0"/>
              <a:t>Tendances prévisionnelles des enjeux sur les </a:t>
            </a:r>
            <a:r>
              <a:rPr lang="fr-FR" dirty="0">
                <a:solidFill>
                  <a:schemeClr val="tx2"/>
                </a:solidFill>
              </a:rPr>
              <a:t>risques d’inondations, de submersion marine et d’érosion du trait de côte</a:t>
            </a:r>
            <a:br>
              <a:rPr lang="fr-FR" dirty="0"/>
            </a:br>
            <a:endParaRPr lang="fr-FR" dirty="0"/>
          </a:p>
        </p:txBody>
      </p:sp>
      <p:sp>
        <p:nvSpPr>
          <p:cNvPr id="3" name="Espace réservé du numéro de diapositive 2">
            <a:extLst>
              <a:ext uri="{FF2B5EF4-FFF2-40B4-BE49-F238E27FC236}">
                <a16:creationId xmlns:a16="http://schemas.microsoft.com/office/drawing/2014/main" id="{6288AFE8-DA46-7AB6-3B81-0FB05921693F}"/>
              </a:ext>
            </a:extLst>
          </p:cNvPr>
          <p:cNvSpPr>
            <a:spLocks noGrp="1"/>
          </p:cNvSpPr>
          <p:nvPr>
            <p:ph type="sldNum" sz="quarter" idx="10"/>
          </p:nvPr>
        </p:nvSpPr>
        <p:spPr/>
        <p:txBody>
          <a:bodyPr/>
          <a:lstStyle/>
          <a:p>
            <a:fld id="{D67C0D4E-7AF8-4EE0-8632-0BA880AF82F5}" type="slidenum">
              <a:rPr lang="fr-FR" smtClean="0"/>
              <a:pPr/>
              <a:t>12</a:t>
            </a:fld>
            <a:endParaRPr lang="fr-FR" dirty="0"/>
          </a:p>
        </p:txBody>
      </p:sp>
      <p:sp>
        <p:nvSpPr>
          <p:cNvPr id="4" name="Espace réservé du pied de page 3">
            <a:extLst>
              <a:ext uri="{FF2B5EF4-FFF2-40B4-BE49-F238E27FC236}">
                <a16:creationId xmlns:a16="http://schemas.microsoft.com/office/drawing/2014/main" id="{688A4A96-E849-9967-41B2-A343E4E72463}"/>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327E6DA6-8CF9-CA0C-ACEC-B8F44356EBD8}"/>
              </a:ext>
            </a:extLst>
          </p:cNvPr>
          <p:cNvSpPr>
            <a:spLocks noGrp="1"/>
          </p:cNvSpPr>
          <p:nvPr>
            <p:ph type="dt" sz="half" idx="12"/>
          </p:nvPr>
        </p:nvSpPr>
        <p:spPr/>
        <p:txBody>
          <a:bodyPr/>
          <a:lstStyle/>
          <a:p>
            <a:r>
              <a:rPr lang="fr-FR" dirty="0"/>
              <a:t>Octobre 2023</a:t>
            </a:r>
          </a:p>
        </p:txBody>
      </p:sp>
      <p:sp>
        <p:nvSpPr>
          <p:cNvPr id="7" name="ZoneTexte 6">
            <a:extLst>
              <a:ext uri="{FF2B5EF4-FFF2-40B4-BE49-F238E27FC236}">
                <a16:creationId xmlns:a16="http://schemas.microsoft.com/office/drawing/2014/main" id="{C131FD7D-2B77-C094-F888-7D14A0965C36}"/>
              </a:ext>
            </a:extLst>
          </p:cNvPr>
          <p:cNvSpPr txBox="1"/>
          <p:nvPr/>
        </p:nvSpPr>
        <p:spPr>
          <a:xfrm>
            <a:off x="214202" y="1264741"/>
            <a:ext cx="2709276" cy="2400657"/>
          </a:xfrm>
          <a:prstGeom prst="roundRect">
            <a:avLst/>
          </a:prstGeom>
          <a:solidFill>
            <a:schemeClr val="bg1"/>
          </a:solidFill>
          <a:ln w="3175">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000" b="1" dirty="0">
                <a:latin typeface="Segoe UI" panose="020B0502040204020203" pitchFamily="34" charset="0"/>
                <a:cs typeface="Segoe UI" panose="020B0502040204020203" pitchFamily="34" charset="0"/>
              </a:rPr>
              <a:t>Facteurs favorables</a:t>
            </a:r>
          </a:p>
          <a:p>
            <a:pPr>
              <a:spcAft>
                <a:spcPts val="600"/>
              </a:spcAft>
              <a:buSzPct val="120000"/>
            </a:pPr>
            <a:endParaRPr lang="fr-FR" sz="1000" dirty="0">
              <a:latin typeface="Segoe UI" panose="020B0502040204020203" pitchFamily="34" charset="0"/>
              <a:cs typeface="Segoe UI" panose="020B0502040204020203" pitchFamily="34" charset="0"/>
            </a:endParaRPr>
          </a:p>
          <a:p>
            <a:pPr algn="just">
              <a:spcAft>
                <a:spcPts val="600"/>
              </a:spcAft>
              <a:buSzPct val="120000"/>
            </a:pPr>
            <a:r>
              <a:rPr lang="fr-FR" sz="1000" dirty="0">
                <a:latin typeface="Segoe UI" panose="020B0502040204020203" pitchFamily="34" charset="0"/>
                <a:cs typeface="Segoe UI" panose="020B0502040204020203" pitchFamily="34" charset="0"/>
              </a:rPr>
              <a:t>Des outils engagés pour prévenir et réduire les risques et les conséquences des inondations</a:t>
            </a:r>
          </a:p>
          <a:p>
            <a:pPr algn="just">
              <a:spcAft>
                <a:spcPts val="600"/>
              </a:spcAft>
              <a:buSzPct val="120000"/>
            </a:pPr>
            <a:r>
              <a:rPr lang="fr-FR" sz="1000" dirty="0">
                <a:latin typeface="Segoe UI" panose="020B0502040204020203" pitchFamily="34" charset="0"/>
                <a:cs typeface="Segoe UI" panose="020B0502040204020203" pitchFamily="34" charset="0"/>
              </a:rPr>
              <a:t>Contribution des programmes de restauration au ralentissement des écoulements et au rétablissement des fonctions tampons</a:t>
            </a:r>
          </a:p>
          <a:p>
            <a:pPr algn="just">
              <a:spcAft>
                <a:spcPts val="600"/>
              </a:spcAft>
              <a:buSzPct val="120000"/>
            </a:pPr>
            <a:r>
              <a:rPr lang="fr-FR" sz="1000" dirty="0">
                <a:latin typeface="Segoe UI" panose="020B0502040204020203" pitchFamily="34" charset="0"/>
                <a:cs typeface="Segoe UI" panose="020B0502040204020203" pitchFamily="34" charset="0"/>
              </a:rPr>
              <a:t>Des ouvrages hydrauliques avec des fonctions d’écrêtement des crues (Haute-Vilaine)</a:t>
            </a:r>
          </a:p>
        </p:txBody>
      </p:sp>
      <p:pic>
        <p:nvPicPr>
          <p:cNvPr id="9" name="Graphique 8" descr="Badge à suivre contour">
            <a:extLst>
              <a:ext uri="{FF2B5EF4-FFF2-40B4-BE49-F238E27FC236}">
                <a16:creationId xmlns:a16="http://schemas.microsoft.com/office/drawing/2014/main" id="{5E3B365F-BFEF-DAD0-963D-EFF7C7EB169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70734" y="1288982"/>
            <a:ext cx="432000" cy="432000"/>
          </a:xfrm>
          <a:prstGeom prst="rect">
            <a:avLst/>
          </a:prstGeom>
        </p:spPr>
      </p:pic>
      <p:sp>
        <p:nvSpPr>
          <p:cNvPr id="10" name="ZoneTexte 9">
            <a:extLst>
              <a:ext uri="{FF2B5EF4-FFF2-40B4-BE49-F238E27FC236}">
                <a16:creationId xmlns:a16="http://schemas.microsoft.com/office/drawing/2014/main" id="{FC43D883-B017-3647-2D40-B3A9AA20D754}"/>
              </a:ext>
            </a:extLst>
          </p:cNvPr>
          <p:cNvSpPr txBox="1"/>
          <p:nvPr/>
        </p:nvSpPr>
        <p:spPr>
          <a:xfrm>
            <a:off x="204334" y="3861037"/>
            <a:ext cx="2709276" cy="2485787"/>
          </a:xfrm>
          <a:prstGeom prst="round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000" b="1" dirty="0">
                <a:latin typeface="Segoe UI" panose="020B0502040204020203" pitchFamily="34" charset="0"/>
                <a:cs typeface="Segoe UI" panose="020B0502040204020203" pitchFamily="34" charset="0"/>
              </a:rPr>
              <a:t>Facteurs défavorables</a:t>
            </a:r>
          </a:p>
          <a:p>
            <a:endParaRPr lang="fr-FR" sz="1000" dirty="0">
              <a:latin typeface="Segoe UI" panose="020B0502040204020203" pitchFamily="34" charset="0"/>
              <a:cs typeface="Segoe UI" panose="020B0502040204020203" pitchFamily="34" charset="0"/>
            </a:endParaRPr>
          </a:p>
          <a:p>
            <a:pPr algn="just"/>
            <a:r>
              <a:rPr lang="fr-FR" sz="1000" dirty="0">
                <a:latin typeface="Segoe UI" panose="020B0502040204020203" pitchFamily="34" charset="0"/>
                <a:cs typeface="Segoe UI" panose="020B0502040204020203" pitchFamily="34" charset="0"/>
              </a:rPr>
              <a:t>Le changement climatique qui tend à favoriser les épisodes météorologiques extrêmes et conduit à une élévation du niveau de la mer</a:t>
            </a:r>
          </a:p>
          <a:p>
            <a:pPr algn="just"/>
            <a:endParaRPr lang="fr-FR" sz="1000" dirty="0">
              <a:latin typeface="Segoe UI" panose="020B0502040204020203" pitchFamily="34" charset="0"/>
              <a:cs typeface="Segoe UI" panose="020B0502040204020203" pitchFamily="34" charset="0"/>
            </a:endParaRPr>
          </a:p>
          <a:p>
            <a:pPr algn="just"/>
            <a:r>
              <a:rPr lang="fr-FR" sz="1000" dirty="0">
                <a:latin typeface="Segoe UI" panose="020B0502040204020203" pitchFamily="34" charset="0"/>
                <a:cs typeface="Segoe UI" panose="020B0502040204020203" pitchFamily="34" charset="0"/>
              </a:rPr>
              <a:t>Des aménagements du territoire qui favorisent le ruissellement et accélèrent les écoulements </a:t>
            </a:r>
          </a:p>
          <a:p>
            <a:pPr algn="just"/>
            <a:endParaRPr lang="fr-FR" sz="1000" dirty="0">
              <a:latin typeface="Segoe UI" panose="020B0502040204020203" pitchFamily="34" charset="0"/>
              <a:cs typeface="Segoe UI" panose="020B0502040204020203" pitchFamily="34" charset="0"/>
            </a:endParaRPr>
          </a:p>
          <a:p>
            <a:pPr algn="just"/>
            <a:r>
              <a:rPr lang="fr-FR" sz="1000" dirty="0">
                <a:latin typeface="Segoe UI" panose="020B0502040204020203" pitchFamily="34" charset="0"/>
                <a:cs typeface="Segoe UI" panose="020B0502040204020203" pitchFamily="34" charset="0"/>
              </a:rPr>
              <a:t>L’attractivité des secteurs littoraux implique un grand nombre d’enjeux présents dans les secteurs d’aléas</a:t>
            </a:r>
          </a:p>
        </p:txBody>
      </p:sp>
      <p:pic>
        <p:nvPicPr>
          <p:cNvPr id="11" name="Graphique 10" descr="Badge à ne plus suivre contour">
            <a:extLst>
              <a:ext uri="{FF2B5EF4-FFF2-40B4-BE49-F238E27FC236}">
                <a16:creationId xmlns:a16="http://schemas.microsoft.com/office/drawing/2014/main" id="{BD44E01D-649E-54E8-24BB-7035CA29FC5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0734" y="3885566"/>
            <a:ext cx="432000" cy="432000"/>
          </a:xfrm>
          <a:prstGeom prst="rect">
            <a:avLst/>
          </a:prstGeom>
        </p:spPr>
      </p:pic>
      <p:pic>
        <p:nvPicPr>
          <p:cNvPr id="12" name="Image 11">
            <a:extLst>
              <a:ext uri="{FF2B5EF4-FFF2-40B4-BE49-F238E27FC236}">
                <a16:creationId xmlns:a16="http://schemas.microsoft.com/office/drawing/2014/main" id="{C74C6F8F-E697-41AC-94AA-4C89C0258946}"/>
              </a:ext>
            </a:extLst>
          </p:cNvPr>
          <p:cNvPicPr>
            <a:picLocks noChangeAspect="1"/>
          </p:cNvPicPr>
          <p:nvPr/>
        </p:nvPicPr>
        <p:blipFill>
          <a:blip r:embed="rId6"/>
          <a:stretch>
            <a:fillRect/>
          </a:stretch>
        </p:blipFill>
        <p:spPr>
          <a:xfrm>
            <a:off x="3056223" y="1118437"/>
            <a:ext cx="8492650" cy="5374691"/>
          </a:xfrm>
          <a:prstGeom prst="rect">
            <a:avLst/>
          </a:prstGeom>
        </p:spPr>
      </p:pic>
    </p:spTree>
    <p:extLst>
      <p:ext uri="{BB962C8B-B14F-4D97-AF65-F5344CB8AC3E}">
        <p14:creationId xmlns:p14="http://schemas.microsoft.com/office/powerpoint/2010/main" val="421699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Risques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13</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4264725"/>
          </a:xfrm>
          <a:prstGeom prst="rect">
            <a:avLst/>
          </a:prstGeom>
          <a:noFill/>
        </p:spPr>
        <p:txBody>
          <a:bodyPr wrap="square" rtlCol="0">
            <a:noAutofit/>
          </a:bodyPr>
          <a:lstStyle/>
          <a:p>
            <a:pPr algn="l" fontAlgn="b">
              <a:lnSpc>
                <a:spcPct val="100000"/>
              </a:lnSpc>
            </a:pPr>
            <a:r>
              <a:rPr lang="fr-FR" sz="1400" b="1" u="none" strike="noStrike" kern="1200" dirty="0">
                <a:solidFill>
                  <a:schemeClr val="dk1"/>
                </a:solidFill>
                <a:effectLst/>
                <a:latin typeface="+mn-lt"/>
                <a:ea typeface="+mn-ea"/>
                <a:cs typeface="+mn-cs"/>
              </a:rPr>
              <a:t>Risques à mieux prendre en compte</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Risque d’augmentation des tempêtes : même si les modèles n’arrivent pas à se prononcer dessus, il faut l’envisager</a:t>
            </a:r>
          </a:p>
          <a:p>
            <a:pPr marL="285750" indent="-285750" algn="l" fontAlgn="b">
              <a:lnSpc>
                <a:spcPct val="100000"/>
              </a:lnSpc>
              <a:buFont typeface="Arial" panose="020B0604020202020204" pitchFamily="34" charset="0"/>
              <a:buChar char="•"/>
            </a:pPr>
            <a:r>
              <a:rPr lang="fr-FR" sz="1400" dirty="0">
                <a:solidFill>
                  <a:schemeClr val="dk1"/>
                </a:solidFill>
              </a:rPr>
              <a:t>Risque industriel : beaucoup de sites SEVESO sur le territoire qui pourraient subir des dégâts avec les risques de tempêtes et de ruissellement (avec un risque de débordement et de pollution des milieux)</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Risque d’eutrophisation : il pourrait av</a:t>
            </a:r>
            <a:r>
              <a:rPr lang="fr-FR" sz="1400" dirty="0">
                <a:solidFill>
                  <a:schemeClr val="dk1"/>
                </a:solidFill>
              </a:rPr>
              <a:t>oir aussi un impact sur les activités humaines, notamment sur les loisirs (plans d’eau…)</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Risque de sécher</a:t>
            </a:r>
            <a:r>
              <a:rPr lang="fr-FR" sz="1400" dirty="0">
                <a:solidFill>
                  <a:schemeClr val="dk1"/>
                </a:solidFill>
              </a:rPr>
              <a:t>esse : des ruptures d’approvisionnement en eau potable qui pourraient fortement augmenter avec des impacts socio-économiques importants</a:t>
            </a:r>
          </a:p>
          <a:p>
            <a:pPr marL="285750" indent="-285750" algn="l" fontAlgn="b">
              <a:lnSpc>
                <a:spcPct val="100000"/>
              </a:lnSpc>
              <a:buFont typeface="Arial" panose="020B0604020202020204" pitchFamily="34" charset="0"/>
              <a:buChar char="•"/>
            </a:pPr>
            <a:r>
              <a:rPr lang="fr-FR" sz="1400" dirty="0">
                <a:solidFill>
                  <a:schemeClr val="dk1"/>
                </a:solidFill>
              </a:rPr>
              <a:t>Quid de l’évaluation des nouveaux risques par les assurances ? Nécessite d’échanger avec eux pour éclairer la révision du SAGE.</a:t>
            </a:r>
          </a:p>
          <a:p>
            <a:pPr marL="285750" indent="-285750" algn="l" fontAlgn="b">
              <a:lnSpc>
                <a:spcPct val="100000"/>
              </a:lnSpc>
              <a:buFont typeface="Arial" panose="020B0604020202020204" pitchFamily="34" charset="0"/>
              <a:buChar char="•"/>
            </a:pPr>
            <a:endParaRPr lang="fr-FR" sz="1400" u="none" strike="noStrike" kern="1200" dirty="0">
              <a:solidFill>
                <a:schemeClr val="dk1"/>
              </a:solidFill>
              <a:effectLst/>
              <a:latin typeface="+mn-lt"/>
              <a:ea typeface="+mn-ea"/>
              <a:cs typeface="+mn-cs"/>
            </a:endParaRPr>
          </a:p>
          <a:p>
            <a:pPr algn="l" fontAlgn="b">
              <a:lnSpc>
                <a:spcPct val="100000"/>
              </a:lnSpc>
            </a:pPr>
            <a:r>
              <a:rPr lang="fr-FR" sz="1400" b="1" dirty="0">
                <a:solidFill>
                  <a:schemeClr val="dk1"/>
                </a:solidFill>
              </a:rPr>
              <a:t>Une tendance au maintien des haies bocagères ?</a:t>
            </a:r>
            <a:endParaRPr lang="fr-FR" sz="1400" b="1" u="none" strike="noStrike" kern="1200" dirty="0">
              <a:solidFill>
                <a:schemeClr val="dk1"/>
              </a:solidFill>
              <a:effectLst/>
              <a:latin typeface="+mn-lt"/>
              <a:ea typeface="+mn-ea"/>
              <a:cs typeface="+mn-cs"/>
            </a:endParaRPr>
          </a:p>
          <a:p>
            <a:pPr marL="285750" indent="-285750" fontAlgn="b">
              <a:buFont typeface="Arial" panose="020B0604020202020204" pitchFamily="34" charset="0"/>
              <a:buChar char="•"/>
            </a:pPr>
            <a:r>
              <a:rPr lang="fr-FR" sz="1400" dirty="0">
                <a:solidFill>
                  <a:schemeClr val="dk1"/>
                </a:solidFill>
              </a:rPr>
              <a:t>Sentiment d’une diminution des haies </a:t>
            </a:r>
            <a:r>
              <a:rPr lang="fr-FR" sz="1400" dirty="0"/>
              <a:t>bocagères sur le territoire, même si elle est difficile à estimer (« 1 km planté pour 7 km détruits ») avec beaucoup de perte sur les plantations (30% de plantations qui meurent), et un manque de surveillance des destructions illégales des haies</a:t>
            </a:r>
          </a:p>
          <a:p>
            <a:pPr marL="285750" indent="-285750" fontAlgn="b">
              <a:buFont typeface="Arial" panose="020B0604020202020204" pitchFamily="34" charset="0"/>
              <a:buChar char="•"/>
            </a:pPr>
            <a:r>
              <a:rPr lang="fr-FR" sz="1400" dirty="0"/>
              <a:t>Une surveillance des haies déclarées renforcée à travers un contrôle satellitaire réalisé dans le cadre de la PAC</a:t>
            </a:r>
          </a:p>
          <a:p>
            <a:pPr marL="285750" indent="-285750" fontAlgn="b">
              <a:buFont typeface="Arial" panose="020B0604020202020204" pitchFamily="34" charset="0"/>
              <a:buChar char="•"/>
            </a:pPr>
            <a:r>
              <a:rPr lang="fr-FR" sz="1400" dirty="0"/>
              <a:t>Un travail d’entretien et de maintien des haies, qui n’est pas toujours réalisé, ce qui favorise leur mortalité</a:t>
            </a:r>
          </a:p>
          <a:p>
            <a:pPr marL="285750" indent="-285750" fontAlgn="b">
              <a:buFont typeface="Arial" panose="020B0604020202020204" pitchFamily="34" charset="0"/>
              <a:buChar char="•"/>
            </a:pPr>
            <a:r>
              <a:rPr lang="fr-FR" sz="1400" dirty="0"/>
              <a:t>Des programmes de développement des haies qui sont très favorables : Breizh bocage</a:t>
            </a:r>
          </a:p>
          <a:p>
            <a:pPr marL="285750" indent="-285750" fontAlgn="b">
              <a:buFont typeface="Arial" panose="020B0604020202020204" pitchFamily="34" charset="0"/>
              <a:buChar char="•"/>
            </a:pPr>
            <a:r>
              <a:rPr lang="fr-FR" sz="1400" dirty="0"/>
              <a:t>Un rôle anti-érosion des haies pas toujours bien favorisé : mauvais sens de plantation, essences plantées…</a:t>
            </a:r>
          </a:p>
          <a:p>
            <a:pPr algn="l" fontAlgn="b">
              <a:lnSpc>
                <a:spcPct val="100000"/>
              </a:lnSpc>
            </a:pPr>
            <a:endParaRPr lang="fr-FR" sz="1800" u="none" strike="noStrike" kern="1200" dirty="0">
              <a:solidFill>
                <a:schemeClr val="dk1"/>
              </a:solidFill>
              <a:effectLst/>
              <a:latin typeface="+mn-lt"/>
              <a:ea typeface="+mn-ea"/>
              <a:cs typeface="+mn-cs"/>
            </a:endParaRPr>
          </a:p>
          <a:p>
            <a:pPr fontAlgn="b"/>
            <a:r>
              <a:rPr lang="fr-FR" sz="1400" b="1" dirty="0">
                <a:solidFill>
                  <a:schemeClr val="dk1"/>
                </a:solidFill>
              </a:rPr>
              <a:t>Risque inondation par débordement des cours d’eau à mieux prendre en compte</a:t>
            </a:r>
          </a:p>
          <a:p>
            <a:pPr marL="285750" indent="-285750" fontAlgn="b">
              <a:buFont typeface="Arial" panose="020B0604020202020204" pitchFamily="34" charset="0"/>
              <a:buChar char="•"/>
            </a:pPr>
            <a:r>
              <a:rPr lang="fr-FR" sz="1400" dirty="0">
                <a:solidFill>
                  <a:schemeClr val="dk1"/>
                </a:solidFill>
              </a:rPr>
              <a:t>Un risque d’augmentation des zones inondables : est-il bien caractérisé et connu ? Quid des habitations concernées ?</a:t>
            </a:r>
          </a:p>
          <a:p>
            <a:pPr marL="285750" indent="-285750" fontAlgn="b">
              <a:buFont typeface="Arial" panose="020B0604020202020204" pitchFamily="34" charset="0"/>
              <a:buChar char="•"/>
            </a:pPr>
            <a:r>
              <a:rPr lang="fr-FR" sz="1400" dirty="0">
                <a:solidFill>
                  <a:schemeClr val="dk1"/>
                </a:solidFill>
              </a:rPr>
              <a:t>Un manque de culture du risque localement, voire un déni des populations qui ne veulent par requestionner leurs pratiques</a:t>
            </a:r>
          </a:p>
          <a:p>
            <a:pPr marL="285750" indent="-285750" fontAlgn="b">
              <a:buFont typeface="Arial" panose="020B0604020202020204" pitchFamily="34" charset="0"/>
              <a:buChar char="•"/>
            </a:pPr>
            <a:r>
              <a:rPr lang="fr-FR" sz="1400" dirty="0">
                <a:solidFill>
                  <a:schemeClr val="dk1"/>
                </a:solidFill>
              </a:rPr>
              <a:t>Une mauvaise connaissance des populations des zones de replis et des mesures d’urgence</a:t>
            </a:r>
          </a:p>
          <a:p>
            <a:pPr marL="285750" indent="-285750" fontAlgn="b">
              <a:buFont typeface="Arial" panose="020B0604020202020204" pitchFamily="34" charset="0"/>
              <a:buChar char="•"/>
            </a:pPr>
            <a:r>
              <a:rPr lang="fr-FR" sz="1400" dirty="0">
                <a:solidFill>
                  <a:schemeClr val="dk1"/>
                </a:solidFill>
              </a:rPr>
              <a:t>Prévoir un chapitre dans le SAGE sur la question de comment vivre avec le risque inondation</a:t>
            </a:r>
          </a:p>
        </p:txBody>
      </p:sp>
    </p:spTree>
    <p:extLst>
      <p:ext uri="{BB962C8B-B14F-4D97-AF65-F5344CB8AC3E}">
        <p14:creationId xmlns:p14="http://schemas.microsoft.com/office/powerpoint/2010/main" val="91475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Risques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14</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4264725"/>
          </a:xfrm>
          <a:prstGeom prst="rect">
            <a:avLst/>
          </a:prstGeom>
          <a:noFill/>
        </p:spPr>
        <p:txBody>
          <a:bodyPr wrap="square" rtlCol="0">
            <a:noAutofit/>
          </a:bodyPr>
          <a:lstStyle/>
          <a:p>
            <a:pPr fontAlgn="b"/>
            <a:r>
              <a:rPr lang="fr-FR" sz="1400" b="1" dirty="0">
                <a:solidFill>
                  <a:schemeClr val="dk1"/>
                </a:solidFill>
              </a:rPr>
              <a:t>Risque inondation par ruissellement à mieux prendre en compte</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Manque de compréhension de la relation de cause à effet entre changement climatique et intensification des pluies (donc du ruissellement)</a:t>
            </a:r>
          </a:p>
          <a:p>
            <a:pPr marL="285750" indent="-285750" algn="l" fontAlgn="b">
              <a:lnSpc>
                <a:spcPct val="100000"/>
              </a:lnSpc>
              <a:buFont typeface="Arial" panose="020B0604020202020204" pitchFamily="34" charset="0"/>
              <a:buChar char="•"/>
            </a:pPr>
            <a:r>
              <a:rPr lang="fr-FR" sz="1400" dirty="0"/>
              <a:t>Manque de prise de conscience de ce nouveau risque par les particuliers, mais aussi les collectivités locales, dont la grande majorité n’est pas suffisamment préparée (plans de sauvegarde peut-être pas à jour, manque d’un système d’alerte)</a:t>
            </a:r>
          </a:p>
          <a:p>
            <a:pPr marL="285750" indent="-285750" algn="l" fontAlgn="b">
              <a:lnSpc>
                <a:spcPct val="100000"/>
              </a:lnSpc>
              <a:buFont typeface="Arial" panose="020B0604020202020204" pitchFamily="34" charset="0"/>
              <a:buChar char="•"/>
            </a:pPr>
            <a:r>
              <a:rPr lang="fr-FR" sz="1400" dirty="0">
                <a:solidFill>
                  <a:schemeClr val="dk1"/>
                </a:solidFill>
              </a:rPr>
              <a:t>Besoin d’une cartographie fine de ce risque (la carte présentée ne suffit pas) pour agir dessus (intégration dans documents d’urbanisme)</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Certaines collectivités (minoritaires) ont commencé à prendre la mesure de ce risque : Rennes Métropole réalise en ce moment un travail de cartographie de ce risque </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Facteur sol pas suffisamment mis en avant dans ce risque</a:t>
            </a:r>
          </a:p>
          <a:p>
            <a:pPr marL="285750" indent="-285750" algn="l" fontAlgn="b">
              <a:lnSpc>
                <a:spcPct val="100000"/>
              </a:lnSpc>
              <a:buFont typeface="Arial" panose="020B0604020202020204" pitchFamily="34" charset="0"/>
              <a:buChar char="•"/>
            </a:pPr>
            <a:endParaRPr lang="fr-FR" sz="1400" dirty="0">
              <a:solidFill>
                <a:schemeClr val="dk1"/>
              </a:solidFill>
            </a:endParaRPr>
          </a:p>
          <a:p>
            <a:pPr algn="l" fontAlgn="b">
              <a:lnSpc>
                <a:spcPct val="100000"/>
              </a:lnSpc>
            </a:pPr>
            <a:r>
              <a:rPr lang="fr-FR" sz="1400" b="1" u="none" strike="noStrike" kern="1200" dirty="0">
                <a:solidFill>
                  <a:schemeClr val="dk1"/>
                </a:solidFill>
                <a:effectLst/>
                <a:latin typeface="+mn-lt"/>
                <a:ea typeface="+mn-ea"/>
                <a:cs typeface="+mn-cs"/>
              </a:rPr>
              <a:t>Une désimperméabilisation en cours ?</a:t>
            </a:r>
          </a:p>
          <a:p>
            <a:pPr marL="285750" indent="-285750" fontAlgn="b">
              <a:buFont typeface="Arial" panose="020B0604020202020204" pitchFamily="34" charset="0"/>
              <a:buChar char="•"/>
            </a:pPr>
            <a:r>
              <a:rPr lang="fr-FR" sz="1400" dirty="0">
                <a:solidFill>
                  <a:schemeClr val="dk1"/>
                </a:solidFill>
              </a:rPr>
              <a:t>La désimperméabilisation en ville nécessite une densification des formes urbaines qui n’est pas aujourd’hui acceptée par la population</a:t>
            </a:r>
          </a:p>
          <a:p>
            <a:pPr marL="285750" indent="-285750" fontAlgn="b">
              <a:buFont typeface="Arial" panose="020B0604020202020204" pitchFamily="34" charset="0"/>
              <a:buChar char="•"/>
            </a:pPr>
            <a:r>
              <a:rPr lang="fr-FR" sz="1400" dirty="0">
                <a:solidFill>
                  <a:schemeClr val="dk1"/>
                </a:solidFill>
              </a:rPr>
              <a:t>Des politiques de désimperméabilisation en ville en cours, mais qui restent longues à mettre en œuvre et chères</a:t>
            </a:r>
          </a:p>
          <a:p>
            <a:pPr algn="l" fontAlgn="b">
              <a:lnSpc>
                <a:spcPct val="100000"/>
              </a:lnSpc>
            </a:pPr>
            <a:endParaRPr lang="fr-FR" sz="1800" u="none" strike="noStrike" kern="1200" dirty="0">
              <a:solidFill>
                <a:schemeClr val="dk1"/>
              </a:solidFill>
              <a:effectLst/>
              <a:latin typeface="+mn-lt"/>
              <a:ea typeface="+mn-ea"/>
              <a:cs typeface="+mn-cs"/>
            </a:endParaRPr>
          </a:p>
        </p:txBody>
      </p:sp>
    </p:spTree>
    <p:extLst>
      <p:ext uri="{BB962C8B-B14F-4D97-AF65-F5344CB8AC3E}">
        <p14:creationId xmlns:p14="http://schemas.microsoft.com/office/powerpoint/2010/main" val="411435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191E62F-C624-A013-7A98-580980ABE073}"/>
              </a:ext>
            </a:extLst>
          </p:cNvPr>
          <p:cNvSpPr>
            <a:spLocks noGrp="1"/>
          </p:cNvSpPr>
          <p:nvPr>
            <p:ph type="body" sz="quarter" idx="17"/>
          </p:nvPr>
        </p:nvSpPr>
        <p:spPr>
          <a:xfrm>
            <a:off x="838200" y="1212178"/>
            <a:ext cx="3021013" cy="1670050"/>
          </a:xfrm>
        </p:spPr>
        <p:txBody>
          <a:bodyPr/>
          <a:lstStyle/>
          <a:p>
            <a:r>
              <a:rPr lang="fr-FR" dirty="0"/>
              <a:t>02.</a:t>
            </a:r>
          </a:p>
        </p:txBody>
      </p:sp>
      <p:sp>
        <p:nvSpPr>
          <p:cNvPr id="2" name="Titre 1">
            <a:extLst>
              <a:ext uri="{FF2B5EF4-FFF2-40B4-BE49-F238E27FC236}">
                <a16:creationId xmlns:a16="http://schemas.microsoft.com/office/drawing/2014/main" id="{DDF4998E-5F5A-1CD0-7A78-4651E7131F79}"/>
              </a:ext>
            </a:extLst>
          </p:cNvPr>
          <p:cNvSpPr>
            <a:spLocks noGrp="1"/>
          </p:cNvSpPr>
          <p:nvPr>
            <p:ph type="title"/>
          </p:nvPr>
        </p:nvSpPr>
        <p:spPr>
          <a:xfrm>
            <a:off x="1456144" y="2448840"/>
            <a:ext cx="5789360" cy="2056376"/>
          </a:xfrm>
        </p:spPr>
        <p:txBody>
          <a:bodyPr/>
          <a:lstStyle/>
          <a:p>
            <a:r>
              <a:rPr lang="fr-FR" dirty="0"/>
              <a:t>Construction de </a:t>
            </a:r>
            <a:br>
              <a:rPr lang="fr-FR" dirty="0"/>
            </a:br>
            <a:r>
              <a:rPr lang="fr-FR" dirty="0"/>
              <a:t>scénarios alternatifs</a:t>
            </a:r>
          </a:p>
        </p:txBody>
      </p:sp>
      <p:sp>
        <p:nvSpPr>
          <p:cNvPr id="5" name="Espace réservé de la date 4">
            <a:extLst>
              <a:ext uri="{FF2B5EF4-FFF2-40B4-BE49-F238E27FC236}">
                <a16:creationId xmlns:a16="http://schemas.microsoft.com/office/drawing/2014/main" id="{93F02403-4EA7-DE68-92C1-A5A168ED9B33}"/>
              </a:ext>
            </a:extLst>
          </p:cNvPr>
          <p:cNvSpPr>
            <a:spLocks noGrp="1"/>
          </p:cNvSpPr>
          <p:nvPr>
            <p:ph type="dt" sz="half" idx="12"/>
          </p:nvPr>
        </p:nvSpPr>
        <p:spPr/>
        <p:txBody>
          <a:bodyPr/>
          <a:lstStyle/>
          <a:p>
            <a:r>
              <a:rPr lang="fr-FR" dirty="0"/>
              <a:t>Octobre 2023</a:t>
            </a:r>
          </a:p>
        </p:txBody>
      </p:sp>
      <p:sp>
        <p:nvSpPr>
          <p:cNvPr id="6" name="Espace réservé du pied de page 5">
            <a:extLst>
              <a:ext uri="{FF2B5EF4-FFF2-40B4-BE49-F238E27FC236}">
                <a16:creationId xmlns:a16="http://schemas.microsoft.com/office/drawing/2014/main" id="{EDEBBC24-75B9-727A-00C2-C3892D2F81A1}"/>
              </a:ext>
            </a:extLst>
          </p:cNvPr>
          <p:cNvSpPr>
            <a:spLocks noGrp="1"/>
          </p:cNvSpPr>
          <p:nvPr>
            <p:ph type="ftr" sz="quarter" idx="11"/>
          </p:nvPr>
        </p:nvSpPr>
        <p:spPr/>
        <p:txBody>
          <a:bodyPr/>
          <a:lstStyle/>
          <a:p>
            <a:r>
              <a:rPr lang="fr-FR" dirty="0"/>
              <a:t>Révision SAGE Vilaine : prospective et stratégie</a:t>
            </a:r>
          </a:p>
        </p:txBody>
      </p:sp>
      <p:sp>
        <p:nvSpPr>
          <p:cNvPr id="7" name="Espace réservé du numéro de diapositive 6">
            <a:extLst>
              <a:ext uri="{FF2B5EF4-FFF2-40B4-BE49-F238E27FC236}">
                <a16:creationId xmlns:a16="http://schemas.microsoft.com/office/drawing/2014/main" id="{995E9141-2FB7-3473-936D-0DE4EC63FE68}"/>
              </a:ext>
            </a:extLst>
          </p:cNvPr>
          <p:cNvSpPr>
            <a:spLocks noGrp="1"/>
          </p:cNvSpPr>
          <p:nvPr>
            <p:ph type="sldNum" sz="quarter" idx="10"/>
          </p:nvPr>
        </p:nvSpPr>
        <p:spPr/>
        <p:txBody>
          <a:bodyPr/>
          <a:lstStyle/>
          <a:p>
            <a:fld id="{D67C0D4E-7AF8-4EE0-8632-0BA880AF82F5}" type="slidenum">
              <a:rPr lang="fr-FR" smtClean="0"/>
              <a:pPr/>
              <a:t>15</a:t>
            </a:fld>
            <a:endParaRPr lang="fr-FR" dirty="0"/>
          </a:p>
        </p:txBody>
      </p:sp>
      <p:pic>
        <p:nvPicPr>
          <p:cNvPr id="10" name="Espace réservé pour une image  8">
            <a:extLst>
              <a:ext uri="{FF2B5EF4-FFF2-40B4-BE49-F238E27FC236}">
                <a16:creationId xmlns:a16="http://schemas.microsoft.com/office/drawing/2014/main" id="{3BA3C72E-23CE-7B63-440F-D53871BE80D0}"/>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p:blipFill>
        <p:spPr>
          <a:xfrm>
            <a:off x="8389107" y="-10711"/>
            <a:ext cx="3832905" cy="6880745"/>
          </a:xfrm>
        </p:spPr>
      </p:pic>
      <p:sp>
        <p:nvSpPr>
          <p:cNvPr id="3" name="ZoneTexte 2">
            <a:extLst>
              <a:ext uri="{FF2B5EF4-FFF2-40B4-BE49-F238E27FC236}">
                <a16:creationId xmlns:a16="http://schemas.microsoft.com/office/drawing/2014/main" id="{B742E137-F722-C5B5-614D-C996EDC17CEA}"/>
              </a:ext>
            </a:extLst>
          </p:cNvPr>
          <p:cNvSpPr txBox="1"/>
          <p:nvPr/>
        </p:nvSpPr>
        <p:spPr>
          <a:xfrm>
            <a:off x="838200" y="4173849"/>
            <a:ext cx="6728950" cy="1392075"/>
          </a:xfrm>
          <a:prstGeom prst="rect">
            <a:avLst/>
          </a:prstGeom>
          <a:noFill/>
        </p:spPr>
        <p:txBody>
          <a:bodyPr wrap="square" rtlCol="0">
            <a:noAutofit/>
          </a:bodyPr>
          <a:lstStyle/>
          <a:p>
            <a:pPr marL="285750" indent="-285750" algn="l" fontAlgn="b">
              <a:lnSpc>
                <a:spcPct val="100000"/>
              </a:lnSpc>
              <a:buFont typeface="Wingdings" panose="05000000000000000000" pitchFamily="2" charset="2"/>
              <a:buChar char="à"/>
            </a:pPr>
            <a:r>
              <a:rPr lang="fr-FR" sz="1400" dirty="0">
                <a:solidFill>
                  <a:schemeClr val="dk1"/>
                </a:solidFill>
              </a:rPr>
              <a:t>Les participants ont travaillé sur la formulation de futurs souhaitables, alternatifs aux scénarios tendanciels, en précisant à chaque fois, les mesures nécessaires à mettre en œuvre pour atteindre ces futurs.</a:t>
            </a:r>
          </a:p>
          <a:p>
            <a:pPr marL="285750" indent="-285750" algn="l" fontAlgn="b">
              <a:lnSpc>
                <a:spcPct val="100000"/>
              </a:lnSpc>
              <a:buFont typeface="Wingdings" panose="05000000000000000000" pitchFamily="2" charset="2"/>
              <a:buChar char="à"/>
            </a:pPr>
            <a:endParaRPr lang="fr-FR" sz="1400" dirty="0">
              <a:solidFill>
                <a:schemeClr val="dk1"/>
              </a:solidFill>
            </a:endParaRPr>
          </a:p>
          <a:p>
            <a:pPr marL="285750" indent="-285750" algn="l" fontAlgn="b">
              <a:lnSpc>
                <a:spcPct val="100000"/>
              </a:lnSpc>
              <a:buFont typeface="Wingdings" panose="05000000000000000000" pitchFamily="2" charset="2"/>
              <a:buChar char="à"/>
            </a:pPr>
            <a:r>
              <a:rPr lang="fr-FR" sz="1400" dirty="0">
                <a:solidFill>
                  <a:schemeClr val="dk1"/>
                </a:solidFill>
              </a:rPr>
              <a:t>Puis, ils ont hiérarchisé les futurs souhaitables qui leur semble prioritaire. Cette priorisation est indiquée dans la suite du compte-rendu, en dessous de chaque futur exprimé.</a:t>
            </a:r>
          </a:p>
        </p:txBody>
      </p:sp>
    </p:spTree>
    <p:extLst>
      <p:ext uri="{BB962C8B-B14F-4D97-AF65-F5344CB8AC3E}">
        <p14:creationId xmlns:p14="http://schemas.microsoft.com/office/powerpoint/2010/main" val="2437343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Qualité des eaux</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16</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361728536"/>
              </p:ext>
            </p:extLst>
          </p:nvPr>
        </p:nvGraphicFramePr>
        <p:xfrm>
          <a:off x="275602" y="887324"/>
          <a:ext cx="11640796" cy="4941973"/>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404342">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320441">
                <a:tc rowSpan="9">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Bon état écologique et chimique des cours d’eau (de 90% à 100%) avec généralisation des solutions fondées sur la nature</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34</a:t>
                      </a:r>
                    </a:p>
                    <a:p>
                      <a:pPr algn="ctr" fontAlgn="ctr">
                        <a:lnSpc>
                          <a:spcPct val="100000"/>
                        </a:lnSpc>
                      </a:pPr>
                      <a:endParaRPr lang="fr-FR" sz="14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Maintenir et développer une agriculture répondant aux besoins locaux et garantissant un bon état des eaux</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Soutenir et développer l’agriculture biologique</a:t>
                      </a:r>
                    </a:p>
                  </a:txBody>
                  <a:tcPr marL="0" marR="0" marT="0" marB="0" anchor="ctr">
                    <a:solidFill>
                      <a:schemeClr val="accent3">
                        <a:lumMod val="20000"/>
                        <a:lumOff val="80000"/>
                      </a:schemeClr>
                    </a:solidFill>
                  </a:tcPr>
                </a:tc>
                <a:extLst>
                  <a:ext uri="{0D108BD9-81ED-4DB2-BD59-A6C34878D82A}">
                    <a16:rowId xmlns:a16="http://schemas.microsoft.com/office/drawing/2014/main" val="2960950772"/>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Interdire les pesticides de synthèse</a:t>
                      </a:r>
                    </a:p>
                  </a:txBody>
                  <a:tcPr marL="0" marR="0" marT="0" marB="0" anchor="ctr">
                    <a:solidFill>
                      <a:schemeClr val="accent3">
                        <a:lumMod val="20000"/>
                        <a:lumOff val="80000"/>
                      </a:schemeClr>
                    </a:solidFill>
                  </a:tcPr>
                </a:tc>
                <a:extLst>
                  <a:ext uri="{0D108BD9-81ED-4DB2-BD59-A6C34878D82A}">
                    <a16:rowId xmlns:a16="http://schemas.microsoft.com/office/drawing/2014/main" val="2610473791"/>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Réduire la taille des élevages (porc, volaille), et avoir des élevages bien gérés</a:t>
                      </a:r>
                    </a:p>
                  </a:txBody>
                  <a:tcPr marL="0" marR="0" marT="0" marB="0" anchor="ctr">
                    <a:solidFill>
                      <a:schemeClr val="accent3">
                        <a:lumMod val="20000"/>
                        <a:lumOff val="80000"/>
                      </a:schemeClr>
                    </a:solidFill>
                  </a:tcPr>
                </a:tc>
                <a:extLst>
                  <a:ext uri="{0D108BD9-81ED-4DB2-BD59-A6C34878D82A}">
                    <a16:rowId xmlns:a16="http://schemas.microsoft.com/office/drawing/2014/main" val="3755216743"/>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œuvre une politique foncière</a:t>
                      </a:r>
                    </a:p>
                  </a:txBody>
                  <a:tcPr marL="0" marR="0" marT="0" marB="0" anchor="ctr">
                    <a:solidFill>
                      <a:schemeClr val="accent3">
                        <a:lumMod val="20000"/>
                        <a:lumOff val="80000"/>
                      </a:schemeClr>
                    </a:solidFill>
                  </a:tcPr>
                </a:tc>
                <a:extLst>
                  <a:ext uri="{0D108BD9-81ED-4DB2-BD59-A6C34878D82A}">
                    <a16:rowId xmlns:a16="http://schemas.microsoft.com/office/drawing/2014/main" val="570163917"/>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Développer la formation dans les écoles agricoles et auprès des professionnels</a:t>
                      </a:r>
                    </a:p>
                  </a:txBody>
                  <a:tcPr marL="0" marR="0" marT="0" marB="0" anchor="ctr">
                    <a:solidFill>
                      <a:schemeClr val="accent3">
                        <a:lumMod val="20000"/>
                        <a:lumOff val="80000"/>
                      </a:schemeClr>
                    </a:solidFill>
                  </a:tcPr>
                </a:tc>
                <a:extLst>
                  <a:ext uri="{0D108BD9-81ED-4DB2-BD59-A6C34878D82A}">
                    <a16:rowId xmlns:a16="http://schemas.microsoft.com/office/drawing/2014/main" val="2357916364"/>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Favoriser la consommation de produits locaux par les collectivités et les particuliers</a:t>
                      </a:r>
                    </a:p>
                  </a:txBody>
                  <a:tcPr marL="0" marR="0" marT="0" marB="0" anchor="ctr">
                    <a:solidFill>
                      <a:schemeClr val="accent3">
                        <a:lumMod val="20000"/>
                        <a:lumOff val="80000"/>
                      </a:schemeClr>
                    </a:solidFill>
                  </a:tcPr>
                </a:tc>
                <a:extLst>
                  <a:ext uri="{0D108BD9-81ED-4DB2-BD59-A6C34878D82A}">
                    <a16:rowId xmlns:a16="http://schemas.microsoft.com/office/drawing/2014/main" val="1452607874"/>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Maintenir l’élevage (système herbager) grâce à un soutien économique</a:t>
                      </a:r>
                    </a:p>
                  </a:txBody>
                  <a:tcPr marL="0" marR="0" marT="0" marB="0" anchor="ctr">
                    <a:solidFill>
                      <a:schemeClr val="accent3">
                        <a:lumMod val="20000"/>
                        <a:lumOff val="80000"/>
                      </a:schemeClr>
                    </a:solidFill>
                  </a:tcPr>
                </a:tc>
                <a:extLst>
                  <a:ext uri="{0D108BD9-81ED-4DB2-BD59-A6C34878D82A}">
                    <a16:rowId xmlns:a16="http://schemas.microsoft.com/office/drawing/2014/main" val="2727345280"/>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Développer les paiements pour services environnementaux (PSE) avec un suivi technique</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28055574"/>
                  </a:ext>
                </a:extLst>
              </a:tr>
              <a:tr h="320441">
                <a:tc rowSpan="5">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Absence de pollutions ponctuelles accidentelles</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1" kern="1200" dirty="0">
                          <a:solidFill>
                            <a:schemeClr val="tx1"/>
                          </a:solidFill>
                          <a:latin typeface="Arial" panose="020B0604020202020204" pitchFamily="34" charset="0"/>
                          <a:ea typeface="+mn-ea"/>
                          <a:cs typeface="Arial" panose="020B0604020202020204" pitchFamily="34" charset="0"/>
                        </a:rPr>
                        <a:t>Priorité : 2</a:t>
                      </a:r>
                    </a:p>
                    <a:p>
                      <a:pPr algn="ctr" fontAlgn="ctr">
                        <a:lnSpc>
                          <a:spcPct val="100000"/>
                        </a:lnSpc>
                      </a:pPr>
                      <a:endParaRPr lang="fr-FR" sz="14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Eviter la diffusion des pollutions médicamenteuses, notamment grâce aux toilettes sèches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320441">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Traiter plus efficacement l’ensemble des rejets dans le milieu récepteur</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tx1"/>
                          </a:solidFill>
                          <a:effectLst/>
                          <a:latin typeface="+mn-lt"/>
                          <a:ea typeface="+mn-ea"/>
                          <a:cs typeface="+mn-cs"/>
                        </a:rPr>
                        <a:t>Arrêter l’usage de produits chimiques et/ou traiter systématiquement avant de rejeter dans le milieu</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32044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Sévériser les sanctions en cas d’infraction</a:t>
                      </a:r>
                    </a:p>
                  </a:txBody>
                  <a:tcPr marL="0" marR="0" marT="0" marB="0" anchor="ctr">
                    <a:solidFill>
                      <a:schemeClr val="accent3">
                        <a:lumMod val="20000"/>
                        <a:lumOff val="80000"/>
                      </a:schemeClr>
                    </a:solidFill>
                  </a:tcPr>
                </a:tc>
                <a:extLst>
                  <a:ext uri="{0D108BD9-81ED-4DB2-BD59-A6C34878D82A}">
                    <a16:rowId xmlns:a16="http://schemas.microsoft.com/office/drawing/2014/main" val="359210517"/>
                  </a:ext>
                </a:extLst>
              </a:tr>
              <a:tr h="371898">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Renforcer les contrôles et recourir à des amendes dissuasives</a:t>
                      </a:r>
                    </a:p>
                  </a:txBody>
                  <a:tcPr marL="0" marR="0" marT="0" marB="0" anchor="ctr">
                    <a:solidFill>
                      <a:schemeClr val="accent3">
                        <a:lumMod val="20000"/>
                        <a:lumOff val="80000"/>
                      </a:schemeClr>
                    </a:solidFill>
                  </a:tcPr>
                </a:tc>
                <a:extLst>
                  <a:ext uri="{0D108BD9-81ED-4DB2-BD59-A6C34878D82A}">
                    <a16:rowId xmlns:a16="http://schemas.microsoft.com/office/drawing/2014/main" val="3248547866"/>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55377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Qualité des eaux</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17</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3956333446"/>
              </p:ext>
            </p:extLst>
          </p:nvPr>
        </p:nvGraphicFramePr>
        <p:xfrm>
          <a:off x="275602" y="887326"/>
          <a:ext cx="11640796" cy="5410294"/>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36933">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267019">
                <a:tc rowSpan="2">
                  <a:txBody>
                    <a:bodyPr/>
                    <a:lstStyle/>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Transversale</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Evaluer les actions menées tout au long de la mise en œuvre du SAGE, afin de sensibiliser tous les acteurs</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267019">
                <a:tc vMerge="1">
                  <a:txBody>
                    <a:bodyPr/>
                    <a:lstStyle/>
                    <a:p>
                      <a:endParaRPr lang="fr-FR"/>
                    </a:p>
                  </a:txBody>
                  <a:tcPr>
                    <a:lnT w="762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S’organiser pour atteindre l’ambition visée à l’échelle du bassin versant.</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10481018"/>
                  </a:ext>
                </a:extLst>
              </a:tr>
              <a:tr h="267019">
                <a:tc rowSpan="17">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Des eaux brutes permettant la satisfaction de tous les usages</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11</a:t>
                      </a:r>
                    </a:p>
                    <a:p>
                      <a:pPr algn="ctr" fontAlgn="ctr">
                        <a:lnSpc>
                          <a:spcPct val="100000"/>
                        </a:lnSpc>
                      </a:pPr>
                      <a:endParaRPr lang="fr-FR" sz="14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Sensibiliser les aménageurs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267019">
                <a:tc vMerge="1">
                  <a:txBody>
                    <a:bodyPr/>
                    <a:lstStyle/>
                    <a:p>
                      <a:endParaRPr lang="fr-FR"/>
                    </a:p>
                  </a:txBody>
                  <a:tcPr>
                    <a:lnT w="762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Prescrire dans les PLUi des techniques alternatives de gestion des eaux pluviales</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Affirmer l’objectif ZAN sur le territoire</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Réduire l’artificialisation</a:t>
                      </a:r>
                    </a:p>
                  </a:txBody>
                  <a:tcPr marL="0" marR="0" marT="0" marB="0" anchor="ctr">
                    <a:solidFill>
                      <a:schemeClr val="accent3">
                        <a:lumMod val="20000"/>
                        <a:lumOff val="80000"/>
                      </a:schemeClr>
                    </a:solidFill>
                  </a:tcPr>
                </a:tc>
                <a:extLst>
                  <a:ext uri="{0D108BD9-81ED-4DB2-BD59-A6C34878D82A}">
                    <a16:rowId xmlns:a16="http://schemas.microsoft.com/office/drawing/2014/main" val="3195565115"/>
                  </a:ext>
                </a:extLst>
              </a:tr>
              <a:tr h="267019">
                <a:tc vMerge="1">
                  <a:txBody>
                    <a:bodyPr/>
                    <a:lstStyle/>
                    <a:p>
                      <a:endParaRPr lang="fr-FR"/>
                    </a:p>
                  </a:txBody>
                  <a:tcPr>
                    <a:noFill/>
                  </a:tcPr>
                </a:tc>
                <a:tc>
                  <a:txBody>
                    <a:bodyPr/>
                    <a:lstStyle/>
                    <a:p>
                      <a:pPr algn="l" fontAlgn="b">
                        <a:lnSpc>
                          <a:spcPct val="100000"/>
                        </a:lnSpc>
                      </a:pPr>
                      <a:r>
                        <a:rPr lang="fr-FR" sz="1400" u="none" strike="noStrike" kern="1200" dirty="0">
                          <a:solidFill>
                            <a:schemeClr val="dk1"/>
                          </a:solidFill>
                          <a:effectLst/>
                          <a:latin typeface="+mn-lt"/>
                          <a:ea typeface="+mn-ea"/>
                          <a:cs typeface="+mn-cs"/>
                        </a:rPr>
                        <a:t>Développer des projets pilotes qui servent de vitrine (animer le territoire)</a:t>
                      </a:r>
                    </a:p>
                  </a:txBody>
                  <a:tcPr marL="0" marR="0" marT="0" marB="0" anchor="ctr">
                    <a:solidFill>
                      <a:schemeClr val="accent3">
                        <a:lumMod val="20000"/>
                        <a:lumOff val="80000"/>
                      </a:schemeClr>
                    </a:solidFill>
                  </a:tcPr>
                </a:tc>
                <a:extLst>
                  <a:ext uri="{0D108BD9-81ED-4DB2-BD59-A6C34878D82A}">
                    <a16:rowId xmlns:a16="http://schemas.microsoft.com/office/drawing/2014/main" val="3354550998"/>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Conditionnaliser les aides de l’agence de l’eau aux collectivités à la bonne prise en compte de l’environnement</a:t>
                      </a:r>
                    </a:p>
                  </a:txBody>
                  <a:tcPr marL="0" marR="0" marT="0" marB="0" anchor="ctr">
                    <a:solidFill>
                      <a:schemeClr val="accent3">
                        <a:lumMod val="20000"/>
                        <a:lumOff val="80000"/>
                      </a:schemeClr>
                    </a:solidFill>
                  </a:tcPr>
                </a:tc>
                <a:extLst>
                  <a:ext uri="{0D108BD9-81ED-4DB2-BD59-A6C34878D82A}">
                    <a16:rowId xmlns:a16="http://schemas.microsoft.com/office/drawing/2014/main" val="1045155834"/>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Faire des chartes pour les industriels avec des arrêtés et des conventions de rejet</a:t>
                      </a:r>
                    </a:p>
                  </a:txBody>
                  <a:tcPr marL="0" marR="0" marT="0" marB="0" anchor="ctr">
                    <a:solidFill>
                      <a:schemeClr val="accent3">
                        <a:lumMod val="20000"/>
                        <a:lumOff val="80000"/>
                      </a:schemeClr>
                    </a:solidFill>
                  </a:tcPr>
                </a:tc>
                <a:extLst>
                  <a:ext uri="{0D108BD9-81ED-4DB2-BD59-A6C34878D82A}">
                    <a16:rowId xmlns:a16="http://schemas.microsoft.com/office/drawing/2014/main" val="4100720107"/>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Intervenir en priorité sur les aires d’alimentation de captage</a:t>
                      </a:r>
                    </a:p>
                  </a:txBody>
                  <a:tcPr marL="0" marR="0" marT="0" marB="0" anchor="ctr">
                    <a:solidFill>
                      <a:schemeClr val="accent3">
                        <a:lumMod val="20000"/>
                        <a:lumOff val="80000"/>
                      </a:schemeClr>
                    </a:solidFill>
                  </a:tcPr>
                </a:tc>
                <a:extLst>
                  <a:ext uri="{0D108BD9-81ED-4DB2-BD59-A6C34878D82A}">
                    <a16:rowId xmlns:a16="http://schemas.microsoft.com/office/drawing/2014/main" val="3917397947"/>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tx1"/>
                          </a:solidFill>
                          <a:effectLst/>
                          <a:latin typeface="+mn-lt"/>
                          <a:ea typeface="+mn-ea"/>
                          <a:cs typeface="+mn-cs"/>
                        </a:rPr>
                        <a:t>Protéger les zones humides dès le 1er m² impacté (rendre difficile la compensation)</a:t>
                      </a:r>
                    </a:p>
                  </a:txBody>
                  <a:tcPr marL="0" marR="0" marT="0" marB="0" anchor="ctr">
                    <a:solidFill>
                      <a:schemeClr val="accent3">
                        <a:lumMod val="20000"/>
                        <a:lumOff val="80000"/>
                      </a:schemeClr>
                    </a:solidFill>
                  </a:tcPr>
                </a:tc>
                <a:extLst>
                  <a:ext uri="{0D108BD9-81ED-4DB2-BD59-A6C34878D82A}">
                    <a16:rowId xmlns:a16="http://schemas.microsoft.com/office/drawing/2014/main" val="931916339"/>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tx1"/>
                          </a:solidFill>
                          <a:effectLst/>
                          <a:latin typeface="+mn-lt"/>
                          <a:ea typeface="+mn-ea"/>
                          <a:cs typeface="+mn-cs"/>
                        </a:rPr>
                        <a:t>Restaurer les zones humides grâce à des programmes définis</a:t>
                      </a:r>
                    </a:p>
                  </a:txBody>
                  <a:tcPr marL="0" marR="0" marT="0" marB="0" anchor="ctr">
                    <a:solidFill>
                      <a:schemeClr val="accent3">
                        <a:lumMod val="20000"/>
                        <a:lumOff val="80000"/>
                      </a:schemeClr>
                    </a:solidFill>
                  </a:tcPr>
                </a:tc>
                <a:extLst>
                  <a:ext uri="{0D108BD9-81ED-4DB2-BD59-A6C34878D82A}">
                    <a16:rowId xmlns:a16="http://schemas.microsoft.com/office/drawing/2014/main" val="56053896"/>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tx1"/>
                          </a:solidFill>
                          <a:effectLst/>
                          <a:latin typeface="+mn-lt"/>
                          <a:ea typeface="+mn-ea"/>
                          <a:cs typeface="+mn-cs"/>
                        </a:rPr>
                        <a:t>Cartographier/diagnostiquer les plans d’eau pour définir ceux à garder et ceux à supprimer</a:t>
                      </a:r>
                    </a:p>
                  </a:txBody>
                  <a:tcPr marL="0" marR="0" marT="0" marB="0" anchor="ctr">
                    <a:solidFill>
                      <a:schemeClr val="accent3">
                        <a:lumMod val="20000"/>
                        <a:lumOff val="80000"/>
                      </a:schemeClr>
                    </a:solidFill>
                  </a:tcPr>
                </a:tc>
                <a:extLst>
                  <a:ext uri="{0D108BD9-81ED-4DB2-BD59-A6C34878D82A}">
                    <a16:rowId xmlns:a16="http://schemas.microsoft.com/office/drawing/2014/main" val="1372751892"/>
                  </a:ext>
                </a:extLst>
              </a:tr>
              <a:tr h="267019">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Restaurer les fonctionnalités des milieux (reméandrage des cours d’eau)</a:t>
                      </a:r>
                    </a:p>
                  </a:txBody>
                  <a:tcPr marL="0" marR="0" marT="0" marB="0" anchor="ctr">
                    <a:solidFill>
                      <a:schemeClr val="accent3">
                        <a:lumMod val="20000"/>
                        <a:lumOff val="80000"/>
                      </a:schemeClr>
                    </a:solidFill>
                  </a:tcPr>
                </a:tc>
                <a:extLst>
                  <a:ext uri="{0D108BD9-81ED-4DB2-BD59-A6C34878D82A}">
                    <a16:rowId xmlns:a16="http://schemas.microsoft.com/office/drawing/2014/main" val="4040082350"/>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adéquation le développement du territoire et les capacités des STEP</a:t>
                      </a:r>
                    </a:p>
                  </a:txBody>
                  <a:tcPr marL="0" marR="0" marT="0" marB="0" anchor="ctr">
                    <a:solidFill>
                      <a:schemeClr val="accent3">
                        <a:lumMod val="20000"/>
                        <a:lumOff val="80000"/>
                      </a:schemeClr>
                    </a:solidFill>
                  </a:tcPr>
                </a:tc>
                <a:extLst>
                  <a:ext uri="{0D108BD9-81ED-4DB2-BD59-A6C34878D82A}">
                    <a16:rowId xmlns:a16="http://schemas.microsoft.com/office/drawing/2014/main" val="2223670182"/>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Formaliser une stratégie au cas par cas pour les rejets en période d’étiage</a:t>
                      </a:r>
                    </a:p>
                  </a:txBody>
                  <a:tcPr marL="0" marR="0" marT="0" marB="0" anchor="ctr">
                    <a:solidFill>
                      <a:schemeClr val="accent3">
                        <a:lumMod val="20000"/>
                        <a:lumOff val="80000"/>
                      </a:schemeClr>
                    </a:solidFill>
                  </a:tcPr>
                </a:tc>
                <a:extLst>
                  <a:ext uri="{0D108BD9-81ED-4DB2-BD59-A6C34878D82A}">
                    <a16:rowId xmlns:a16="http://schemas.microsoft.com/office/drawing/2014/main" val="1202947482"/>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Planifier le renouvellement des réseaux</a:t>
                      </a:r>
                    </a:p>
                  </a:txBody>
                  <a:tcPr marL="0" marR="0" marT="0" marB="0" anchor="ctr">
                    <a:solidFill>
                      <a:schemeClr val="accent3">
                        <a:lumMod val="20000"/>
                        <a:lumOff val="80000"/>
                      </a:schemeClr>
                    </a:solidFill>
                  </a:tcPr>
                </a:tc>
                <a:extLst>
                  <a:ext uri="{0D108BD9-81ED-4DB2-BD59-A6C34878D82A}">
                    <a16:rowId xmlns:a16="http://schemas.microsoft.com/office/drawing/2014/main" val="3492111436"/>
                  </a:ext>
                </a:extLst>
              </a:tr>
              <a:tr h="267019">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Trouver des leviers pour la mise aux normes des assainissements non collectifs</a:t>
                      </a:r>
                    </a:p>
                  </a:txBody>
                  <a:tcPr marL="0" marR="0" marT="0" marB="0" anchor="ctr">
                    <a:solidFill>
                      <a:schemeClr val="accent3">
                        <a:lumMod val="20000"/>
                        <a:lumOff val="80000"/>
                      </a:schemeClr>
                    </a:solidFill>
                  </a:tcPr>
                </a:tc>
                <a:extLst>
                  <a:ext uri="{0D108BD9-81ED-4DB2-BD59-A6C34878D82A}">
                    <a16:rowId xmlns:a16="http://schemas.microsoft.com/office/drawing/2014/main" val="3424988695"/>
                  </a:ext>
                </a:extLst>
              </a:tr>
              <a:tr h="267019">
                <a:tc vMerge="1">
                  <a:txBody>
                    <a:bodyPr/>
                    <a:lstStyle/>
                    <a:p>
                      <a:endParaRPr lang="fr-FR"/>
                    </a:p>
                  </a:txBody>
                  <a:tcPr>
                    <a:noFill/>
                  </a:tcPr>
                </a:tc>
                <a:tc>
                  <a:txBody>
                    <a:bodyPr/>
                    <a:lstStyle/>
                    <a:p>
                      <a:pPr algn="l" fontAlgn="b">
                        <a:lnSpc>
                          <a:spcPct val="100000"/>
                        </a:lnSpc>
                      </a:pPr>
                      <a:r>
                        <a:rPr lang="fr-FR" sz="1400" u="none" strike="noStrike" kern="1200" dirty="0">
                          <a:solidFill>
                            <a:schemeClr val="dk1"/>
                          </a:solidFill>
                          <a:effectLst/>
                          <a:latin typeface="+mn-lt"/>
                          <a:ea typeface="+mn-ea"/>
                          <a:cs typeface="+mn-cs"/>
                        </a:rPr>
                        <a:t>Réaliser des contrôles des assainissements non collectifs (un vrai SPANC)</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72429279"/>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152402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Milieux aquatiques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18</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2556058641"/>
              </p:ext>
            </p:extLst>
          </p:nvPr>
        </p:nvGraphicFramePr>
        <p:xfrm>
          <a:off x="275602" y="887326"/>
          <a:ext cx="11640796" cy="5371614"/>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34524">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265110">
                <a:tc rowSpan="9">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Cours d’eau en bon état, sans colmatage</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13</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Maintenir les prairies notamment en rémunérant mieux les agriculteurs</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26511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Valoriser les outils fonciers (AFAFE, ORE…)</a:t>
                      </a:r>
                    </a:p>
                  </a:txBody>
                  <a:tcPr marL="0" marR="0" marT="0" marB="0" anchor="ctr">
                    <a:solidFill>
                      <a:schemeClr val="accent3">
                        <a:lumMod val="20000"/>
                        <a:lumOff val="80000"/>
                      </a:schemeClr>
                    </a:solidFill>
                  </a:tcPr>
                </a:tc>
                <a:extLst>
                  <a:ext uri="{0D108BD9-81ED-4DB2-BD59-A6C34878D82A}">
                    <a16:rowId xmlns:a16="http://schemas.microsoft.com/office/drawing/2014/main" val="2960950772"/>
                  </a:ext>
                </a:extLst>
              </a:tr>
              <a:tr h="26511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Entretenir les fossés par fauchage (moins de curage)</a:t>
                      </a:r>
                    </a:p>
                  </a:txBody>
                  <a:tcPr marL="0" marR="0" marT="0" marB="0" anchor="ctr">
                    <a:solidFill>
                      <a:schemeClr val="accent3">
                        <a:lumMod val="20000"/>
                        <a:lumOff val="80000"/>
                      </a:schemeClr>
                    </a:solidFill>
                  </a:tcPr>
                </a:tc>
                <a:extLst>
                  <a:ext uri="{0D108BD9-81ED-4DB2-BD59-A6C34878D82A}">
                    <a16:rowId xmlns:a16="http://schemas.microsoft.com/office/drawing/2014/main" val="2610473791"/>
                  </a:ext>
                </a:extLst>
              </a:tr>
              <a:tr h="26511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Mieux gérer les eaux pluviales pour limiter les à-coups hydrauliques</a:t>
                      </a:r>
                    </a:p>
                  </a:txBody>
                  <a:tcPr marL="0" marR="0" marT="0" marB="0" anchor="ctr">
                    <a:solidFill>
                      <a:schemeClr val="accent3">
                        <a:lumMod val="20000"/>
                        <a:lumOff val="80000"/>
                      </a:schemeClr>
                    </a:solidFill>
                  </a:tcPr>
                </a:tc>
                <a:extLst>
                  <a:ext uri="{0D108BD9-81ED-4DB2-BD59-A6C34878D82A}">
                    <a16:rowId xmlns:a16="http://schemas.microsoft.com/office/drawing/2014/main" val="3755216743"/>
                  </a:ext>
                </a:extLst>
              </a:tr>
              <a:tr h="26511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Donner un statut juridique au cours d’eau pour prioriser la préservation des milieux aux usages</a:t>
                      </a:r>
                    </a:p>
                  </a:txBody>
                  <a:tcPr marL="0" marR="0" marT="0" marB="0" anchor="ctr">
                    <a:solidFill>
                      <a:schemeClr val="accent3">
                        <a:lumMod val="20000"/>
                        <a:lumOff val="80000"/>
                      </a:schemeClr>
                    </a:solidFill>
                  </a:tcPr>
                </a:tc>
                <a:extLst>
                  <a:ext uri="{0D108BD9-81ED-4DB2-BD59-A6C34878D82A}">
                    <a16:rowId xmlns:a16="http://schemas.microsoft.com/office/drawing/2014/main" val="570163917"/>
                  </a:ext>
                </a:extLst>
              </a:tr>
              <a:tr h="26511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Poursuivre les actions de restauration des continuités écologiques</a:t>
                      </a:r>
                    </a:p>
                  </a:txBody>
                  <a:tcPr marL="0" marR="0" marT="0" marB="0" anchor="ctr">
                    <a:solidFill>
                      <a:schemeClr val="accent3">
                        <a:lumMod val="20000"/>
                        <a:lumOff val="80000"/>
                      </a:schemeClr>
                    </a:solidFill>
                  </a:tcPr>
                </a:tc>
                <a:extLst>
                  <a:ext uri="{0D108BD9-81ED-4DB2-BD59-A6C34878D82A}">
                    <a16:rowId xmlns:a16="http://schemas.microsoft.com/office/drawing/2014/main" val="2357916364"/>
                  </a:ext>
                </a:extLst>
              </a:tr>
              <a:tr h="26511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Accompagner la conversion en agriculture biologique</a:t>
                      </a:r>
                    </a:p>
                  </a:txBody>
                  <a:tcPr marL="0" marR="0" marT="0" marB="0" anchor="ctr">
                    <a:solidFill>
                      <a:schemeClr val="accent3">
                        <a:lumMod val="20000"/>
                        <a:lumOff val="80000"/>
                      </a:schemeClr>
                    </a:solidFill>
                  </a:tcPr>
                </a:tc>
                <a:extLst>
                  <a:ext uri="{0D108BD9-81ED-4DB2-BD59-A6C34878D82A}">
                    <a16:rowId xmlns:a16="http://schemas.microsoft.com/office/drawing/2014/main" val="1452607874"/>
                  </a:ext>
                </a:extLst>
              </a:tr>
              <a:tr h="26511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Réduire les fuites des réseaux d’assainissement</a:t>
                      </a:r>
                    </a:p>
                  </a:txBody>
                  <a:tcPr marL="0" marR="0" marT="0" marB="0" anchor="ctr">
                    <a:solidFill>
                      <a:schemeClr val="accent3">
                        <a:lumMod val="20000"/>
                        <a:lumOff val="80000"/>
                      </a:schemeClr>
                    </a:solidFill>
                  </a:tcPr>
                </a:tc>
                <a:extLst>
                  <a:ext uri="{0D108BD9-81ED-4DB2-BD59-A6C34878D82A}">
                    <a16:rowId xmlns:a16="http://schemas.microsoft.com/office/drawing/2014/main" val="2727345280"/>
                  </a:ext>
                </a:extLst>
              </a:tr>
              <a:tr h="265110">
                <a:tc vMerge="1">
                  <a:txBody>
                    <a:bodyPr/>
                    <a:lstStyle/>
                    <a:p>
                      <a:endParaRPr lang="fr-FR"/>
                    </a:p>
                  </a:txBody>
                  <a:tcPr>
                    <a:lnT w="762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Favoriser l’acceptation des travaux par les propriétaires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10481018"/>
                  </a:ext>
                </a:extLst>
              </a:tr>
              <a:tr h="530220">
                <a:tc rowSpan="3">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Augmentation du bocage et des forêts</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1" dirty="0"/>
                        <a:t>Priorité : 13</a:t>
                      </a:r>
                    </a:p>
                    <a:p>
                      <a:pPr algn="ctr" fontAlgn="ctr">
                        <a:lnSpc>
                          <a:spcPct val="100000"/>
                        </a:lnSpc>
                      </a:pPr>
                      <a:endParaRPr lang="fr-FR" sz="14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Accompagner la gestion des haies : convention pour l’entretien, extension des paiements des services environnementaux (PSE), valorisation de la fonction carbone, création de filières de valorisation…</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265110">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Protéger le bocage et les arbres avec des compensations à 600%</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265110">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Prioriser les actions sur les secteurs sensibles, notamment ceux soumis à l’érosion</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r h="265110">
                <a:tc rowSpan="4">
                  <a:txBody>
                    <a:bodyPr/>
                    <a:lstStyle/>
                    <a:p>
                      <a:pPr algn="ctr">
                        <a:lnSpc>
                          <a:spcPct val="100000"/>
                        </a:lnSpc>
                      </a:pPr>
                      <a:r>
                        <a:rPr lang="fr-FR" sz="1400" dirty="0"/>
                        <a:t>Imperméabilisation limitée des sols</a:t>
                      </a:r>
                    </a:p>
                    <a:p>
                      <a:pPr algn="ctr">
                        <a:lnSpc>
                          <a:spcPct val="100000"/>
                        </a:lnSpc>
                      </a:pPr>
                      <a:r>
                        <a:rPr lang="fr-FR" sz="1400" b="1" dirty="0"/>
                        <a:t>Priorité : 24</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Mutualiser les zones imperméables (parkings)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917397947"/>
                  </a:ext>
                </a:extLst>
              </a:tr>
              <a:tr h="26511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Désimperméabiliser en priorité les trames vertes et bleues</a:t>
                      </a:r>
                    </a:p>
                  </a:txBody>
                  <a:tcPr marL="0" marR="0" marT="0" marB="0" anchor="ctr">
                    <a:solidFill>
                      <a:schemeClr val="accent3">
                        <a:lumMod val="20000"/>
                        <a:lumOff val="80000"/>
                      </a:schemeClr>
                    </a:solidFill>
                  </a:tcPr>
                </a:tc>
                <a:extLst>
                  <a:ext uri="{0D108BD9-81ED-4DB2-BD59-A6C34878D82A}">
                    <a16:rowId xmlns:a16="http://schemas.microsoft.com/office/drawing/2014/main" val="931916339"/>
                  </a:ext>
                </a:extLst>
              </a:tr>
              <a:tr h="265110">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Perméabiliser lors du renouvellement urbain ou des projets de construction neuve</a:t>
                      </a:r>
                    </a:p>
                  </a:txBody>
                  <a:tcPr marL="0" marR="0" marT="0" marB="0" anchor="ctr">
                    <a:solidFill>
                      <a:schemeClr val="accent3">
                        <a:lumMod val="20000"/>
                        <a:lumOff val="80000"/>
                      </a:schemeClr>
                    </a:solidFill>
                  </a:tcPr>
                </a:tc>
                <a:extLst>
                  <a:ext uri="{0D108BD9-81ED-4DB2-BD59-A6C34878D82A}">
                    <a16:rowId xmlns:a16="http://schemas.microsoft.com/office/drawing/2014/main" val="56053896"/>
                  </a:ext>
                </a:extLst>
              </a:tr>
              <a:tr h="265110">
                <a:tc vMerge="1">
                  <a:txBody>
                    <a:bodyPr/>
                    <a:lstStyle/>
                    <a:p>
                      <a:endParaRPr lang="fr-FR" dirty="0"/>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Développer les surfaces drainantes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72751892"/>
                  </a:ext>
                </a:extLst>
              </a:tr>
              <a:tr h="530220">
                <a:tc>
                  <a:txBody>
                    <a:bodyPr/>
                    <a:lstStyle/>
                    <a:p>
                      <a:pPr algn="ctr">
                        <a:lnSpc>
                          <a:spcPct val="100000"/>
                        </a:lnSpc>
                      </a:pPr>
                      <a:r>
                        <a:rPr lang="fr-FR" sz="1400" b="0" dirty="0"/>
                        <a:t>Baignade dans la Vilaine en 2040</a:t>
                      </a:r>
                    </a:p>
                    <a:p>
                      <a:pPr algn="ctr">
                        <a:lnSpc>
                          <a:spcPct val="100000"/>
                        </a:lnSpc>
                      </a:pPr>
                      <a:r>
                        <a:rPr lang="fr-FR" sz="1400" b="1" dirty="0"/>
                        <a:t>Priorité : 6</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endParaRPr lang="fr-FR" sz="1400" u="none" strike="noStrike" kern="1200" dirty="0">
                        <a:solidFill>
                          <a:schemeClr val="dk1"/>
                        </a:solidFill>
                        <a:effectLst/>
                        <a:latin typeface="+mn-lt"/>
                        <a:ea typeface="+mn-ea"/>
                        <a:cs typeface="+mn-cs"/>
                      </a:endParaRP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497514523"/>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232448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Milieux aquatiques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19</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1727256541"/>
              </p:ext>
            </p:extLst>
          </p:nvPr>
        </p:nvGraphicFramePr>
        <p:xfrm>
          <a:off x="275602" y="707326"/>
          <a:ext cx="11640796" cy="5664903"/>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475061">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376487">
                <a:tc rowSpan="10">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Zéro impact sur les zones humides</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23</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Veiller à ne pas trop capter l’eau avant ruissellement sur le bassin versant</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376487">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Intégrer la protection des zones humides dans les PLUi</a:t>
                      </a:r>
                    </a:p>
                  </a:txBody>
                  <a:tcPr marL="0" marR="0" marT="0" marB="0" anchor="ctr">
                    <a:solidFill>
                      <a:schemeClr val="accent3">
                        <a:lumMod val="20000"/>
                        <a:lumOff val="80000"/>
                      </a:schemeClr>
                    </a:solidFill>
                  </a:tcPr>
                </a:tc>
                <a:extLst>
                  <a:ext uri="{0D108BD9-81ED-4DB2-BD59-A6C34878D82A}">
                    <a16:rowId xmlns:a16="http://schemas.microsoft.com/office/drawing/2014/main" val="2960950772"/>
                  </a:ext>
                </a:extLst>
              </a:tr>
              <a:tr h="376487">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Développer la participation citoyenne dans la restauration des milieux (écoles, etc.)</a:t>
                      </a:r>
                    </a:p>
                  </a:txBody>
                  <a:tcPr marL="0" marR="0" marT="0" marB="0" anchor="ctr">
                    <a:solidFill>
                      <a:schemeClr val="accent3">
                        <a:lumMod val="20000"/>
                        <a:lumOff val="80000"/>
                      </a:schemeClr>
                    </a:solidFill>
                  </a:tcPr>
                </a:tc>
                <a:extLst>
                  <a:ext uri="{0D108BD9-81ED-4DB2-BD59-A6C34878D82A}">
                    <a16:rowId xmlns:a16="http://schemas.microsoft.com/office/drawing/2014/main" val="2610473791"/>
                  </a:ext>
                </a:extLst>
              </a:tr>
              <a:tr h="376487">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Prévoir un coefficient biotope et une gestion de l’eau à la parcelle dans les documents d’urbanisme</a:t>
                      </a:r>
                    </a:p>
                  </a:txBody>
                  <a:tcPr marL="0" marR="0" marT="0" marB="0" anchor="ctr">
                    <a:solidFill>
                      <a:schemeClr val="accent3">
                        <a:lumMod val="20000"/>
                        <a:lumOff val="80000"/>
                      </a:schemeClr>
                    </a:solidFill>
                  </a:tcPr>
                </a:tc>
                <a:extLst>
                  <a:ext uri="{0D108BD9-81ED-4DB2-BD59-A6C34878D82A}">
                    <a16:rowId xmlns:a16="http://schemas.microsoft.com/office/drawing/2014/main" val="3755216743"/>
                  </a:ext>
                </a:extLst>
              </a:tr>
              <a:tr h="376487">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Recréer des zones humides</a:t>
                      </a:r>
                    </a:p>
                  </a:txBody>
                  <a:tcPr marL="0" marR="0" marT="0" marB="0" anchor="ctr">
                    <a:solidFill>
                      <a:schemeClr val="accent3">
                        <a:lumMod val="20000"/>
                        <a:lumOff val="80000"/>
                      </a:schemeClr>
                    </a:solidFill>
                  </a:tcPr>
                </a:tc>
                <a:extLst>
                  <a:ext uri="{0D108BD9-81ED-4DB2-BD59-A6C34878D82A}">
                    <a16:rowId xmlns:a16="http://schemas.microsoft.com/office/drawing/2014/main" val="570163917"/>
                  </a:ext>
                </a:extLst>
              </a:tr>
              <a:tr h="376487">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Favoriser les liens entre les cours d’eau et les zones humides annexes</a:t>
                      </a:r>
                    </a:p>
                  </a:txBody>
                  <a:tcPr marL="0" marR="0" marT="0" marB="0" anchor="ctr">
                    <a:solidFill>
                      <a:schemeClr val="accent3">
                        <a:lumMod val="20000"/>
                        <a:lumOff val="80000"/>
                      </a:schemeClr>
                    </a:solidFill>
                  </a:tcPr>
                </a:tc>
                <a:extLst>
                  <a:ext uri="{0D108BD9-81ED-4DB2-BD59-A6C34878D82A}">
                    <a16:rowId xmlns:a16="http://schemas.microsoft.com/office/drawing/2014/main" val="2357916364"/>
                  </a:ext>
                </a:extLst>
              </a:tr>
              <a:tr h="376487">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Préempter les zones humides</a:t>
                      </a:r>
                    </a:p>
                  </a:txBody>
                  <a:tcPr marL="0" marR="0" marT="0" marB="0" anchor="ctr">
                    <a:solidFill>
                      <a:schemeClr val="accent3">
                        <a:lumMod val="20000"/>
                        <a:lumOff val="80000"/>
                      </a:schemeClr>
                    </a:solidFill>
                  </a:tcPr>
                </a:tc>
                <a:extLst>
                  <a:ext uri="{0D108BD9-81ED-4DB2-BD59-A6C34878D82A}">
                    <a16:rowId xmlns:a16="http://schemas.microsoft.com/office/drawing/2014/main" val="1452607874"/>
                  </a:ext>
                </a:extLst>
              </a:tr>
              <a:tr h="376487">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Avoir une règlementation protectrice des zones humides sur l’ensemble du territoire</a:t>
                      </a:r>
                    </a:p>
                  </a:txBody>
                  <a:tcPr marL="0" marR="0" marT="0" marB="0" anchor="ctr">
                    <a:solidFill>
                      <a:schemeClr val="accent3">
                        <a:lumMod val="20000"/>
                        <a:lumOff val="80000"/>
                      </a:schemeClr>
                    </a:solidFill>
                  </a:tcPr>
                </a:tc>
                <a:extLst>
                  <a:ext uri="{0D108BD9-81ED-4DB2-BD59-A6C34878D82A}">
                    <a16:rowId xmlns:a16="http://schemas.microsoft.com/office/drawing/2014/main" val="2727345280"/>
                  </a:ext>
                </a:extLst>
              </a:tr>
              <a:tr h="376487">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Compenser à 600% les zones humides </a:t>
                      </a:r>
                      <a:r>
                        <a:rPr lang="fr-FR" sz="1400" u="none" strike="noStrike" kern="1200" dirty="0">
                          <a:solidFill>
                            <a:schemeClr val="tx1"/>
                          </a:solidFill>
                          <a:effectLst/>
                          <a:latin typeface="+mn-lt"/>
                          <a:ea typeface="+mn-ea"/>
                          <a:cs typeface="+mn-cs"/>
                        </a:rPr>
                        <a:t>altérées par les projets et restaurer </a:t>
                      </a:r>
                      <a:r>
                        <a:rPr lang="fr-FR" sz="1400" u="none" strike="noStrike" kern="1200" dirty="0">
                          <a:solidFill>
                            <a:schemeClr val="dk1"/>
                          </a:solidFill>
                          <a:effectLst/>
                          <a:latin typeface="+mn-lt"/>
                          <a:ea typeface="+mn-ea"/>
                          <a:cs typeface="+mn-cs"/>
                        </a:rPr>
                        <a:t>leurs fonctionnalités</a:t>
                      </a:r>
                    </a:p>
                  </a:txBody>
                  <a:tcPr marL="0" marR="0" marT="0" marB="0" anchor="ctr">
                    <a:solidFill>
                      <a:schemeClr val="accent3">
                        <a:lumMod val="20000"/>
                        <a:lumOff val="80000"/>
                      </a:schemeClr>
                    </a:solidFill>
                  </a:tcPr>
                </a:tc>
                <a:extLst>
                  <a:ext uri="{0D108BD9-81ED-4DB2-BD59-A6C34878D82A}">
                    <a16:rowId xmlns:a16="http://schemas.microsoft.com/office/drawing/2014/main" val="1328055574"/>
                  </a:ext>
                </a:extLst>
              </a:tr>
              <a:tr h="480117">
                <a:tc vMerge="1">
                  <a:txBody>
                    <a:bodyPr/>
                    <a:lstStyle/>
                    <a:p>
                      <a:endParaRPr lang="fr-FR"/>
                    </a:p>
                  </a:txBody>
                  <a:tcPr>
                    <a:lnT w="762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Prévoir un plan d’action avec des aides pour les agriculteurs (PAC)</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10481018"/>
                  </a:ext>
                </a:extLst>
              </a:tr>
              <a:tr h="376487">
                <a:tc rowSpan="3">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Pas de plans d’eau pour certains usages : collectivités, illégaux, loisirs privés et sur cours d’eau</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12</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Encadrer réglementairement la création de plans d’eau dans les documents d’urbanisme</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393521">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Préserver les mares et maintenir leurs fonctionnalités (préserver dans les documents d’urbanisme)</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551334">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Préciser dans le SAGE les critères de définition des mares et leurs fonctionnalités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313940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FD0F5-AF22-6EF8-2739-D3F2066F25C6}"/>
              </a:ext>
            </a:extLst>
          </p:cNvPr>
          <p:cNvSpPr>
            <a:spLocks noGrp="1"/>
          </p:cNvSpPr>
          <p:nvPr>
            <p:ph type="title"/>
          </p:nvPr>
        </p:nvSpPr>
        <p:spPr>
          <a:xfrm>
            <a:off x="510567" y="419337"/>
            <a:ext cx="10847388" cy="287337"/>
          </a:xfrm>
        </p:spPr>
        <p:txBody>
          <a:bodyPr/>
          <a:lstStyle/>
          <a:p>
            <a:r>
              <a:rPr lang="fr-FR" dirty="0">
                <a:solidFill>
                  <a:srgbClr val="00196B"/>
                </a:solidFill>
              </a:rPr>
              <a:t>La révision du SAGE Vilaine</a:t>
            </a:r>
          </a:p>
        </p:txBody>
      </p:sp>
      <p:pic>
        <p:nvPicPr>
          <p:cNvPr id="5" name="Image 4">
            <a:extLst>
              <a:ext uri="{FF2B5EF4-FFF2-40B4-BE49-F238E27FC236}">
                <a16:creationId xmlns:a16="http://schemas.microsoft.com/office/drawing/2014/main" id="{F9609DA0-9B9C-FF4B-13AF-69CC29BF4C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5588748" y="105961"/>
            <a:ext cx="6236748" cy="6646078"/>
          </a:xfrm>
          <a:prstGeom prst="rect">
            <a:avLst/>
          </a:prstGeom>
          <a:noFill/>
          <a:ln>
            <a:noFill/>
          </a:ln>
          <a:extLst>
            <a:ext uri="{53640926-AAD7-44D8-BBD7-CCE9431645EC}">
              <a14:shadowObscured xmlns:a14="http://schemas.microsoft.com/office/drawing/2010/main"/>
            </a:ext>
          </a:extLst>
        </p:spPr>
      </p:pic>
      <p:sp>
        <p:nvSpPr>
          <p:cNvPr id="6" name="ZoneTexte 5">
            <a:extLst>
              <a:ext uri="{FF2B5EF4-FFF2-40B4-BE49-F238E27FC236}">
                <a16:creationId xmlns:a16="http://schemas.microsoft.com/office/drawing/2014/main" id="{B388523A-47FB-3DD1-C80E-7CD348E7B3D0}"/>
              </a:ext>
            </a:extLst>
          </p:cNvPr>
          <p:cNvSpPr txBox="1"/>
          <p:nvPr/>
        </p:nvSpPr>
        <p:spPr>
          <a:xfrm>
            <a:off x="152400" y="928589"/>
            <a:ext cx="5151120" cy="560153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prstClr val="black"/>
                </a:solidFill>
                <a:effectLst/>
                <a:uLnTx/>
                <a:uFillTx/>
                <a:latin typeface="Segoe UI"/>
                <a:ea typeface="+mn-ea"/>
                <a:cs typeface="+mn-cs"/>
              </a:rPr>
              <a:t>Pourquoi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Prendre en compte l’amélioration des connaissances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Compatibilité au SDAGE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Meilleure prise en compte du changement climatique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rPr>
              <a:t>=&gt; Thématiques insuffisamment traitées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Segoe UI"/>
                <a:ea typeface="+mn-ea"/>
                <a:cs typeface="+mn-cs"/>
                <a:hlinkClick r:id="rId3"/>
              </a:rPr>
              <a:t>Phase prospective, qu’est-ce que c’est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r>
              <a:rPr kumimoji="0" lang="fr-FR" sz="1400" b="0" i="0" u="none" strike="noStrike" kern="1200" cap="none" spc="0" normalizeH="0" baseline="0" noProof="0" dirty="0">
                <a:ln>
                  <a:noFill/>
                </a:ln>
                <a:solidFill>
                  <a:prstClr val="black"/>
                </a:solidFill>
                <a:effectLst/>
                <a:uLnTx/>
                <a:uFillTx/>
                <a:latin typeface="Segoe UI"/>
                <a:ea typeface="+mn-ea"/>
                <a:cs typeface="+mn-cs"/>
              </a:rPr>
              <a:t>=&gt; sur la base de données de projection, estimer le futur possible du territoire à un moment donné (2050) si on ne change pas le SAGE</a:t>
            </a:r>
          </a:p>
          <a:p>
            <a:endParaRPr lang="fr-FR" sz="1400" dirty="0">
              <a:solidFill>
                <a:prstClr val="black"/>
              </a:solidFill>
              <a:latin typeface="Segoe UI"/>
            </a:endParaRPr>
          </a:p>
          <a:p>
            <a:r>
              <a:rPr kumimoji="0" lang="fr-FR" sz="1400" b="0" i="0" u="none" strike="noStrike" kern="1200" cap="none" spc="0" normalizeH="0" baseline="0" noProof="0" dirty="0">
                <a:ln>
                  <a:noFill/>
                </a:ln>
                <a:solidFill>
                  <a:prstClr val="black"/>
                </a:solidFill>
                <a:effectLst/>
                <a:uLnTx/>
                <a:uFillTx/>
                <a:latin typeface="Segoe UI"/>
                <a:ea typeface="+mn-ea"/>
                <a:cs typeface="+mn-cs"/>
              </a:rPr>
              <a:t>=&gt; Coconstruire des scénarios alternatifs pour des futurs possibles et souhaitables parmi lesquelles la CLE choisira celui qu’elle retient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solidFill>
                <a:prstClr val="black"/>
              </a:solidFill>
              <a:latin typeface="Segoe UI"/>
              <a:sym typeface="Wingdings" panose="05000000000000000000" pitchFamily="2" charset="2"/>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prstClr val="black"/>
                </a:solidFill>
                <a:latin typeface="Segoe UI"/>
                <a:sym typeface="Wingdings" panose="05000000000000000000" pitchFamily="2" charset="2"/>
                <a:hlinkClick r:id="rId3">
                  <a:extLst>
                    <a:ext uri="{A12FA001-AC4F-418D-AE19-62706E023703}">
                      <ahyp:hlinkClr xmlns:ahyp="http://schemas.microsoft.com/office/drawing/2018/hyperlinkcolor" val="tx"/>
                    </a:ext>
                  </a:extLst>
                </a:hlinkClick>
              </a:rPr>
              <a:t> Le scénario retenu préfigurera le futur SAGE</a:t>
            </a:r>
            <a:endParaRPr lang="fr-FR" sz="1400" dirty="0">
              <a:solidFill>
                <a:prstClr val="black"/>
              </a:solidFill>
              <a:latin typeface="Segoe UI"/>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solidFill>
                <a:prstClr val="black"/>
              </a:solidFill>
              <a:latin typeface="Segoe UI"/>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Segoe UI"/>
                <a:ea typeface="+mn-ea"/>
                <a:cs typeface="+mn-cs"/>
                <a:hlinkClick r:id="rId3"/>
              </a:rPr>
              <a:t>https://www.sage-vilaine-revision.com/</a:t>
            </a:r>
            <a:endParaRPr kumimoji="0" lang="fr-FR" sz="14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highlight>
                <a:srgbClr val="FFFF00"/>
              </a:highlight>
              <a:uLnTx/>
              <a:uFillTx/>
              <a:latin typeface="Segoe UI"/>
              <a:ea typeface="+mn-ea"/>
              <a:cs typeface="+mn-cs"/>
            </a:endParaRPr>
          </a:p>
        </p:txBody>
      </p:sp>
    </p:spTree>
    <p:extLst>
      <p:ext uri="{BB962C8B-B14F-4D97-AF65-F5344CB8AC3E}">
        <p14:creationId xmlns:p14="http://schemas.microsoft.com/office/powerpoint/2010/main" val="721202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Quantité</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20</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971092331"/>
              </p:ext>
            </p:extLst>
          </p:nvPr>
        </p:nvGraphicFramePr>
        <p:xfrm>
          <a:off x="275602" y="887326"/>
          <a:ext cx="11640796" cy="5371622"/>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92662">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311185">
                <a:tc rowSpan="13">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En 2050, on est sobre dans </a:t>
                      </a:r>
                      <a:br>
                        <a:rPr lang="fr-FR" sz="1400" b="0" kern="1200" dirty="0">
                          <a:solidFill>
                            <a:schemeClr val="tx1"/>
                          </a:solidFill>
                          <a:latin typeface="Arial" panose="020B0604020202020204" pitchFamily="34" charset="0"/>
                          <a:ea typeface="+mn-ea"/>
                          <a:cs typeface="Arial" panose="020B0604020202020204" pitchFamily="34" charset="0"/>
                        </a:rPr>
                      </a:br>
                      <a:r>
                        <a:rPr lang="fr-FR" sz="1400" b="0" kern="1200" dirty="0">
                          <a:solidFill>
                            <a:schemeClr val="tx1"/>
                          </a:solidFill>
                          <a:latin typeface="Arial" panose="020B0604020202020204" pitchFamily="34" charset="0"/>
                          <a:ea typeface="+mn-ea"/>
                          <a:cs typeface="Arial" panose="020B0604020202020204" pitchFamily="34" charset="0"/>
                        </a:rPr>
                        <a:t>l’usage de l’eau</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23</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Favoriser les économies d’eau auprès de l’ensemble des usagers (domestiques, professionnels, santé, etc.)</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Obliger l’utilisation de matériels hydro économes dans l’habitat (neuf et réhabilitation)</a:t>
                      </a:r>
                    </a:p>
                  </a:txBody>
                  <a:tcPr marL="0" marR="0" marT="0" marB="0" anchor="ctr">
                    <a:solidFill>
                      <a:schemeClr val="accent3">
                        <a:lumMod val="20000"/>
                        <a:lumOff val="80000"/>
                      </a:schemeClr>
                    </a:solidFill>
                  </a:tcPr>
                </a:tc>
                <a:extLst>
                  <a:ext uri="{0D108BD9-81ED-4DB2-BD59-A6C34878D82A}">
                    <a16:rowId xmlns:a16="http://schemas.microsoft.com/office/drawing/2014/main" val="2960950772"/>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Eduquer aux comportements sobres dans les consommations d’eau, notamment les jeunes</a:t>
                      </a:r>
                    </a:p>
                  </a:txBody>
                  <a:tcPr marL="0" marR="0" marT="0" marB="0" anchor="ctr">
                    <a:solidFill>
                      <a:schemeClr val="accent3">
                        <a:lumMod val="20000"/>
                        <a:lumOff val="80000"/>
                      </a:schemeClr>
                    </a:solidFill>
                  </a:tcPr>
                </a:tc>
                <a:extLst>
                  <a:ext uri="{0D108BD9-81ED-4DB2-BD59-A6C34878D82A}">
                    <a16:rowId xmlns:a16="http://schemas.microsoft.com/office/drawing/2014/main" val="2610473791"/>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Installer des économiseurs sur les robinets </a:t>
                      </a:r>
                    </a:p>
                  </a:txBody>
                  <a:tcPr marL="0" marR="0" marT="0" marB="0" anchor="ctr">
                    <a:solidFill>
                      <a:schemeClr val="accent3">
                        <a:lumMod val="20000"/>
                        <a:lumOff val="80000"/>
                      </a:schemeClr>
                    </a:solidFill>
                  </a:tcPr>
                </a:tc>
                <a:extLst>
                  <a:ext uri="{0D108BD9-81ED-4DB2-BD59-A6C34878D82A}">
                    <a16:rowId xmlns:a16="http://schemas.microsoft.com/office/drawing/2014/main" val="3755216743"/>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place une tarification progressive avec des quotas</a:t>
                      </a:r>
                    </a:p>
                  </a:txBody>
                  <a:tcPr marL="0" marR="0" marT="0" marB="0" anchor="ctr">
                    <a:solidFill>
                      <a:schemeClr val="accent3">
                        <a:lumMod val="20000"/>
                        <a:lumOff val="80000"/>
                      </a:schemeClr>
                    </a:solidFill>
                  </a:tcPr>
                </a:tc>
                <a:extLst>
                  <a:ext uri="{0D108BD9-81ED-4DB2-BD59-A6C34878D82A}">
                    <a16:rowId xmlns:a16="http://schemas.microsoft.com/office/drawing/2014/main" val="570163917"/>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Supprimer la publicité pour les usages très hydro consommateurs</a:t>
                      </a:r>
                    </a:p>
                  </a:txBody>
                  <a:tcPr marL="0" marR="0" marT="0" marB="0" anchor="ctr">
                    <a:solidFill>
                      <a:schemeClr val="accent3">
                        <a:lumMod val="20000"/>
                        <a:lumOff val="80000"/>
                      </a:schemeClr>
                    </a:solidFill>
                  </a:tcPr>
                </a:tc>
                <a:extLst>
                  <a:ext uri="{0D108BD9-81ED-4DB2-BD59-A6C34878D82A}">
                    <a16:rowId xmlns:a16="http://schemas.microsoft.com/office/drawing/2014/main" val="2357916364"/>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Développer le recyclage de l’eau (une même quantité d’eau sert plusieurs fois)</a:t>
                      </a:r>
                    </a:p>
                  </a:txBody>
                  <a:tcPr marL="0" marR="0" marT="0" marB="0" anchor="ctr">
                    <a:solidFill>
                      <a:schemeClr val="accent3">
                        <a:lumMod val="20000"/>
                        <a:lumOff val="80000"/>
                      </a:schemeClr>
                    </a:solidFill>
                  </a:tcPr>
                </a:tc>
                <a:extLst>
                  <a:ext uri="{0D108BD9-81ED-4DB2-BD59-A6C34878D82A}">
                    <a16:rowId xmlns:a16="http://schemas.microsoft.com/office/drawing/2014/main" val="1452607874"/>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Mesurer les consommations pour une meilleure gestion et une prise de conscience des usagers</a:t>
                      </a:r>
                    </a:p>
                  </a:txBody>
                  <a:tcPr marL="0" marR="0" marT="0" marB="0" anchor="ctr">
                    <a:solidFill>
                      <a:schemeClr val="accent3">
                        <a:lumMod val="20000"/>
                        <a:lumOff val="80000"/>
                      </a:schemeClr>
                    </a:solidFill>
                  </a:tcPr>
                </a:tc>
                <a:extLst>
                  <a:ext uri="{0D108BD9-81ED-4DB2-BD59-A6C34878D82A}">
                    <a16:rowId xmlns:a16="http://schemas.microsoft.com/office/drawing/2014/main" val="2727345280"/>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Inciter et soutenir financièrement les cultures et les filières agricoles moins consommatrices en eau</a:t>
                      </a:r>
                    </a:p>
                  </a:txBody>
                  <a:tcPr marL="0" marR="0" marT="0" marB="0" anchor="ctr">
                    <a:solidFill>
                      <a:schemeClr val="accent3">
                        <a:lumMod val="20000"/>
                        <a:lumOff val="80000"/>
                      </a:schemeClr>
                    </a:solidFill>
                  </a:tcPr>
                </a:tc>
                <a:extLst>
                  <a:ext uri="{0D108BD9-81ED-4DB2-BD59-A6C34878D82A}">
                    <a16:rowId xmlns:a16="http://schemas.microsoft.com/office/drawing/2014/main" val="1328055574"/>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Interdire l’utilisation de l’eau potable pour les usages ne le nécessitant pas</a:t>
                      </a:r>
                    </a:p>
                  </a:txBody>
                  <a:tcPr marL="0" marR="0" marT="0" marB="0" anchor="ctr">
                    <a:solidFill>
                      <a:schemeClr val="accent3">
                        <a:lumMod val="20000"/>
                        <a:lumOff val="80000"/>
                      </a:schemeClr>
                    </a:solidFill>
                  </a:tcPr>
                </a:tc>
                <a:extLst>
                  <a:ext uri="{0D108BD9-81ED-4DB2-BD59-A6C34878D82A}">
                    <a16:rowId xmlns:a16="http://schemas.microsoft.com/office/drawing/2014/main" val="511366848"/>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Végétaliser plus les assiettes (consommer moins de viandes)</a:t>
                      </a:r>
                    </a:p>
                  </a:txBody>
                  <a:tcPr marL="0" marR="0" marT="0" marB="0" anchor="ctr">
                    <a:solidFill>
                      <a:schemeClr val="accent3">
                        <a:lumMod val="20000"/>
                        <a:lumOff val="80000"/>
                      </a:schemeClr>
                    </a:solidFill>
                  </a:tcPr>
                </a:tc>
                <a:extLst>
                  <a:ext uri="{0D108BD9-81ED-4DB2-BD59-A6C34878D82A}">
                    <a16:rowId xmlns:a16="http://schemas.microsoft.com/office/drawing/2014/main" val="1105405473"/>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Stocker l’eau à la parcelle, avec pompage autonome</a:t>
                      </a:r>
                    </a:p>
                  </a:txBody>
                  <a:tcPr marL="0" marR="0" marT="0" marB="0" anchor="ctr">
                    <a:solidFill>
                      <a:schemeClr val="accent3">
                        <a:lumMod val="20000"/>
                        <a:lumOff val="80000"/>
                      </a:schemeClr>
                    </a:solidFill>
                  </a:tcPr>
                </a:tc>
                <a:extLst>
                  <a:ext uri="{0D108BD9-81ED-4DB2-BD59-A6C34878D82A}">
                    <a16:rowId xmlns:a16="http://schemas.microsoft.com/office/drawing/2014/main" val="1782053802"/>
                  </a:ext>
                </a:extLst>
              </a:tr>
              <a:tr h="311185">
                <a:tc vMerge="1">
                  <a:txBody>
                    <a:bodyPr/>
                    <a:lstStyle/>
                    <a:p>
                      <a:endParaRPr lang="fr-FR"/>
                    </a:p>
                  </a:txBody>
                  <a:tcPr>
                    <a:solidFill>
                      <a:schemeClr val="accent4">
                        <a:lumMod val="20000"/>
                        <a:lumOff val="80000"/>
                      </a:schemeClr>
                    </a:solidFill>
                  </a:tcPr>
                </a:tc>
                <a:tc>
                  <a:txBody>
                    <a:bodyPr/>
                    <a:lstStyle/>
                    <a:p>
                      <a:pPr marL="0" algn="l" defTabSz="914400" rtl="0" eaLnBrk="1" fontAlgn="b" latinLnBrk="0" hangingPunct="1">
                        <a:lnSpc>
                          <a:spcPct val="100000"/>
                        </a:lnSpc>
                      </a:pPr>
                      <a:r>
                        <a:rPr lang="fr-FR" sz="1400" u="none" strike="noStrike" kern="1200" dirty="0">
                          <a:solidFill>
                            <a:schemeClr val="dk1"/>
                          </a:solidFill>
                          <a:effectLst/>
                          <a:latin typeface="+mn-lt"/>
                          <a:ea typeface="+mn-ea"/>
                          <a:cs typeface="+mn-cs"/>
                        </a:rPr>
                        <a:t>Encourager les toilettes sèches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10481018"/>
                  </a:ext>
                </a:extLst>
              </a:tr>
              <a:tr h="311185">
                <a:tc rowSpan="3">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En 2050, on décide ensemble du partage de l’eau</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1" kern="1200" dirty="0">
                          <a:solidFill>
                            <a:schemeClr val="tx1"/>
                          </a:solidFill>
                          <a:latin typeface="Arial" panose="020B0604020202020204" pitchFamily="34" charset="0"/>
                          <a:ea typeface="+mn-ea"/>
                          <a:cs typeface="Arial" panose="020B0604020202020204" pitchFamily="34" charset="0"/>
                        </a:rPr>
                        <a:t>Priorité : 12</a:t>
                      </a:r>
                      <a:endParaRPr lang="fr-FR" sz="14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Garantir la ressource en eau pour la sécurité (santé, incendie, infrastructures…)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311185">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Garantir la ressource eau pour les usages essentiels (boire, manger, santé…)</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311185">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place un système de priorisation des usagers</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210128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Quantité</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21</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732213784"/>
              </p:ext>
            </p:extLst>
          </p:nvPr>
        </p:nvGraphicFramePr>
        <p:xfrm>
          <a:off x="275602" y="887325"/>
          <a:ext cx="11640796" cy="5410298"/>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54425">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561763">
                <a:tc rowSpan="6">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En 2050, on a maintenu un équilibre entre les ressources et les consommations d’eau</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23</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Répertorier toutes les consommations d’eau (industrielles, forages agricoles et privés), avec des outils pour le suivi des consommations d’eau par type d’usagers (pas que l’eau potable)</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280882">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Réutiliser les eaux traitées à la sortie des STEP pour la consommation humaine</a:t>
                      </a:r>
                    </a:p>
                  </a:txBody>
                  <a:tcPr marL="0" marR="0" marT="0" marB="0" anchor="ctr">
                    <a:solidFill>
                      <a:schemeClr val="accent3">
                        <a:lumMod val="20000"/>
                        <a:lumOff val="80000"/>
                      </a:schemeClr>
                    </a:solidFill>
                  </a:tcPr>
                </a:tc>
                <a:extLst>
                  <a:ext uri="{0D108BD9-81ED-4DB2-BD59-A6C34878D82A}">
                    <a16:rowId xmlns:a16="http://schemas.microsoft.com/office/drawing/2014/main" val="2960950772"/>
                  </a:ext>
                </a:extLst>
              </a:tr>
              <a:tr h="280882">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Sensibiliser les élus à l’urgence de prendre des décisions rapidement</a:t>
                      </a:r>
                    </a:p>
                  </a:txBody>
                  <a:tcPr marL="0" marR="0" marT="0" marB="0" anchor="ctr">
                    <a:solidFill>
                      <a:schemeClr val="accent3">
                        <a:lumMod val="20000"/>
                        <a:lumOff val="80000"/>
                      </a:schemeClr>
                    </a:solidFill>
                  </a:tcPr>
                </a:tc>
                <a:extLst>
                  <a:ext uri="{0D108BD9-81ED-4DB2-BD59-A6C34878D82A}">
                    <a16:rowId xmlns:a16="http://schemas.microsoft.com/office/drawing/2014/main" val="2610473791"/>
                  </a:ext>
                </a:extLst>
              </a:tr>
              <a:tr h="280882">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Augmenter les capacités de stockage de l’eaux pluviales sur les toitures</a:t>
                      </a:r>
                    </a:p>
                  </a:txBody>
                  <a:tcPr marL="0" marR="0" marT="0" marB="0" anchor="ctr">
                    <a:solidFill>
                      <a:schemeClr val="accent3">
                        <a:lumMod val="20000"/>
                        <a:lumOff val="80000"/>
                      </a:schemeClr>
                    </a:solidFill>
                  </a:tcPr>
                </a:tc>
                <a:extLst>
                  <a:ext uri="{0D108BD9-81ED-4DB2-BD59-A6C34878D82A}">
                    <a16:rowId xmlns:a16="http://schemas.microsoft.com/office/drawing/2014/main" val="3755216743"/>
                  </a:ext>
                </a:extLst>
              </a:tr>
              <a:tr h="280882">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Limiter les fuites d’eau dans le réseau (travaux d’entretien)</a:t>
                      </a:r>
                    </a:p>
                  </a:txBody>
                  <a:tcPr marL="0" marR="0" marT="0" marB="0" anchor="ctr">
                    <a:solidFill>
                      <a:schemeClr val="accent3">
                        <a:lumMod val="20000"/>
                        <a:lumOff val="80000"/>
                      </a:schemeClr>
                    </a:solidFill>
                  </a:tcPr>
                </a:tc>
                <a:extLst>
                  <a:ext uri="{0D108BD9-81ED-4DB2-BD59-A6C34878D82A}">
                    <a16:rowId xmlns:a16="http://schemas.microsoft.com/office/drawing/2014/main" val="570163917"/>
                  </a:ext>
                </a:extLst>
              </a:tr>
              <a:tr h="280882">
                <a:tc vMerge="1">
                  <a:txBody>
                    <a:bodyPr/>
                    <a:lstStyle/>
                    <a:p>
                      <a:endParaRPr lang="fr-FR"/>
                    </a:p>
                  </a:txBody>
                  <a:tcPr>
                    <a:lnT w="762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Piloter les ouvertures à l’urbanisation en fonction des disponibilités en eau</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10481018"/>
                  </a:ext>
                </a:extLst>
              </a:tr>
              <a:tr h="561763">
                <a:tc rowSpan="9">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0" kern="1200" dirty="0">
                          <a:solidFill>
                            <a:schemeClr val="tx1"/>
                          </a:solidFill>
                          <a:latin typeface="Arial" panose="020B0604020202020204" pitchFamily="34" charset="0"/>
                          <a:ea typeface="+mn-ea"/>
                          <a:cs typeface="Arial" panose="020B0604020202020204" pitchFamily="34" charset="0"/>
                        </a:rPr>
                        <a:t>En 2050, l’eau est stockée </a:t>
                      </a:r>
                      <a:br>
                        <a:rPr lang="fr-FR" sz="1400" b="0" kern="1200" dirty="0">
                          <a:solidFill>
                            <a:schemeClr val="tx1"/>
                          </a:solidFill>
                          <a:latin typeface="Arial" panose="020B0604020202020204" pitchFamily="34" charset="0"/>
                          <a:ea typeface="+mn-ea"/>
                          <a:cs typeface="Arial" panose="020B0604020202020204" pitchFamily="34" charset="0"/>
                        </a:rPr>
                      </a:br>
                      <a:r>
                        <a:rPr lang="fr-FR" sz="1400" b="0" kern="1200" dirty="0">
                          <a:solidFill>
                            <a:schemeClr val="tx1"/>
                          </a:solidFill>
                          <a:latin typeface="Arial" panose="020B0604020202020204" pitchFamily="34" charset="0"/>
                          <a:ea typeface="+mn-ea"/>
                          <a:cs typeface="Arial" panose="020B0604020202020204" pitchFamily="34" charset="0"/>
                        </a:rPr>
                        <a:t>dans les sols</a:t>
                      </a:r>
                      <a:br>
                        <a:rPr lang="fr-FR" sz="1400" b="0" kern="1200" dirty="0">
                          <a:solidFill>
                            <a:schemeClr val="tx1"/>
                          </a:solidFill>
                          <a:latin typeface="Arial" panose="020B0604020202020204" pitchFamily="34" charset="0"/>
                          <a:ea typeface="+mn-ea"/>
                          <a:cs typeface="Arial" panose="020B0604020202020204" pitchFamily="34" charset="0"/>
                        </a:rPr>
                      </a:br>
                      <a:r>
                        <a:rPr lang="fr-FR" sz="1400" b="1" kern="1200" dirty="0">
                          <a:solidFill>
                            <a:schemeClr val="tx1"/>
                          </a:solidFill>
                          <a:latin typeface="Arial" panose="020B0604020202020204" pitchFamily="34" charset="0"/>
                          <a:ea typeface="+mn-ea"/>
                          <a:cs typeface="Arial" panose="020B0604020202020204" pitchFamily="34" charset="0"/>
                        </a:rPr>
                        <a:t>Priorité : 33</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Imposer dans les bâtiments existants et nouveaux, l’infiltration des eaux de pluie dans le sol, et la réutilisation des eaux grises et des eaux pluviales pour les usages non potables (toilettes)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280882">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Zéro tuyau dans tous les projets d’aménagement</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280882">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Favoriser l’infiltration à la parcelle</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561763">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Améliorer le stockage de l’eau dans les sols en développant les zones humides, les bocages et en améliorant la </a:t>
                      </a:r>
                      <a:r>
                        <a:rPr lang="fr-FR" sz="1400" u="none" strike="noStrike" kern="1200" dirty="0">
                          <a:solidFill>
                            <a:schemeClr val="tx1"/>
                          </a:solidFill>
                          <a:effectLst/>
                          <a:latin typeface="+mn-lt"/>
                          <a:ea typeface="+mn-ea"/>
                          <a:cs typeface="+mn-cs"/>
                        </a:rPr>
                        <a:t>structure</a:t>
                      </a:r>
                      <a:r>
                        <a:rPr lang="fr-FR" sz="1400" u="none" strike="noStrike" kern="1200" dirty="0">
                          <a:solidFill>
                            <a:schemeClr val="dk1"/>
                          </a:solidFill>
                          <a:effectLst/>
                          <a:latin typeface="+mn-lt"/>
                          <a:ea typeface="+mn-ea"/>
                          <a:cs typeface="+mn-cs"/>
                        </a:rPr>
                        <a:t> des sols agricoles et urbains (matière organique)</a:t>
                      </a:r>
                    </a:p>
                  </a:txBody>
                  <a:tcPr marL="0" marR="0" marT="0" marB="0" anchor="ctr">
                    <a:solidFill>
                      <a:schemeClr val="accent3">
                        <a:lumMod val="20000"/>
                        <a:lumOff val="80000"/>
                      </a:schemeClr>
                    </a:solidFill>
                  </a:tcPr>
                </a:tc>
                <a:extLst>
                  <a:ext uri="{0D108BD9-81ED-4DB2-BD59-A6C34878D82A}">
                    <a16:rowId xmlns:a16="http://schemas.microsoft.com/office/drawing/2014/main" val="359210517"/>
                  </a:ext>
                </a:extLst>
              </a:tr>
              <a:tr h="280882">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Gérer l’eau pluviale à la parcelle pour tout projet de construction</a:t>
                      </a:r>
                    </a:p>
                  </a:txBody>
                  <a:tcPr marL="0" marR="0" marT="0" marB="0" anchor="ctr">
                    <a:solidFill>
                      <a:schemeClr val="accent3">
                        <a:lumMod val="20000"/>
                        <a:lumOff val="80000"/>
                      </a:schemeClr>
                    </a:solidFill>
                  </a:tcPr>
                </a:tc>
                <a:extLst>
                  <a:ext uri="{0D108BD9-81ED-4DB2-BD59-A6C34878D82A}">
                    <a16:rowId xmlns:a16="http://schemas.microsoft.com/office/drawing/2014/main" val="3248547866"/>
                  </a:ext>
                </a:extLst>
              </a:tr>
              <a:tr h="280882">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Accompagner les agriculteurs</a:t>
                      </a:r>
                    </a:p>
                  </a:txBody>
                  <a:tcPr marL="0" marR="0" marT="0" marB="0" anchor="ctr">
                    <a:solidFill>
                      <a:schemeClr val="accent3">
                        <a:lumMod val="20000"/>
                        <a:lumOff val="80000"/>
                      </a:schemeClr>
                    </a:solidFill>
                  </a:tcPr>
                </a:tc>
                <a:extLst>
                  <a:ext uri="{0D108BD9-81ED-4DB2-BD59-A6C34878D82A}">
                    <a16:rowId xmlns:a16="http://schemas.microsoft.com/office/drawing/2014/main" val="2249730890"/>
                  </a:ext>
                </a:extLst>
              </a:tr>
              <a:tr h="280882">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Limiter les sols imperméables sur les surfaces de voirie</a:t>
                      </a:r>
                    </a:p>
                  </a:txBody>
                  <a:tcPr marL="0" marR="0" marT="0" marB="0" anchor="ctr">
                    <a:solidFill>
                      <a:schemeClr val="accent3">
                        <a:lumMod val="20000"/>
                        <a:lumOff val="80000"/>
                      </a:schemeClr>
                    </a:solidFill>
                  </a:tcPr>
                </a:tc>
                <a:extLst>
                  <a:ext uri="{0D108BD9-81ED-4DB2-BD59-A6C34878D82A}">
                    <a16:rowId xmlns:a16="http://schemas.microsoft.com/office/drawing/2014/main" val="147851063"/>
                  </a:ext>
                </a:extLst>
              </a:tr>
              <a:tr h="280882">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Avoir un suivi piézométrique efficace des nappes par les services de l’Etat</a:t>
                      </a:r>
                    </a:p>
                  </a:txBody>
                  <a:tcPr marL="0" marR="0" marT="0" marB="0" anchor="ctr">
                    <a:solidFill>
                      <a:schemeClr val="accent3">
                        <a:lumMod val="20000"/>
                        <a:lumOff val="80000"/>
                      </a:schemeClr>
                    </a:solidFill>
                  </a:tcPr>
                </a:tc>
                <a:extLst>
                  <a:ext uri="{0D108BD9-81ED-4DB2-BD59-A6C34878D82A}">
                    <a16:rowId xmlns:a16="http://schemas.microsoft.com/office/drawing/2014/main" val="2582059526"/>
                  </a:ext>
                </a:extLst>
              </a:tr>
              <a:tr h="280882">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Désimperméabiliser les villes (espaces publics et privés)</a:t>
                      </a:r>
                    </a:p>
                  </a:txBody>
                  <a:tcPr marL="0" marR="0" marT="0" marB="0" anchor="ctr">
                    <a:solidFill>
                      <a:schemeClr val="accent3">
                        <a:lumMod val="20000"/>
                        <a:lumOff val="80000"/>
                      </a:schemeClr>
                    </a:solidFill>
                  </a:tcPr>
                </a:tc>
                <a:extLst>
                  <a:ext uri="{0D108BD9-81ED-4DB2-BD59-A6C34878D82A}">
                    <a16:rowId xmlns:a16="http://schemas.microsoft.com/office/drawing/2014/main" val="4100720107"/>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850095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Risques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22</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graphicFrame>
        <p:nvGraphicFramePr>
          <p:cNvPr id="2" name="Tableau 1">
            <a:extLst>
              <a:ext uri="{FF2B5EF4-FFF2-40B4-BE49-F238E27FC236}">
                <a16:creationId xmlns:a16="http://schemas.microsoft.com/office/drawing/2014/main" id="{7E4D10BD-AF86-5636-F198-B19D64E78E9C}"/>
              </a:ext>
            </a:extLst>
          </p:cNvPr>
          <p:cNvGraphicFramePr>
            <a:graphicFrameLocks noGrp="1"/>
          </p:cNvGraphicFramePr>
          <p:nvPr>
            <p:extLst>
              <p:ext uri="{D42A27DB-BD31-4B8C-83A1-F6EECF244321}">
                <p14:modId xmlns:p14="http://schemas.microsoft.com/office/powerpoint/2010/main" val="3241141867"/>
              </p:ext>
            </p:extLst>
          </p:nvPr>
        </p:nvGraphicFramePr>
        <p:xfrm>
          <a:off x="275602" y="887325"/>
          <a:ext cx="11640796" cy="5462246"/>
        </p:xfrm>
        <a:graphic>
          <a:graphicData uri="http://schemas.openxmlformats.org/drawingml/2006/table">
            <a:tbl>
              <a:tblPr>
                <a:tableStyleId>{5C22544A-7EE6-4342-B048-85BDC9FD1C3A}</a:tableStyleId>
              </a:tblPr>
              <a:tblGrid>
                <a:gridCol w="2810433">
                  <a:extLst>
                    <a:ext uri="{9D8B030D-6E8A-4147-A177-3AD203B41FA5}">
                      <a16:colId xmlns:a16="http://schemas.microsoft.com/office/drawing/2014/main" val="3765049858"/>
                    </a:ext>
                  </a:extLst>
                </a:gridCol>
                <a:gridCol w="8830363">
                  <a:extLst>
                    <a:ext uri="{9D8B030D-6E8A-4147-A177-3AD203B41FA5}">
                      <a16:colId xmlns:a16="http://schemas.microsoft.com/office/drawing/2014/main" val="1746915567"/>
                    </a:ext>
                  </a:extLst>
                </a:gridCol>
              </a:tblGrid>
              <a:tr h="358778">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Objectifs /  futur souhaitable</a:t>
                      </a:r>
                    </a:p>
                  </a:txBody>
                  <a:tcPr marL="0" marR="0" marT="0" marB="0" anchor="ctr">
                    <a:solidFill>
                      <a:schemeClr val="accent4">
                        <a:lumMod val="75000"/>
                      </a:schemeClr>
                    </a:solidFill>
                  </a:tcPr>
                </a:tc>
                <a:tc>
                  <a:txBody>
                    <a:bodyPr/>
                    <a:lstStyle/>
                    <a:p>
                      <a:pPr algn="ctr" fontAlgn="ctr"/>
                      <a:r>
                        <a:rPr lang="fr-FR" sz="1500" b="1" i="0" kern="1200" dirty="0">
                          <a:solidFill>
                            <a:schemeClr val="bg1"/>
                          </a:solidFill>
                          <a:effectLst/>
                          <a:latin typeface="Segoe UI" panose="020B0502040204020203" pitchFamily="34" charset="0"/>
                          <a:cs typeface="Times New Roman" panose="02020603050405020304" pitchFamily="18" charset="0"/>
                        </a:rPr>
                        <a:t>Moyens / mesures  pour les atteindre</a:t>
                      </a:r>
                    </a:p>
                  </a:txBody>
                  <a:tcPr marL="0" marR="0" marT="0" marB="0" anchor="ctr">
                    <a:solidFill>
                      <a:schemeClr val="accent3"/>
                    </a:solidFill>
                  </a:tcPr>
                </a:tc>
                <a:extLst>
                  <a:ext uri="{0D108BD9-81ED-4DB2-BD59-A6C34878D82A}">
                    <a16:rowId xmlns:a16="http://schemas.microsoft.com/office/drawing/2014/main" val="2052441471"/>
                  </a:ext>
                </a:extLst>
              </a:tr>
              <a:tr h="451598">
                <a:tc rowSpan="2">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Sécurité des biens et personnes préservée (avec graduation)</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5</a:t>
                      </a:r>
                    </a:p>
                  </a:txBody>
                  <a:tcPr marL="0" marR="0" marT="0" marB="0" anchor="ctr">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Chaque commune dispose d’outils d’alerte de la population et organise des exercices et infos sur les risques</a:t>
                      </a:r>
                    </a:p>
                  </a:txBody>
                  <a:tcPr marL="0" marR="0" marT="0" marB="0" anchor="ctr">
                    <a:solidFill>
                      <a:schemeClr val="accent3">
                        <a:lumMod val="20000"/>
                        <a:lumOff val="80000"/>
                      </a:schemeClr>
                    </a:solidFill>
                  </a:tcPr>
                </a:tc>
                <a:extLst>
                  <a:ext uri="{0D108BD9-81ED-4DB2-BD59-A6C34878D82A}">
                    <a16:rowId xmlns:a16="http://schemas.microsoft.com/office/drawing/2014/main" val="32188009"/>
                  </a:ext>
                </a:extLst>
              </a:tr>
              <a:tr h="331124">
                <a:tc vMerge="1">
                  <a:txBody>
                    <a:bodyPr/>
                    <a:lstStyle/>
                    <a:p>
                      <a:endParaRPr lang="fr-FR"/>
                    </a:p>
                  </a:txBody>
                  <a:tcPr>
                    <a:lnT w="762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Réguler voire supprimer la construction dans les zones à risque</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10481018"/>
                  </a:ext>
                </a:extLst>
              </a:tr>
              <a:tr h="908774">
                <a:tc rowSpan="6">
                  <a:txBody>
                    <a:bodyPr/>
                    <a:lstStyle/>
                    <a:p>
                      <a:pPr algn="ctr" fontAlgn="ctr">
                        <a:lnSpc>
                          <a:spcPct val="100000"/>
                        </a:lnSpc>
                      </a:pPr>
                      <a:r>
                        <a:rPr lang="fr-FR" sz="1400" b="0" kern="1200" dirty="0">
                          <a:solidFill>
                            <a:schemeClr val="tx1"/>
                          </a:solidFill>
                          <a:latin typeface="Arial" panose="020B0604020202020204" pitchFamily="34" charset="0"/>
                          <a:ea typeface="+mn-ea"/>
                          <a:cs typeface="Arial" panose="020B0604020202020204" pitchFamily="34" charset="0"/>
                        </a:rPr>
                        <a:t>En 2050, on a réussi à ralentir la vitesse des cours d’eau et à maintenir les débits d’étiage</a:t>
                      </a:r>
                    </a:p>
                    <a:p>
                      <a:pPr algn="ctr" fontAlgn="ctr">
                        <a:lnSpc>
                          <a:spcPct val="100000"/>
                        </a:lnSpc>
                      </a:pPr>
                      <a:r>
                        <a:rPr lang="fr-FR" sz="1400" b="1" kern="1200" dirty="0">
                          <a:solidFill>
                            <a:schemeClr val="tx1"/>
                          </a:solidFill>
                          <a:latin typeface="Arial" panose="020B0604020202020204" pitchFamily="34" charset="0"/>
                          <a:ea typeface="+mn-ea"/>
                          <a:cs typeface="Arial" panose="020B0604020202020204" pitchFamily="34" charset="0"/>
                        </a:rPr>
                        <a:t>Priorité : 12</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Une personne propose de développer les barrages pour retenir l’eau dans les cours d’eau, mais cette solution est contestée par tous les autres : augmente l’évaporation de l’eau, crée des problèmes de solidarité avec l’aval, coute plus cher que le </a:t>
                      </a:r>
                      <a:r>
                        <a:rPr lang="fr-FR" sz="1400" u="none" strike="noStrike" kern="1200" dirty="0">
                          <a:solidFill>
                            <a:schemeClr val="tx1"/>
                          </a:solidFill>
                          <a:effectLst/>
                          <a:latin typeface="+mn-lt"/>
                          <a:ea typeface="+mn-ea"/>
                          <a:cs typeface="+mn-cs"/>
                        </a:rPr>
                        <a:t>coût</a:t>
                      </a:r>
                      <a:r>
                        <a:rPr lang="fr-FR" sz="1400" u="none" strike="noStrike" kern="1200" dirty="0">
                          <a:solidFill>
                            <a:schemeClr val="dk1"/>
                          </a:solidFill>
                          <a:effectLst/>
                          <a:latin typeface="+mn-lt"/>
                          <a:ea typeface="+mn-ea"/>
                          <a:cs typeface="+mn-cs"/>
                        </a:rPr>
                        <a:t> des risques, détériore les cours d’eau. Aujourd’hui les pays du Nord enlèvent au contraire les digues.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41875642"/>
                  </a:ext>
                </a:extLst>
              </a:tr>
              <a:tr h="284331">
                <a:tc vMerge="1">
                  <a:txBody>
                    <a:bodyPr/>
                    <a:lstStyle/>
                    <a:p>
                      <a:endParaRPr lang="fr-FR"/>
                    </a:p>
                  </a:txBody>
                  <a:tcPr>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Mieux gérer les ouvrages et le bocage</a:t>
                      </a:r>
                    </a:p>
                  </a:txBody>
                  <a:tcPr marL="0" marR="0" marT="0" marB="0" anchor="ctr">
                    <a:solidFill>
                      <a:schemeClr val="accent3">
                        <a:lumMod val="20000"/>
                        <a:lumOff val="80000"/>
                      </a:schemeClr>
                    </a:solidFill>
                  </a:tcPr>
                </a:tc>
                <a:extLst>
                  <a:ext uri="{0D108BD9-81ED-4DB2-BD59-A6C34878D82A}">
                    <a16:rowId xmlns:a16="http://schemas.microsoft.com/office/drawing/2014/main" val="1880886612"/>
                  </a:ext>
                </a:extLst>
              </a:tr>
              <a:tr h="28433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Restaurer les zones humides</a:t>
                      </a:r>
                    </a:p>
                  </a:txBody>
                  <a:tcPr marL="0" marR="0" marT="0" marB="0" anchor="ctr">
                    <a:solidFill>
                      <a:schemeClr val="accent3">
                        <a:lumMod val="20000"/>
                        <a:lumOff val="80000"/>
                      </a:schemeClr>
                    </a:solidFill>
                  </a:tcPr>
                </a:tc>
                <a:extLst>
                  <a:ext uri="{0D108BD9-81ED-4DB2-BD59-A6C34878D82A}">
                    <a16:rowId xmlns:a16="http://schemas.microsoft.com/office/drawing/2014/main" val="3452315325"/>
                  </a:ext>
                </a:extLst>
              </a:tr>
              <a:tr h="28433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Renaturer les cours d’eau avec un reméandrage pour revenir à un fonctionnement naturel</a:t>
                      </a:r>
                    </a:p>
                  </a:txBody>
                  <a:tcPr marL="0" marR="0" marT="0" marB="0" anchor="ctr">
                    <a:solidFill>
                      <a:schemeClr val="accent3">
                        <a:lumMod val="20000"/>
                        <a:lumOff val="80000"/>
                      </a:schemeClr>
                    </a:solidFill>
                  </a:tcPr>
                </a:tc>
                <a:extLst>
                  <a:ext uri="{0D108BD9-81ED-4DB2-BD59-A6C34878D82A}">
                    <a16:rowId xmlns:a16="http://schemas.microsoft.com/office/drawing/2014/main" val="359210517"/>
                  </a:ext>
                </a:extLst>
              </a:tr>
              <a:tr h="28433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Dé drainer un maximum de parcelles et créer des zones tampon</a:t>
                      </a:r>
                    </a:p>
                  </a:txBody>
                  <a:tcPr marL="0" marR="0" marT="0" marB="0" anchor="ctr">
                    <a:solidFill>
                      <a:schemeClr val="accent3">
                        <a:lumMod val="20000"/>
                        <a:lumOff val="80000"/>
                      </a:schemeClr>
                    </a:solidFill>
                  </a:tcPr>
                </a:tc>
                <a:extLst>
                  <a:ext uri="{0D108BD9-81ED-4DB2-BD59-A6C34878D82A}">
                    <a16:rowId xmlns:a16="http://schemas.microsoft.com/office/drawing/2014/main" val="3248547866"/>
                  </a:ext>
                </a:extLst>
              </a:tr>
              <a:tr h="284331">
                <a:tc vMerge="1">
                  <a:txBody>
                    <a:bodyPr/>
                    <a:lstStyle/>
                    <a:p>
                      <a:endParaRPr lang="fr-FR"/>
                    </a:p>
                  </a:txBody>
                  <a:tcPr>
                    <a:lnT w="76200" cap="flat" cmpd="sng" algn="ctr">
                      <a:solidFill>
                        <a:schemeClr val="bg1"/>
                      </a:solidFill>
                      <a:prstDash val="solid"/>
                      <a:round/>
                      <a:headEnd type="none" w="med" len="med"/>
                      <a:tailEnd type="none" w="med" len="med"/>
                    </a:lnT>
                  </a:tcPr>
                </a:tc>
                <a:tc>
                  <a:txBody>
                    <a:bodyPr/>
                    <a:lstStyle/>
                    <a:p>
                      <a:pPr algn="l" fontAlgn="b">
                        <a:lnSpc>
                          <a:spcPct val="100000"/>
                        </a:lnSpc>
                      </a:pPr>
                      <a:r>
                        <a:rPr lang="fr-FR" sz="1400" u="none" strike="noStrike" kern="1200" dirty="0">
                          <a:solidFill>
                            <a:schemeClr val="dk1"/>
                          </a:solidFill>
                          <a:effectLst/>
                          <a:latin typeface="+mn-lt"/>
                          <a:ea typeface="+mn-ea"/>
                          <a:cs typeface="+mn-cs"/>
                        </a:rPr>
                        <a:t>Limiter drastiquement les prélèvements dans les nappes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720107"/>
                  </a:ext>
                </a:extLst>
              </a:tr>
              <a:tr h="284331">
                <a:tc rowSpan="3">
                  <a:txBody>
                    <a:bodyPr/>
                    <a:lstStyle/>
                    <a:p>
                      <a:pPr algn="ctr">
                        <a:lnSpc>
                          <a:spcPct val="100000"/>
                        </a:lnSpc>
                      </a:pPr>
                      <a:r>
                        <a:rPr lang="fr-FR" sz="1400" dirty="0"/>
                        <a:t>Une règlementation contrôlée et mise en œuvre</a:t>
                      </a:r>
                    </a:p>
                    <a:p>
                      <a:pPr algn="ctr">
                        <a:lnSpc>
                          <a:spcPct val="100000"/>
                        </a:lnSpc>
                      </a:pPr>
                      <a:r>
                        <a:rPr lang="fr-FR" sz="1400" b="1" dirty="0"/>
                        <a:t>Priorité : 14</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Vérifier systématiquement l’application des règlements sur les usages de l’eau</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917397947"/>
                  </a:ext>
                </a:extLst>
              </a:tr>
              <a:tr h="284331">
                <a:tc vMerge="1">
                  <a:txBody>
                    <a:bodyPr/>
                    <a:lstStyle/>
                    <a:p>
                      <a:endParaRPr lang="fr-FR"/>
                    </a:p>
                  </a:txBody>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place une tarification incitative</a:t>
                      </a:r>
                    </a:p>
                  </a:txBody>
                  <a:tcPr marL="0" marR="0" marT="0" marB="0" anchor="ctr">
                    <a:solidFill>
                      <a:schemeClr val="accent3">
                        <a:lumMod val="20000"/>
                        <a:lumOff val="80000"/>
                      </a:schemeClr>
                    </a:solidFill>
                  </a:tcPr>
                </a:tc>
                <a:extLst>
                  <a:ext uri="{0D108BD9-81ED-4DB2-BD59-A6C34878D82A}">
                    <a16:rowId xmlns:a16="http://schemas.microsoft.com/office/drawing/2014/main" val="931916339"/>
                  </a:ext>
                </a:extLst>
              </a:tr>
              <a:tr h="284331">
                <a:tc vMerge="1">
                  <a:txBody>
                    <a:bodyPr/>
                    <a:lstStyle/>
                    <a:p>
                      <a:endParaRPr lang="fr-FR"/>
                    </a:p>
                  </a:txBody>
                  <a:tcPr>
                    <a:lnT w="76200" cap="flat" cmpd="sng" algn="ctr">
                      <a:solidFill>
                        <a:schemeClr val="bg1"/>
                      </a:solidFill>
                      <a:prstDash val="solid"/>
                      <a:round/>
                      <a:headEnd type="none" w="med" len="med"/>
                      <a:tailEnd type="none" w="med" len="med"/>
                    </a:lnT>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Contrôler et sanctionner les puisages clandestins</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72429279"/>
                  </a:ext>
                </a:extLst>
              </a:tr>
              <a:tr h="284331">
                <a:tc rowSpan="4">
                  <a:txBody>
                    <a:bodyPr/>
                    <a:lstStyle/>
                    <a:p>
                      <a:pPr algn="ctr">
                        <a:lnSpc>
                          <a:spcPct val="100000"/>
                        </a:lnSpc>
                      </a:pPr>
                      <a:r>
                        <a:rPr lang="fr-FR" sz="1400" dirty="0"/>
                        <a:t>En 2050, on est capables de prévenir les risques et préparer les situations de crise</a:t>
                      </a:r>
                    </a:p>
                    <a:p>
                      <a:pPr algn="ctr">
                        <a:lnSpc>
                          <a:spcPct val="100000"/>
                        </a:lnSpc>
                      </a:pPr>
                      <a:r>
                        <a:rPr lang="fr-FR" sz="1400" b="1" dirty="0"/>
                        <a:t>Priorité : 11</a:t>
                      </a:r>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Mettre en place des niveaux d’alerte par sms mais aussi par sirènes (réapprendre les alertes)</a:t>
                      </a:r>
                    </a:p>
                  </a:txBody>
                  <a:tcPr marL="0" marR="0" marT="0" marB="0" anchor="ctr">
                    <a:lnT w="762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3714044147"/>
                  </a:ext>
                </a:extLst>
              </a:tr>
              <a:tr h="284331">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Réaliser des simulations de crise auprès des enfants</a:t>
                      </a:r>
                    </a:p>
                  </a:txBody>
                  <a:tcPr marL="0" marR="0" marT="0" marB="0" anchor="ctr">
                    <a:solidFill>
                      <a:schemeClr val="accent3">
                        <a:lumMod val="20000"/>
                        <a:lumOff val="80000"/>
                      </a:schemeClr>
                    </a:solidFill>
                  </a:tcPr>
                </a:tc>
                <a:extLst>
                  <a:ext uri="{0D108BD9-81ED-4DB2-BD59-A6C34878D82A}">
                    <a16:rowId xmlns:a16="http://schemas.microsoft.com/office/drawing/2014/main" val="1783244689"/>
                  </a:ext>
                </a:extLst>
              </a:tr>
              <a:tr h="284331">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l" fontAlgn="b">
                        <a:lnSpc>
                          <a:spcPct val="100000"/>
                        </a:lnSpc>
                      </a:pPr>
                      <a:r>
                        <a:rPr lang="fr-FR" sz="1400" u="none" strike="noStrike" kern="1200" dirty="0">
                          <a:solidFill>
                            <a:schemeClr val="dk1"/>
                          </a:solidFill>
                          <a:effectLst/>
                          <a:latin typeface="+mn-lt"/>
                          <a:ea typeface="+mn-ea"/>
                          <a:cs typeface="+mn-cs"/>
                        </a:rPr>
                        <a:t>Renforcer la règlementation sur les économies d’eau notamment en gestion de crise et récupération des pluies</a:t>
                      </a:r>
                    </a:p>
                  </a:txBody>
                  <a:tcPr marL="0" marR="0" marT="0" marB="0" anchor="ctr">
                    <a:solidFill>
                      <a:schemeClr val="accent3">
                        <a:lumMod val="20000"/>
                        <a:lumOff val="80000"/>
                      </a:schemeClr>
                    </a:solidFill>
                  </a:tcPr>
                </a:tc>
                <a:extLst>
                  <a:ext uri="{0D108BD9-81ED-4DB2-BD59-A6C34878D82A}">
                    <a16:rowId xmlns:a16="http://schemas.microsoft.com/office/drawing/2014/main" val="1381384203"/>
                  </a:ext>
                </a:extLst>
              </a:tr>
              <a:tr h="284331">
                <a:tc vMerge="1">
                  <a:txBody>
                    <a:bodyPr/>
                    <a:lstStyle/>
                    <a:p>
                      <a:pPr>
                        <a:lnSpc>
                          <a:spcPct val="100000"/>
                        </a:lnSpc>
                      </a:pPr>
                      <a:endParaRPr lang="fr-FR" sz="1400" dirty="0"/>
                    </a:p>
                  </a:txBody>
                  <a:tcPr marL="0" marR="0" marT="0"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u="none" strike="noStrike" kern="1200" dirty="0">
                          <a:solidFill>
                            <a:schemeClr val="dk1"/>
                          </a:solidFill>
                          <a:effectLst/>
                          <a:latin typeface="+mn-lt"/>
                          <a:ea typeface="+mn-ea"/>
                          <a:cs typeface="+mn-cs"/>
                        </a:rPr>
                        <a:t>Développer la solidarité territoriale via l’interconnexion des réseaux</a:t>
                      </a:r>
                    </a:p>
                  </a:txBody>
                  <a:tcPr marL="0" marR="0" marT="0" marB="0" anchor="ctr">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1180089"/>
                  </a:ext>
                </a:extLst>
              </a:tr>
            </a:tbl>
          </a:graphicData>
        </a:graphic>
      </p:graphicFrame>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Tree>
    <p:extLst>
      <p:ext uri="{BB962C8B-B14F-4D97-AF65-F5344CB8AC3E}">
        <p14:creationId xmlns:p14="http://schemas.microsoft.com/office/powerpoint/2010/main" val="297437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191E62F-C624-A013-7A98-580980ABE073}"/>
              </a:ext>
            </a:extLst>
          </p:cNvPr>
          <p:cNvSpPr>
            <a:spLocks noGrp="1"/>
          </p:cNvSpPr>
          <p:nvPr>
            <p:ph type="body" sz="quarter" idx="17"/>
          </p:nvPr>
        </p:nvSpPr>
        <p:spPr/>
        <p:txBody>
          <a:bodyPr/>
          <a:lstStyle/>
          <a:p>
            <a:r>
              <a:rPr lang="fr-FR" dirty="0"/>
              <a:t>01.</a:t>
            </a:r>
          </a:p>
        </p:txBody>
      </p:sp>
      <p:sp>
        <p:nvSpPr>
          <p:cNvPr id="2" name="Titre 1">
            <a:extLst>
              <a:ext uri="{FF2B5EF4-FFF2-40B4-BE49-F238E27FC236}">
                <a16:creationId xmlns:a16="http://schemas.microsoft.com/office/drawing/2014/main" id="{DDF4998E-5F5A-1CD0-7A78-4651E7131F79}"/>
              </a:ext>
            </a:extLst>
          </p:cNvPr>
          <p:cNvSpPr>
            <a:spLocks noGrp="1"/>
          </p:cNvSpPr>
          <p:nvPr>
            <p:ph type="title"/>
          </p:nvPr>
        </p:nvSpPr>
        <p:spPr>
          <a:xfrm>
            <a:off x="1458107" y="2889250"/>
            <a:ext cx="5789360" cy="2056376"/>
          </a:xfrm>
        </p:spPr>
        <p:txBody>
          <a:bodyPr/>
          <a:lstStyle/>
          <a:p>
            <a:r>
              <a:rPr lang="fr-FR" dirty="0"/>
              <a:t>Amendement des </a:t>
            </a:r>
            <a:br>
              <a:rPr lang="fr-FR" dirty="0"/>
            </a:br>
            <a:r>
              <a:rPr lang="fr-FR" dirty="0"/>
              <a:t>scénarios tendanciels</a:t>
            </a:r>
          </a:p>
        </p:txBody>
      </p:sp>
      <p:sp>
        <p:nvSpPr>
          <p:cNvPr id="5" name="Espace réservé de la date 4">
            <a:extLst>
              <a:ext uri="{FF2B5EF4-FFF2-40B4-BE49-F238E27FC236}">
                <a16:creationId xmlns:a16="http://schemas.microsoft.com/office/drawing/2014/main" id="{93F02403-4EA7-DE68-92C1-A5A168ED9B33}"/>
              </a:ext>
            </a:extLst>
          </p:cNvPr>
          <p:cNvSpPr>
            <a:spLocks noGrp="1"/>
          </p:cNvSpPr>
          <p:nvPr>
            <p:ph type="dt" sz="half" idx="12"/>
          </p:nvPr>
        </p:nvSpPr>
        <p:spPr/>
        <p:txBody>
          <a:bodyPr/>
          <a:lstStyle/>
          <a:p>
            <a:r>
              <a:rPr lang="fr-FR" dirty="0"/>
              <a:t>Octobre 2023</a:t>
            </a:r>
          </a:p>
        </p:txBody>
      </p:sp>
      <p:sp>
        <p:nvSpPr>
          <p:cNvPr id="6" name="Espace réservé du pied de page 5">
            <a:extLst>
              <a:ext uri="{FF2B5EF4-FFF2-40B4-BE49-F238E27FC236}">
                <a16:creationId xmlns:a16="http://schemas.microsoft.com/office/drawing/2014/main" id="{EDEBBC24-75B9-727A-00C2-C3892D2F81A1}"/>
              </a:ext>
            </a:extLst>
          </p:cNvPr>
          <p:cNvSpPr>
            <a:spLocks noGrp="1"/>
          </p:cNvSpPr>
          <p:nvPr>
            <p:ph type="ftr" sz="quarter" idx="11"/>
          </p:nvPr>
        </p:nvSpPr>
        <p:spPr/>
        <p:txBody>
          <a:bodyPr/>
          <a:lstStyle/>
          <a:p>
            <a:r>
              <a:rPr lang="fr-FR" dirty="0"/>
              <a:t>Révision SAGE Vilaine : prospective et stratégie</a:t>
            </a:r>
          </a:p>
        </p:txBody>
      </p:sp>
      <p:sp>
        <p:nvSpPr>
          <p:cNvPr id="7" name="Espace réservé du numéro de diapositive 6">
            <a:extLst>
              <a:ext uri="{FF2B5EF4-FFF2-40B4-BE49-F238E27FC236}">
                <a16:creationId xmlns:a16="http://schemas.microsoft.com/office/drawing/2014/main" id="{995E9141-2FB7-3473-936D-0DE4EC63FE68}"/>
              </a:ext>
            </a:extLst>
          </p:cNvPr>
          <p:cNvSpPr>
            <a:spLocks noGrp="1"/>
          </p:cNvSpPr>
          <p:nvPr>
            <p:ph type="sldNum" sz="quarter" idx="10"/>
          </p:nvPr>
        </p:nvSpPr>
        <p:spPr/>
        <p:txBody>
          <a:bodyPr/>
          <a:lstStyle/>
          <a:p>
            <a:fld id="{D67C0D4E-7AF8-4EE0-8632-0BA880AF82F5}" type="slidenum">
              <a:rPr lang="fr-FR" smtClean="0"/>
              <a:pPr/>
              <a:t>3</a:t>
            </a:fld>
            <a:endParaRPr lang="fr-FR" dirty="0"/>
          </a:p>
        </p:txBody>
      </p:sp>
      <p:pic>
        <p:nvPicPr>
          <p:cNvPr id="10" name="Espace réservé pour une image  8">
            <a:extLst>
              <a:ext uri="{FF2B5EF4-FFF2-40B4-BE49-F238E27FC236}">
                <a16:creationId xmlns:a16="http://schemas.microsoft.com/office/drawing/2014/main" id="{3BA3C72E-23CE-7B63-440F-D53871BE80D0}"/>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p:blipFill>
        <p:spPr>
          <a:xfrm>
            <a:off x="8389107" y="-10711"/>
            <a:ext cx="3832905" cy="6880745"/>
          </a:xfrm>
        </p:spPr>
      </p:pic>
      <p:sp>
        <p:nvSpPr>
          <p:cNvPr id="3" name="ZoneTexte 2">
            <a:extLst>
              <a:ext uri="{FF2B5EF4-FFF2-40B4-BE49-F238E27FC236}">
                <a16:creationId xmlns:a16="http://schemas.microsoft.com/office/drawing/2014/main" id="{240E15A0-B4F3-D07D-0D85-E8A1D52DD7AE}"/>
              </a:ext>
            </a:extLst>
          </p:cNvPr>
          <p:cNvSpPr txBox="1"/>
          <p:nvPr/>
        </p:nvSpPr>
        <p:spPr>
          <a:xfrm>
            <a:off x="1089337" y="4554849"/>
            <a:ext cx="6728950" cy="1392075"/>
          </a:xfrm>
          <a:prstGeom prst="rect">
            <a:avLst/>
          </a:prstGeom>
          <a:noFill/>
        </p:spPr>
        <p:txBody>
          <a:bodyPr wrap="square" rtlCol="0">
            <a:noAutofit/>
          </a:bodyPr>
          <a:lstStyle/>
          <a:p>
            <a:pPr marL="285750" indent="-285750" algn="l" fontAlgn="b">
              <a:lnSpc>
                <a:spcPct val="100000"/>
              </a:lnSpc>
              <a:buFont typeface="Wingdings" panose="05000000000000000000" pitchFamily="2" charset="2"/>
              <a:buChar char="à"/>
            </a:pPr>
            <a:r>
              <a:rPr lang="fr-FR" sz="1400" dirty="0">
                <a:solidFill>
                  <a:schemeClr val="dk1"/>
                </a:solidFill>
              </a:rPr>
              <a:t>Les participants ont amendé les différents scénarios tendanciels thématiques en précisant d’autres facteurs favorables et défavorables.</a:t>
            </a:r>
          </a:p>
          <a:p>
            <a:pPr marL="285750" indent="-285750" algn="l" fontAlgn="b">
              <a:lnSpc>
                <a:spcPct val="100000"/>
              </a:lnSpc>
              <a:buFont typeface="Wingdings" panose="05000000000000000000" pitchFamily="2" charset="2"/>
              <a:buChar char="à"/>
            </a:pPr>
            <a:endParaRPr lang="fr-FR" sz="1400" dirty="0">
              <a:solidFill>
                <a:schemeClr val="dk1"/>
              </a:solidFill>
            </a:endParaRPr>
          </a:p>
          <a:p>
            <a:pPr marL="285750" indent="-285750" algn="l" fontAlgn="b">
              <a:lnSpc>
                <a:spcPct val="100000"/>
              </a:lnSpc>
              <a:buFont typeface="Wingdings" panose="05000000000000000000" pitchFamily="2" charset="2"/>
              <a:buChar char="à"/>
            </a:pPr>
            <a:r>
              <a:rPr lang="fr-FR" sz="1400" dirty="0">
                <a:solidFill>
                  <a:schemeClr val="dk1"/>
                </a:solidFill>
              </a:rPr>
              <a:t>Ils ont également fait part de sujets qui mériteraient d’être précisés en parallèle de la mise en œuvre du SAGE.</a:t>
            </a:r>
          </a:p>
        </p:txBody>
      </p:sp>
    </p:spTree>
    <p:extLst>
      <p:ext uri="{BB962C8B-B14F-4D97-AF65-F5344CB8AC3E}">
        <p14:creationId xmlns:p14="http://schemas.microsoft.com/office/powerpoint/2010/main" val="361773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CE511-84CD-FD37-4DCC-221D0D4841FA}"/>
              </a:ext>
            </a:extLst>
          </p:cNvPr>
          <p:cNvSpPr>
            <a:spLocks noGrp="1"/>
          </p:cNvSpPr>
          <p:nvPr>
            <p:ph type="title"/>
          </p:nvPr>
        </p:nvSpPr>
        <p:spPr/>
        <p:txBody>
          <a:bodyPr>
            <a:normAutofit fontScale="90000"/>
          </a:bodyPr>
          <a:lstStyle/>
          <a:p>
            <a:r>
              <a:rPr lang="fr-FR" dirty="0"/>
              <a:t>Tendances prévisionnelles des enjeux sur la </a:t>
            </a:r>
            <a:r>
              <a:rPr lang="fr-FR" dirty="0">
                <a:solidFill>
                  <a:schemeClr val="tx2"/>
                </a:solidFill>
              </a:rPr>
              <a:t>qualité des eaux</a:t>
            </a:r>
          </a:p>
        </p:txBody>
      </p:sp>
      <p:sp>
        <p:nvSpPr>
          <p:cNvPr id="3" name="Espace réservé du numéro de diapositive 2">
            <a:extLst>
              <a:ext uri="{FF2B5EF4-FFF2-40B4-BE49-F238E27FC236}">
                <a16:creationId xmlns:a16="http://schemas.microsoft.com/office/drawing/2014/main" id="{3E41ABE4-4833-7429-DBD0-20E0DD5E9FF1}"/>
              </a:ext>
            </a:extLst>
          </p:cNvPr>
          <p:cNvSpPr>
            <a:spLocks noGrp="1"/>
          </p:cNvSpPr>
          <p:nvPr>
            <p:ph type="sldNum" sz="quarter" idx="10"/>
          </p:nvPr>
        </p:nvSpPr>
        <p:spPr/>
        <p:txBody>
          <a:bodyPr/>
          <a:lstStyle/>
          <a:p>
            <a:fld id="{D67C0D4E-7AF8-4EE0-8632-0BA880AF82F5}" type="slidenum">
              <a:rPr lang="fr-FR" smtClean="0"/>
              <a:pPr/>
              <a:t>4</a:t>
            </a:fld>
            <a:endParaRPr lang="fr-FR" dirty="0"/>
          </a:p>
        </p:txBody>
      </p:sp>
      <p:sp>
        <p:nvSpPr>
          <p:cNvPr id="4" name="Espace réservé du pied de page 3">
            <a:extLst>
              <a:ext uri="{FF2B5EF4-FFF2-40B4-BE49-F238E27FC236}">
                <a16:creationId xmlns:a16="http://schemas.microsoft.com/office/drawing/2014/main" id="{0A7AE213-DE81-50B7-882D-BA0A13956649}"/>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4EEFBB95-56BB-9861-5BAA-79067173A604}"/>
              </a:ext>
            </a:extLst>
          </p:cNvPr>
          <p:cNvSpPr>
            <a:spLocks noGrp="1"/>
          </p:cNvSpPr>
          <p:nvPr>
            <p:ph type="dt" sz="half" idx="12"/>
          </p:nvPr>
        </p:nvSpPr>
        <p:spPr/>
        <p:txBody>
          <a:bodyPr/>
          <a:lstStyle/>
          <a:p>
            <a:r>
              <a:rPr lang="fr-FR" dirty="0"/>
              <a:t>Octobre 2023</a:t>
            </a:r>
          </a:p>
        </p:txBody>
      </p:sp>
      <p:pic>
        <p:nvPicPr>
          <p:cNvPr id="12" name="Image 11">
            <a:extLst>
              <a:ext uri="{FF2B5EF4-FFF2-40B4-BE49-F238E27FC236}">
                <a16:creationId xmlns:a16="http://schemas.microsoft.com/office/drawing/2014/main" id="{FBBDA554-1DE1-6121-8333-9C22B16FE7BA}"/>
              </a:ext>
            </a:extLst>
          </p:cNvPr>
          <p:cNvPicPr>
            <a:picLocks noChangeAspect="1"/>
          </p:cNvPicPr>
          <p:nvPr/>
        </p:nvPicPr>
        <p:blipFill>
          <a:blip r:embed="rId2"/>
          <a:stretch>
            <a:fillRect/>
          </a:stretch>
        </p:blipFill>
        <p:spPr>
          <a:xfrm>
            <a:off x="437707" y="877602"/>
            <a:ext cx="11173258" cy="5583293"/>
          </a:xfrm>
          <a:prstGeom prst="rect">
            <a:avLst/>
          </a:prstGeom>
        </p:spPr>
      </p:pic>
    </p:spTree>
    <p:extLst>
      <p:ext uri="{BB962C8B-B14F-4D97-AF65-F5344CB8AC3E}">
        <p14:creationId xmlns:p14="http://schemas.microsoft.com/office/powerpoint/2010/main" val="139306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Qualité des eaux</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5</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5390271"/>
          </a:xfrm>
          <a:prstGeom prst="rect">
            <a:avLst/>
          </a:prstGeom>
          <a:noFill/>
        </p:spPr>
        <p:txBody>
          <a:bodyPr wrap="square" rtlCol="0">
            <a:noAutofit/>
          </a:bodyPr>
          <a:lstStyle/>
          <a:p>
            <a:pPr algn="l" fontAlgn="b">
              <a:lnSpc>
                <a:spcPct val="100000"/>
              </a:lnSpc>
            </a:pPr>
            <a:r>
              <a:rPr lang="fr-FR" sz="1400" b="1" dirty="0">
                <a:solidFill>
                  <a:schemeClr val="dk1"/>
                </a:solidFill>
              </a:rPr>
              <a:t>Sujets à préciser en parallèle de la mise en œuvre du SAGE</a:t>
            </a:r>
          </a:p>
          <a:p>
            <a:pPr marL="285750" indent="-285750" fontAlgn="b">
              <a:lnSpc>
                <a:spcPct val="100000"/>
              </a:lnSpc>
              <a:buFont typeface="Arial" panose="020B0604020202020204" pitchFamily="34" charset="0"/>
              <a:buChar char="•"/>
            </a:pPr>
            <a:r>
              <a:rPr lang="fr-FR" sz="1400" dirty="0">
                <a:solidFill>
                  <a:schemeClr val="dk1"/>
                </a:solidFill>
              </a:rPr>
              <a:t>Mise à disposition des résultats des captages prioritaires (la </a:t>
            </a:r>
            <a:r>
              <a:rPr lang="fr-FR" sz="1400" dirty="0" err="1">
                <a:solidFill>
                  <a:schemeClr val="dk1"/>
                </a:solidFill>
              </a:rPr>
              <a:t>Valière</a:t>
            </a:r>
            <a:r>
              <a:rPr lang="fr-FR" sz="1400" dirty="0">
                <a:solidFill>
                  <a:schemeClr val="dk1"/>
                </a:solidFill>
              </a:rPr>
              <a:t> PSE)</a:t>
            </a:r>
          </a:p>
          <a:p>
            <a:pPr marL="285750" indent="-285750" fontAlgn="b">
              <a:buFont typeface="Arial" panose="020B0604020202020204" pitchFamily="34" charset="0"/>
              <a:buChar char="•"/>
            </a:pPr>
            <a:r>
              <a:rPr lang="fr-FR" sz="1400" dirty="0">
                <a:solidFill>
                  <a:schemeClr val="dk1"/>
                </a:solidFill>
              </a:rPr>
              <a:t>Mise en évidence potentielle d’une pollution médicamenteuse par des recherches plus fines</a:t>
            </a:r>
          </a:p>
          <a:p>
            <a:pPr marL="285750" indent="-285750" fontAlgn="b">
              <a:buFont typeface="Arial" panose="020B0604020202020204" pitchFamily="34" charset="0"/>
              <a:buChar char="•"/>
            </a:pPr>
            <a:r>
              <a:rPr lang="fr-FR" sz="1400" dirty="0">
                <a:solidFill>
                  <a:schemeClr val="dk1"/>
                </a:solidFill>
              </a:rPr>
              <a:t>Sur le secteur industriel (impacts, règlementations, solutions) :</a:t>
            </a:r>
          </a:p>
          <a:p>
            <a:pPr marL="742950" lvl="1" indent="-285750" fontAlgn="b">
              <a:buFont typeface="Wingdings" panose="05000000000000000000" pitchFamily="2" charset="2"/>
              <a:buChar char="ü"/>
            </a:pPr>
            <a:r>
              <a:rPr lang="fr-FR" sz="1400" u="none" strike="noStrike" kern="1200" dirty="0">
                <a:solidFill>
                  <a:schemeClr val="dk1"/>
                </a:solidFill>
                <a:effectLst/>
                <a:latin typeface="+mn-lt"/>
                <a:ea typeface="+mn-ea"/>
                <a:cs typeface="+mn-cs"/>
              </a:rPr>
              <a:t>Moins bonne connaissance des consommateurs intermédiaires</a:t>
            </a:r>
          </a:p>
          <a:p>
            <a:pPr marL="742950" lvl="1" indent="-285750" fontAlgn="b">
              <a:buFont typeface="Wingdings" panose="05000000000000000000" pitchFamily="2" charset="2"/>
              <a:buChar char="ü"/>
            </a:pPr>
            <a:r>
              <a:rPr lang="fr-FR" sz="1400" u="none" strike="noStrike" kern="1200" dirty="0">
                <a:solidFill>
                  <a:schemeClr val="dk1"/>
                </a:solidFill>
                <a:effectLst/>
                <a:latin typeface="+mn-lt"/>
                <a:ea typeface="+mn-ea"/>
                <a:cs typeface="+mn-cs"/>
              </a:rPr>
              <a:t>Stabilité, voire baisse des prélèvements industriels sur Vilaine Amont Est (-10% sur les 2 dernières années)</a:t>
            </a:r>
          </a:p>
          <a:p>
            <a:pPr marL="742950" lvl="1" indent="-285750" fontAlgn="b">
              <a:buFont typeface="Wingdings" panose="05000000000000000000" pitchFamily="2" charset="2"/>
              <a:buChar char="ü"/>
            </a:pPr>
            <a:r>
              <a:rPr lang="fr-FR" sz="1400" u="none" strike="noStrike" kern="1200" dirty="0">
                <a:solidFill>
                  <a:schemeClr val="dk1"/>
                </a:solidFill>
                <a:effectLst/>
                <a:latin typeface="+mn-lt"/>
                <a:ea typeface="+mn-ea"/>
                <a:cs typeface="+mn-cs"/>
              </a:rPr>
              <a:t>Pression industrielle à bien intégrer dans le tendanciel</a:t>
            </a:r>
          </a:p>
          <a:p>
            <a:pPr marL="742950" lvl="1" indent="-285750" fontAlgn="b">
              <a:buFont typeface="Wingdings" panose="05000000000000000000" pitchFamily="2" charset="2"/>
              <a:buChar char="ü"/>
            </a:pPr>
            <a:r>
              <a:rPr lang="fr-FR" sz="1400" u="none" strike="noStrike" kern="1200" dirty="0">
                <a:solidFill>
                  <a:schemeClr val="dk1"/>
                </a:solidFill>
                <a:effectLst/>
                <a:latin typeface="+mn-lt"/>
                <a:ea typeface="+mn-ea"/>
                <a:cs typeface="+mn-cs"/>
              </a:rPr>
              <a:t>Blocages règlementaires sur la réutilisation des eaux dans les industries</a:t>
            </a:r>
          </a:p>
          <a:p>
            <a:pPr fontAlgn="b"/>
            <a:endParaRPr lang="fr-FR" sz="1400" u="none" strike="noStrike" kern="1200" dirty="0">
              <a:solidFill>
                <a:schemeClr val="dk1"/>
              </a:solidFill>
              <a:effectLst/>
              <a:latin typeface="+mn-lt"/>
              <a:ea typeface="+mn-ea"/>
              <a:cs typeface="+mn-cs"/>
            </a:endParaRPr>
          </a:p>
          <a:p>
            <a:pPr fontAlgn="b"/>
            <a:r>
              <a:rPr lang="fr-FR" sz="1400" b="1" dirty="0">
                <a:solidFill>
                  <a:schemeClr val="dk1"/>
                </a:solidFill>
              </a:rPr>
              <a:t>Agriculture :</a:t>
            </a:r>
          </a:p>
          <a:p>
            <a:pPr marL="285750" indent="-285750" fontAlgn="b">
              <a:buFont typeface="Arial" panose="020B0604020202020204" pitchFamily="34" charset="0"/>
              <a:buChar char="•"/>
            </a:pPr>
            <a:r>
              <a:rPr lang="fr-FR" sz="1400" dirty="0">
                <a:solidFill>
                  <a:schemeClr val="dk1"/>
                </a:solidFill>
              </a:rPr>
              <a:t>Déprise du cheptel</a:t>
            </a:r>
          </a:p>
          <a:p>
            <a:pPr marL="285750" indent="-285750" fontAlgn="b">
              <a:buFont typeface="Arial" panose="020B0604020202020204" pitchFamily="34" charset="0"/>
              <a:buChar char="•"/>
            </a:pPr>
            <a:r>
              <a:rPr lang="fr-FR" sz="1400" dirty="0">
                <a:solidFill>
                  <a:schemeClr val="dk1"/>
                </a:solidFill>
              </a:rPr>
              <a:t>Effets bénéfiques de la méthanisation (travail collectif entre les collectivités et les agriculteurs)</a:t>
            </a:r>
          </a:p>
          <a:p>
            <a:pPr marL="285750" indent="-285750" fontAlgn="b">
              <a:buFont typeface="Arial" panose="020B0604020202020204" pitchFamily="34" charset="0"/>
              <a:buChar char="•"/>
            </a:pPr>
            <a:r>
              <a:rPr lang="fr-FR" sz="1400" dirty="0">
                <a:solidFill>
                  <a:schemeClr val="dk1"/>
                </a:solidFill>
              </a:rPr>
              <a:t>Des produits bas phyto pas toujours utilisés (même s’il y a des velléités), du fait d’un prix variable (incertitudes des marchés)</a:t>
            </a:r>
          </a:p>
          <a:p>
            <a:pPr marL="285750" indent="-285750" fontAlgn="b">
              <a:buFont typeface="Arial" panose="020B0604020202020204" pitchFamily="34" charset="0"/>
              <a:buChar char="•"/>
            </a:pPr>
            <a:r>
              <a:rPr lang="fr-FR" sz="1400" dirty="0">
                <a:solidFill>
                  <a:schemeClr val="dk1"/>
                </a:solidFill>
              </a:rPr>
              <a:t>Montée en puissance des politiques de relocalisation de l’alimentation</a:t>
            </a:r>
          </a:p>
          <a:p>
            <a:pPr fontAlgn="b"/>
            <a:endParaRPr lang="fr-FR" sz="1400" b="1" dirty="0">
              <a:solidFill>
                <a:schemeClr val="dk1"/>
              </a:solidFill>
            </a:endParaRPr>
          </a:p>
          <a:p>
            <a:pPr fontAlgn="b"/>
            <a:r>
              <a:rPr lang="fr-FR" sz="1400" b="1" dirty="0">
                <a:solidFill>
                  <a:schemeClr val="dk1"/>
                </a:solidFill>
              </a:rPr>
              <a:t>Démographie</a:t>
            </a:r>
          </a:p>
          <a:p>
            <a:pPr marL="285750" indent="-285750" fontAlgn="b">
              <a:buFont typeface="Arial" panose="020B0604020202020204" pitchFamily="34" charset="0"/>
              <a:buChar char="•"/>
            </a:pPr>
            <a:r>
              <a:rPr lang="fr-FR" sz="1400" dirty="0">
                <a:solidFill>
                  <a:schemeClr val="dk1"/>
                </a:solidFill>
              </a:rPr>
              <a:t>Quelle tendance réelle en matière d’évolution de la population ? Le SCOT nécessite d’être mis à jour.</a:t>
            </a:r>
          </a:p>
          <a:p>
            <a:pPr marL="285750" indent="-285750" fontAlgn="b">
              <a:buFont typeface="Arial" panose="020B0604020202020204" pitchFamily="34" charset="0"/>
              <a:buChar char="•"/>
            </a:pPr>
            <a:r>
              <a:rPr lang="fr-FR" sz="1400" dirty="0">
                <a:solidFill>
                  <a:schemeClr val="dk1"/>
                </a:solidFill>
              </a:rPr>
              <a:t>Nuancer l’impact de l’augmentation de la population grâce aux évolutions des modes de vie (alimentation, construction…)</a:t>
            </a:r>
          </a:p>
          <a:p>
            <a:pPr fontAlgn="b"/>
            <a:endParaRPr lang="fr-FR" sz="1400" dirty="0">
              <a:solidFill>
                <a:schemeClr val="dk1"/>
              </a:solidFill>
            </a:endParaRPr>
          </a:p>
          <a:p>
            <a:pPr fontAlgn="b"/>
            <a:r>
              <a:rPr lang="fr-FR" sz="1400" b="1" dirty="0">
                <a:solidFill>
                  <a:schemeClr val="dk1"/>
                </a:solidFill>
              </a:rPr>
              <a:t>Innovation technologique :</a:t>
            </a:r>
          </a:p>
          <a:p>
            <a:pPr marL="285750" indent="-285750" fontAlgn="b">
              <a:buFont typeface="Arial" panose="020B0604020202020204" pitchFamily="34" charset="0"/>
              <a:buChar char="•"/>
            </a:pPr>
            <a:r>
              <a:rPr lang="fr-FR" sz="1400" dirty="0">
                <a:solidFill>
                  <a:schemeClr val="dk1"/>
                </a:solidFill>
              </a:rPr>
              <a:t>Amélioration des systèmes de traitement des eaux pour prendre en compte les nouveaux paramètres</a:t>
            </a:r>
          </a:p>
        </p:txBody>
      </p:sp>
    </p:spTree>
    <p:extLst>
      <p:ext uri="{BB962C8B-B14F-4D97-AF65-F5344CB8AC3E}">
        <p14:creationId xmlns:p14="http://schemas.microsoft.com/office/powerpoint/2010/main" val="218171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Qualité des eaux</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6</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5390271"/>
          </a:xfrm>
          <a:prstGeom prst="rect">
            <a:avLst/>
          </a:prstGeom>
          <a:noFill/>
        </p:spPr>
        <p:txBody>
          <a:bodyPr wrap="square" rtlCol="0">
            <a:noAutofit/>
          </a:bodyPr>
          <a:lstStyle/>
          <a:p>
            <a:pPr algn="l" fontAlgn="b">
              <a:lnSpc>
                <a:spcPct val="100000"/>
              </a:lnSpc>
            </a:pPr>
            <a:r>
              <a:rPr lang="fr-FR" sz="1400" b="1" dirty="0">
                <a:solidFill>
                  <a:schemeClr val="dk1"/>
                </a:solidFill>
              </a:rPr>
              <a:t>U</a:t>
            </a:r>
            <a:r>
              <a:rPr lang="fr-FR" sz="1400" b="1" u="none" strike="noStrike" kern="1200" dirty="0">
                <a:solidFill>
                  <a:schemeClr val="dk1"/>
                </a:solidFill>
                <a:effectLst/>
                <a:latin typeface="+mn-lt"/>
                <a:ea typeface="+mn-ea"/>
                <a:cs typeface="+mn-cs"/>
              </a:rPr>
              <a:t>sages domestiques</a:t>
            </a:r>
          </a:p>
          <a:p>
            <a:pPr marL="285750" indent="-285750" fontAlgn="b">
              <a:buFont typeface="Arial" panose="020B0604020202020204" pitchFamily="34" charset="0"/>
              <a:buChar char="•"/>
            </a:pPr>
            <a:r>
              <a:rPr lang="fr-FR" sz="1400" dirty="0">
                <a:solidFill>
                  <a:schemeClr val="dk1"/>
                </a:solidFill>
              </a:rPr>
              <a:t>Prendre en compte les activités de loisirs (kayak, pêche…)</a:t>
            </a:r>
          </a:p>
          <a:p>
            <a:pPr marL="285750" indent="-285750" fontAlgn="b">
              <a:buFont typeface="Arial" panose="020B0604020202020204" pitchFamily="34" charset="0"/>
              <a:buChar char="•"/>
            </a:pPr>
            <a:r>
              <a:rPr lang="fr-FR" sz="1400" dirty="0">
                <a:solidFill>
                  <a:schemeClr val="dk1"/>
                </a:solidFill>
              </a:rPr>
              <a:t>Mésusages des citoyens (déchets dans la nature)</a:t>
            </a:r>
          </a:p>
          <a:p>
            <a:pPr marL="285750" indent="-285750" fontAlgn="b">
              <a:buFont typeface="Wingdings" panose="05000000000000000000" pitchFamily="2" charset="2"/>
              <a:buChar char="à"/>
            </a:pPr>
            <a:endParaRPr lang="fr-FR" sz="1400" dirty="0">
              <a:solidFill>
                <a:schemeClr val="dk1"/>
              </a:solidFill>
            </a:endParaRPr>
          </a:p>
          <a:p>
            <a:pPr fontAlgn="b"/>
            <a:r>
              <a:rPr lang="fr-FR" sz="1400" b="1" dirty="0">
                <a:solidFill>
                  <a:schemeClr val="dk1"/>
                </a:solidFill>
              </a:rPr>
              <a:t>Gestion de l’eau</a:t>
            </a:r>
          </a:p>
          <a:p>
            <a:pPr marL="285750" indent="-285750" fontAlgn="b">
              <a:buFont typeface="Arial" panose="020B0604020202020204" pitchFamily="34" charset="0"/>
              <a:buChar char="•"/>
            </a:pPr>
            <a:r>
              <a:rPr lang="fr-FR" sz="1400" dirty="0">
                <a:solidFill>
                  <a:schemeClr val="dk1"/>
                </a:solidFill>
              </a:rPr>
              <a:t>Tendance favorable à la restauration de zones humides fonctionnelles</a:t>
            </a:r>
          </a:p>
          <a:p>
            <a:pPr marL="285750" indent="-285750" fontAlgn="b">
              <a:buFont typeface="Arial" panose="020B0604020202020204" pitchFamily="34" charset="0"/>
              <a:buChar char="•"/>
            </a:pPr>
            <a:r>
              <a:rPr lang="fr-FR" sz="1400" dirty="0">
                <a:solidFill>
                  <a:schemeClr val="dk1"/>
                </a:solidFill>
              </a:rPr>
              <a:t>Artificialisation des sols</a:t>
            </a:r>
          </a:p>
          <a:p>
            <a:pPr marL="285750" indent="-285750" fontAlgn="b">
              <a:buFont typeface="Arial" panose="020B0604020202020204" pitchFamily="34" charset="0"/>
              <a:buChar char="•"/>
            </a:pPr>
            <a:r>
              <a:rPr lang="fr-FR" sz="1400" dirty="0">
                <a:solidFill>
                  <a:schemeClr val="dk1"/>
                </a:solidFill>
              </a:rPr>
              <a:t>Emergence de pollutions aux nano plastiques avec les mauvaises pratiques de gestion des eaux pluviales</a:t>
            </a:r>
          </a:p>
          <a:p>
            <a:pPr marL="285750" indent="-285750" fontAlgn="b">
              <a:buFont typeface="Arial" panose="020B0604020202020204" pitchFamily="34" charset="0"/>
              <a:buChar char="•"/>
            </a:pPr>
            <a:r>
              <a:rPr lang="fr-FR" sz="1400" dirty="0">
                <a:solidFill>
                  <a:schemeClr val="dk1"/>
                </a:solidFill>
              </a:rPr>
              <a:t>Apparition d’espèces invasives avec l’augmentation des températures de l’eau et l’intensification des étiages</a:t>
            </a:r>
          </a:p>
          <a:p>
            <a:pPr marL="285750" indent="-285750" fontAlgn="b">
              <a:buFont typeface="Arial" panose="020B0604020202020204" pitchFamily="34" charset="0"/>
              <a:buChar char="•"/>
            </a:pPr>
            <a:r>
              <a:rPr lang="fr-FR" sz="1400" dirty="0">
                <a:solidFill>
                  <a:schemeClr val="dk1"/>
                </a:solidFill>
              </a:rPr>
              <a:t>Programmes de restauration des cours d’eau qui fonctionnent bien</a:t>
            </a:r>
          </a:p>
          <a:p>
            <a:pPr marL="285750" indent="-285750" fontAlgn="b">
              <a:buFont typeface="Arial" panose="020B0604020202020204" pitchFamily="34" charset="0"/>
              <a:buChar char="•"/>
            </a:pPr>
            <a:r>
              <a:rPr lang="fr-FR" sz="1400" dirty="0">
                <a:solidFill>
                  <a:schemeClr val="dk1"/>
                </a:solidFill>
              </a:rPr>
              <a:t>Plans d’eau connectés aux cours d’eau (à déconnecter absolument à l’avenir)</a:t>
            </a:r>
          </a:p>
          <a:p>
            <a:pPr marL="285750" indent="-285750" fontAlgn="b">
              <a:buFont typeface="Arial" panose="020B0604020202020204" pitchFamily="34" charset="0"/>
              <a:buChar char="•"/>
            </a:pPr>
            <a:endParaRPr lang="fr-FR" sz="1400" dirty="0">
              <a:solidFill>
                <a:schemeClr val="dk1"/>
              </a:solidFill>
            </a:endParaRPr>
          </a:p>
          <a:p>
            <a:pPr fontAlgn="b"/>
            <a:r>
              <a:rPr lang="fr-FR" sz="1400" b="1" dirty="0">
                <a:solidFill>
                  <a:schemeClr val="dk1"/>
                </a:solidFill>
              </a:rPr>
              <a:t>Leviers d’action existants / manquants</a:t>
            </a:r>
            <a:endParaRPr lang="fr-FR" sz="1400" b="1" u="none" strike="noStrike" kern="1200" dirty="0">
              <a:solidFill>
                <a:schemeClr val="dk1"/>
              </a:solidFill>
              <a:effectLst/>
              <a:latin typeface="+mn-lt"/>
              <a:ea typeface="+mn-ea"/>
              <a:cs typeface="+mn-cs"/>
            </a:endParaRPr>
          </a:p>
          <a:p>
            <a:pPr marL="285750" indent="-285750" fontAlgn="b">
              <a:buFont typeface="Arial" panose="020B0604020202020204" pitchFamily="34" charset="0"/>
              <a:buChar char="•"/>
            </a:pPr>
            <a:r>
              <a:rPr lang="fr-FR" sz="1400" dirty="0">
                <a:solidFill>
                  <a:schemeClr val="dk1"/>
                </a:solidFill>
              </a:rPr>
              <a:t>Directive cadre sur l’eau (DCE) qui s’impose avec un objectif de bon état écologique des cours d’eau</a:t>
            </a:r>
          </a:p>
          <a:p>
            <a:pPr marL="285750" indent="-285750" fontAlgn="b">
              <a:buFont typeface="Arial" panose="020B0604020202020204" pitchFamily="34" charset="0"/>
              <a:buChar char="•"/>
            </a:pPr>
            <a:r>
              <a:rPr lang="fr-FR" sz="1400" dirty="0">
                <a:solidFill>
                  <a:schemeClr val="dk1"/>
                </a:solidFill>
              </a:rPr>
              <a:t>Pouvoir politique insuffisant du SAGE</a:t>
            </a:r>
          </a:p>
          <a:p>
            <a:pPr marL="285750" indent="-285750" fontAlgn="b">
              <a:buFont typeface="Arial" panose="020B0604020202020204" pitchFamily="34" charset="0"/>
              <a:buChar char="•"/>
            </a:pPr>
            <a:r>
              <a:rPr lang="fr-FR" sz="1400" dirty="0">
                <a:solidFill>
                  <a:schemeClr val="dk1"/>
                </a:solidFill>
              </a:rPr>
              <a:t>Nécessité d’intensifier les moyens (notamment humains) pour arriver à atteindre le bon état des cours d’eau</a:t>
            </a:r>
          </a:p>
          <a:p>
            <a:pPr marL="285750" indent="-285750" fontAlgn="b">
              <a:buFont typeface="Arial" panose="020B0604020202020204" pitchFamily="34" charset="0"/>
              <a:buChar char="•"/>
            </a:pPr>
            <a:r>
              <a:rPr lang="fr-FR" sz="1400" dirty="0">
                <a:solidFill>
                  <a:schemeClr val="dk1"/>
                </a:solidFill>
              </a:rPr>
              <a:t>Comment favoriser la synergie des acteurs ?</a:t>
            </a:r>
          </a:p>
          <a:p>
            <a:pPr fontAlgn="b"/>
            <a:endParaRPr lang="fr-FR" sz="1400" dirty="0">
              <a:solidFill>
                <a:schemeClr val="dk1"/>
              </a:solidFill>
            </a:endParaRPr>
          </a:p>
        </p:txBody>
      </p:sp>
    </p:spTree>
    <p:extLst>
      <p:ext uri="{BB962C8B-B14F-4D97-AF65-F5344CB8AC3E}">
        <p14:creationId xmlns:p14="http://schemas.microsoft.com/office/powerpoint/2010/main" val="225033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88D73-6E64-86C8-BCDD-98DBE173867C}"/>
              </a:ext>
            </a:extLst>
          </p:cNvPr>
          <p:cNvSpPr>
            <a:spLocks noGrp="1"/>
          </p:cNvSpPr>
          <p:nvPr>
            <p:ph type="title"/>
          </p:nvPr>
        </p:nvSpPr>
        <p:spPr/>
        <p:txBody>
          <a:bodyPr>
            <a:normAutofit fontScale="90000"/>
          </a:bodyPr>
          <a:lstStyle/>
          <a:p>
            <a:r>
              <a:rPr lang="fr-FR" dirty="0"/>
              <a:t>Tendances prévisionnelles des enjeux sur les </a:t>
            </a:r>
            <a:r>
              <a:rPr lang="fr-FR" dirty="0">
                <a:solidFill>
                  <a:schemeClr val="tx2"/>
                </a:solidFill>
              </a:rPr>
              <a:t>milieux aquatiques</a:t>
            </a:r>
          </a:p>
        </p:txBody>
      </p:sp>
      <p:sp>
        <p:nvSpPr>
          <p:cNvPr id="3" name="Espace réservé du numéro de diapositive 2">
            <a:extLst>
              <a:ext uri="{FF2B5EF4-FFF2-40B4-BE49-F238E27FC236}">
                <a16:creationId xmlns:a16="http://schemas.microsoft.com/office/drawing/2014/main" id="{FB15D75F-8CCC-BE6F-A758-28771A8CA9AB}"/>
              </a:ext>
            </a:extLst>
          </p:cNvPr>
          <p:cNvSpPr>
            <a:spLocks noGrp="1"/>
          </p:cNvSpPr>
          <p:nvPr>
            <p:ph type="sldNum" sz="quarter" idx="10"/>
          </p:nvPr>
        </p:nvSpPr>
        <p:spPr/>
        <p:txBody>
          <a:bodyPr/>
          <a:lstStyle/>
          <a:p>
            <a:fld id="{D67C0D4E-7AF8-4EE0-8632-0BA880AF82F5}" type="slidenum">
              <a:rPr lang="fr-FR" smtClean="0"/>
              <a:pPr/>
              <a:t>7</a:t>
            </a:fld>
            <a:endParaRPr lang="fr-FR" dirty="0"/>
          </a:p>
        </p:txBody>
      </p:sp>
      <p:sp>
        <p:nvSpPr>
          <p:cNvPr id="4" name="Espace réservé du pied de page 3">
            <a:extLst>
              <a:ext uri="{FF2B5EF4-FFF2-40B4-BE49-F238E27FC236}">
                <a16:creationId xmlns:a16="http://schemas.microsoft.com/office/drawing/2014/main" id="{078C8177-C597-A84B-B882-7183F60791BF}"/>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1FCBDE1B-91BD-13E2-2DF4-59E8DB644AF8}"/>
              </a:ext>
            </a:extLst>
          </p:cNvPr>
          <p:cNvSpPr>
            <a:spLocks noGrp="1"/>
          </p:cNvSpPr>
          <p:nvPr>
            <p:ph type="dt" sz="half" idx="12"/>
          </p:nvPr>
        </p:nvSpPr>
        <p:spPr/>
        <p:txBody>
          <a:bodyPr/>
          <a:lstStyle/>
          <a:p>
            <a:r>
              <a:rPr lang="fr-FR" dirty="0"/>
              <a:t>Octobre 2023</a:t>
            </a:r>
          </a:p>
        </p:txBody>
      </p:sp>
      <p:grpSp>
        <p:nvGrpSpPr>
          <p:cNvPr id="25" name="Groupe 24">
            <a:extLst>
              <a:ext uri="{FF2B5EF4-FFF2-40B4-BE49-F238E27FC236}">
                <a16:creationId xmlns:a16="http://schemas.microsoft.com/office/drawing/2014/main" id="{E72E1399-56BC-0700-F603-C3A34D45A031}"/>
              </a:ext>
            </a:extLst>
          </p:cNvPr>
          <p:cNvGrpSpPr/>
          <p:nvPr/>
        </p:nvGrpSpPr>
        <p:grpSpPr>
          <a:xfrm>
            <a:off x="564641" y="1241293"/>
            <a:ext cx="9534964" cy="4889902"/>
            <a:chOff x="535137" y="1338182"/>
            <a:chExt cx="8387883" cy="4301634"/>
          </a:xfrm>
        </p:grpSpPr>
        <p:pic>
          <p:nvPicPr>
            <p:cNvPr id="26" name="Image 25" descr="Une image contenant carte, texte&#10;&#10;Description générée automatiquement">
              <a:extLst>
                <a:ext uri="{FF2B5EF4-FFF2-40B4-BE49-F238E27FC236}">
                  <a16:creationId xmlns:a16="http://schemas.microsoft.com/office/drawing/2014/main" id="{85E97B09-55FA-A9BE-7D8B-38A6C93390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725" t="6533"/>
            <a:stretch/>
          </p:blipFill>
          <p:spPr bwMode="auto">
            <a:xfrm>
              <a:off x="2110258" y="1464967"/>
              <a:ext cx="4828230" cy="3975581"/>
            </a:xfrm>
            <a:prstGeom prst="rect">
              <a:avLst/>
            </a:prstGeom>
            <a:ln>
              <a:noFill/>
            </a:ln>
            <a:extLst>
              <a:ext uri="{53640926-AAD7-44D8-BBD7-CCE9431645EC}">
                <a14:shadowObscured xmlns:a14="http://schemas.microsoft.com/office/drawing/2010/main"/>
              </a:ext>
            </a:extLst>
          </p:spPr>
        </p:pic>
        <p:sp>
          <p:nvSpPr>
            <p:cNvPr id="27" name="ZoneTexte 26">
              <a:extLst>
                <a:ext uri="{FF2B5EF4-FFF2-40B4-BE49-F238E27FC236}">
                  <a16:creationId xmlns:a16="http://schemas.microsoft.com/office/drawing/2014/main" id="{DF19868D-2782-8D17-4834-9A6F1CCF85B3}"/>
                </a:ext>
              </a:extLst>
            </p:cNvPr>
            <p:cNvSpPr txBox="1"/>
            <p:nvPr/>
          </p:nvSpPr>
          <p:spPr>
            <a:xfrm>
              <a:off x="6847141" y="1991442"/>
              <a:ext cx="2075879" cy="1260900"/>
            </a:xfrm>
            <a:prstGeom prst="rect">
              <a:avLst/>
            </a:prstGeom>
            <a:solidFill>
              <a:srgbClr val="FFE1E1"/>
            </a:solidFill>
          </p:spPr>
          <p:txBody>
            <a:bodyPr wrap="square" rtlCol="0" anchor="ctr" anchorCtr="0">
              <a:noAutofit/>
            </a:bodyPr>
            <a:lstStyle/>
            <a:p>
              <a:pPr marL="136922" indent="-136922" algn="just"/>
              <a:r>
                <a:rPr lang="fr-FR" sz="788" b="1" dirty="0">
                  <a:solidFill>
                    <a:srgbClr val="FF6565"/>
                  </a:solidFill>
                  <a:latin typeface="Segoe UI" panose="020B0502040204020203" pitchFamily="34" charset="0"/>
                  <a:cs typeface="Segoe UI" panose="020B0502040204020203" pitchFamily="34" charset="0"/>
                  <a:sym typeface="Wingdings 3" panose="05040102010807070707" pitchFamily="18" charset="2"/>
                </a:rPr>
                <a:t>Cours d’eau</a:t>
              </a:r>
            </a:p>
            <a:p>
              <a:pPr marL="136922" indent="-136922" algn="just"/>
              <a:r>
                <a:rPr lang="fr-FR" sz="788" dirty="0">
                  <a:solidFill>
                    <a:srgbClr val="FF6565"/>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a:t>
              </a:r>
              <a:r>
                <a:rPr lang="fr-FR" sz="788" dirty="0">
                  <a:latin typeface="Segoe UI" panose="020B0502040204020203" pitchFamily="34" charset="0"/>
                  <a:cs typeface="Segoe UI" panose="020B0502040204020203" pitchFamily="34" charset="0"/>
                </a:rPr>
                <a:t>Réduction des débits, jusqu’à moins 40% à 80% à horizon 2070</a:t>
              </a:r>
            </a:p>
            <a:p>
              <a:pPr marL="171450" indent="-171450" algn="just">
                <a:buClr>
                  <a:srgbClr val="FF6565"/>
                </a:buClr>
                <a:buFont typeface="Wingdings 3" panose="05040102010807070707" pitchFamily="18" charset="2"/>
                <a:buChar char=""/>
              </a:pPr>
              <a:r>
                <a:rPr lang="fr-FR" sz="788" dirty="0">
                  <a:latin typeface="Segoe UI" panose="020B0502040204020203" pitchFamily="34" charset="0"/>
                  <a:cs typeface="Segoe UI" panose="020B0502040204020203" pitchFamily="34" charset="0"/>
                </a:rPr>
                <a:t>Augmentation de la température de l’eau, de l’ordre de +2°C à horizon 2050</a:t>
              </a:r>
            </a:p>
            <a:p>
              <a:pPr algn="just">
                <a:buClr>
                  <a:srgbClr val="FF6565"/>
                </a:buClr>
              </a:pPr>
              <a:r>
                <a:rPr lang="fr-FR" sz="788" dirty="0">
                  <a:latin typeface="Segoe UI" panose="020B0502040204020203" pitchFamily="34" charset="0"/>
                  <a:cs typeface="Segoe UI" panose="020B0502040204020203" pitchFamily="34" charset="0"/>
                  <a:sym typeface="Wingdings" panose="05000000000000000000" pitchFamily="2" charset="2"/>
                </a:rPr>
                <a:t> </a:t>
              </a:r>
              <a:r>
                <a:rPr lang="fr-FR" sz="788" dirty="0">
                  <a:latin typeface="Segoe UI" panose="020B0502040204020203" pitchFamily="34" charset="0"/>
                  <a:cs typeface="Segoe UI" panose="020B0502040204020203" pitchFamily="34" charset="0"/>
                </a:rPr>
                <a:t>dégradation du fonctionnement des milieux et des conditions pour la vie aquatique</a:t>
              </a:r>
            </a:p>
            <a:p>
              <a:pPr marL="171450" indent="-171450" algn="just">
                <a:buFont typeface="Wingdings 3" panose="05040102010807070707" pitchFamily="18" charset="2"/>
                <a:buChar char=""/>
              </a:pPr>
              <a:endParaRPr lang="fr-FR" sz="788" dirty="0">
                <a:latin typeface="Segoe UI" panose="020B0502040204020203" pitchFamily="34" charset="0"/>
                <a:cs typeface="Segoe UI" panose="020B0502040204020203" pitchFamily="34" charset="0"/>
              </a:endParaRPr>
            </a:p>
            <a:p>
              <a:pPr marL="171450" indent="-171450" algn="just">
                <a:buClr>
                  <a:srgbClr val="FF6565"/>
                </a:buClr>
                <a:buFont typeface="Wingdings 3" panose="05040102010807070707" pitchFamily="18" charset="2"/>
                <a:buChar char=""/>
              </a:pPr>
              <a:r>
                <a:rPr lang="fr-FR" sz="788" dirty="0">
                  <a:latin typeface="Segoe UI" panose="020B0502040204020203" pitchFamily="34" charset="0"/>
                  <a:cs typeface="Segoe UI" panose="020B0502040204020203" pitchFamily="34" charset="0"/>
                </a:rPr>
                <a:t>Poursuite de l’envasement de l’estuaire induit par le barrage d’Arzal</a:t>
              </a:r>
            </a:p>
          </p:txBody>
        </p:sp>
        <p:sp>
          <p:nvSpPr>
            <p:cNvPr id="28" name="ZoneTexte 27">
              <a:extLst>
                <a:ext uri="{FF2B5EF4-FFF2-40B4-BE49-F238E27FC236}">
                  <a16:creationId xmlns:a16="http://schemas.microsoft.com/office/drawing/2014/main" id="{A7A158A0-52B2-1C6F-AAE1-A691829682E6}"/>
                </a:ext>
              </a:extLst>
            </p:cNvPr>
            <p:cNvSpPr txBox="1"/>
            <p:nvPr/>
          </p:nvSpPr>
          <p:spPr>
            <a:xfrm>
              <a:off x="6298513" y="4456222"/>
              <a:ext cx="2624507" cy="1183594"/>
            </a:xfrm>
            <a:prstGeom prst="rect">
              <a:avLst/>
            </a:prstGeom>
            <a:solidFill>
              <a:srgbClr val="DEEBF6"/>
            </a:solidFill>
          </p:spPr>
          <p:txBody>
            <a:bodyPr wrap="square" rtlCol="0" anchor="ctr" anchorCtr="0">
              <a:noAutofit/>
            </a:bodyPr>
            <a:lstStyle/>
            <a:p>
              <a:pPr marL="136922" indent="-136922" algn="just"/>
              <a:r>
                <a:rPr lang="fr-FR" sz="788" b="1" dirty="0">
                  <a:solidFill>
                    <a:schemeClr val="accent5"/>
                  </a:solidFill>
                  <a:latin typeface="Segoe UI" panose="020B0502040204020203" pitchFamily="34" charset="0"/>
                  <a:cs typeface="Segoe UI" panose="020B0502040204020203" pitchFamily="34" charset="0"/>
                  <a:sym typeface="Wingdings 3" panose="05040102010807070707" pitchFamily="18" charset="2"/>
                </a:rPr>
                <a:t>Zones humides</a:t>
              </a:r>
            </a:p>
            <a:p>
              <a:pPr marL="268288" indent="-136525" algn="just"/>
              <a:r>
                <a:rPr lang="fr-FR" sz="788" dirty="0">
                  <a:solidFill>
                    <a:schemeClr val="accent5"/>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a:t>
              </a:r>
              <a:r>
                <a:rPr lang="fr-FR" sz="788" dirty="0">
                  <a:latin typeface="Segoe UI" panose="020B0502040204020203" pitchFamily="34" charset="0"/>
                  <a:cs typeface="Segoe UI" panose="020B0502040204020203" pitchFamily="34" charset="0"/>
                </a:rPr>
                <a:t>Des surfaces zones humides qui pourraient continuer à diminuer en raison des aménagements du territoire, malgré les dispositifs de protection et de compensation</a:t>
              </a:r>
            </a:p>
            <a:p>
              <a:pPr marL="268288" indent="-136525" algn="just"/>
              <a:endParaRPr lang="fr-FR" sz="788" dirty="0">
                <a:latin typeface="Segoe UI" panose="020B0502040204020203" pitchFamily="34" charset="0"/>
                <a:cs typeface="Segoe UI" panose="020B0502040204020203" pitchFamily="34" charset="0"/>
              </a:endParaRPr>
            </a:p>
            <a:p>
              <a:pPr marL="268288" indent="-136525" algn="just"/>
              <a:r>
                <a:rPr lang="fr-FR" sz="788" dirty="0">
                  <a:solidFill>
                    <a:schemeClr val="accent5"/>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a:t>
              </a:r>
              <a:r>
                <a:rPr lang="fr-FR" sz="788" dirty="0">
                  <a:latin typeface="Segoe UI" panose="020B0502040204020203" pitchFamily="34" charset="0"/>
                  <a:cs typeface="Segoe UI" panose="020B0502040204020203" pitchFamily="34" charset="0"/>
                </a:rPr>
                <a:t>Des fonctionnalités également altérées par les conséquences du changement climatique, en particulier pour les zones alimentées par les pluies</a:t>
              </a:r>
            </a:p>
          </p:txBody>
        </p:sp>
        <p:pic>
          <p:nvPicPr>
            <p:cNvPr id="29" name="Picture 2">
              <a:extLst>
                <a:ext uri="{FF2B5EF4-FFF2-40B4-BE49-F238E27FC236}">
                  <a16:creationId xmlns:a16="http://schemas.microsoft.com/office/drawing/2014/main" id="{87C5456F-4BD2-B3E3-7FD6-DFE873DA4A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52624" y="1338182"/>
              <a:ext cx="939236" cy="828675"/>
            </a:xfrm>
            <a:prstGeom prst="ellipse">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5D8C4E05-3D0F-EFCC-39ED-5C9A0BEE2C0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6108" y="4620559"/>
              <a:ext cx="1045876" cy="604829"/>
            </a:xfrm>
            <a:prstGeom prst="ellipse">
              <a:avLst/>
            </a:prstGeom>
            <a:noFill/>
            <a:extLst>
              <a:ext uri="{909E8E84-426E-40DD-AFC4-6F175D3DCCD1}">
                <a14:hiddenFill xmlns:a14="http://schemas.microsoft.com/office/drawing/2010/main">
                  <a:solidFill>
                    <a:srgbClr val="FFFFFF"/>
                  </a:solidFill>
                </a14:hiddenFill>
              </a:ext>
            </a:extLst>
          </p:spPr>
        </p:pic>
        <p:sp>
          <p:nvSpPr>
            <p:cNvPr id="31" name="ZoneTexte 30">
              <a:extLst>
                <a:ext uri="{FF2B5EF4-FFF2-40B4-BE49-F238E27FC236}">
                  <a16:creationId xmlns:a16="http://schemas.microsoft.com/office/drawing/2014/main" id="{1371853B-D110-35AF-58DC-E479BDEB1A9D}"/>
                </a:ext>
              </a:extLst>
            </p:cNvPr>
            <p:cNvSpPr txBox="1"/>
            <p:nvPr/>
          </p:nvSpPr>
          <p:spPr>
            <a:xfrm>
              <a:off x="7031355" y="3359259"/>
              <a:ext cx="1891665" cy="1062342"/>
            </a:xfrm>
            <a:prstGeom prst="rect">
              <a:avLst/>
            </a:prstGeom>
            <a:solidFill>
              <a:schemeClr val="accent6">
                <a:lumMod val="20000"/>
                <a:lumOff val="80000"/>
              </a:schemeClr>
            </a:solidFill>
          </p:spPr>
          <p:txBody>
            <a:bodyPr wrap="square" rtlCol="0" anchor="ctr" anchorCtr="0">
              <a:noAutofit/>
            </a:bodyPr>
            <a:lstStyle/>
            <a:p>
              <a:pPr marL="136922" indent="-136922" algn="just"/>
              <a:r>
                <a:rPr lang="fr-FR" sz="788" b="1" dirty="0">
                  <a:solidFill>
                    <a:schemeClr val="accent6"/>
                  </a:solidFill>
                  <a:latin typeface="Segoe UI" panose="020B0502040204020203" pitchFamily="34" charset="0"/>
                  <a:cs typeface="Segoe UI" panose="020B0502040204020203" pitchFamily="34" charset="0"/>
                  <a:sym typeface="Wingdings 3" panose="05040102010807070707" pitchFamily="18" charset="2"/>
                </a:rPr>
                <a:t>Têtes de bassin versant</a:t>
              </a:r>
            </a:p>
            <a:p>
              <a:pPr marL="268288" indent="-92075" algn="just"/>
              <a:r>
                <a:rPr lang="fr-FR" sz="788" dirty="0">
                  <a:solidFill>
                    <a:schemeClr val="accent6"/>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Ces pressions et ces évolutions seront particulièrement impactantes dans les secteurs de tête de bassin versant</a:t>
              </a:r>
            </a:p>
            <a:p>
              <a:pPr marL="268288" indent="-92075" algn="just"/>
              <a:r>
                <a:rPr lang="fr-FR" sz="788" dirty="0">
                  <a:solidFill>
                    <a:schemeClr val="accent6"/>
                  </a:solidFill>
                  <a:latin typeface="Segoe UI" panose="020B0502040204020203" pitchFamily="34" charset="0"/>
                  <a:cs typeface="Segoe UI" panose="020B0502040204020203" pitchFamily="34" charset="0"/>
                  <a:sym typeface="Wingdings 3" panose="05040102010807070707" pitchFamily="18" charset="2"/>
                </a:rPr>
                <a:t></a:t>
              </a:r>
              <a:r>
                <a:rPr lang="fr-FR" sz="788" dirty="0">
                  <a:latin typeface="Segoe UI" panose="020B0502040204020203" pitchFamily="34" charset="0"/>
                  <a:cs typeface="Segoe UI" panose="020B0502040204020203" pitchFamily="34" charset="0"/>
                  <a:sym typeface="Wingdings 3" panose="05040102010807070707" pitchFamily="18" charset="2"/>
                </a:rPr>
                <a:t>	Des impacts qui se répercuteront aux milieux à l’aval des bassins versants</a:t>
              </a:r>
              <a:endParaRPr lang="fr-FR" sz="788" dirty="0">
                <a:latin typeface="Segoe UI" panose="020B0502040204020203" pitchFamily="34" charset="0"/>
                <a:cs typeface="Segoe UI" panose="020B0502040204020203" pitchFamily="34" charset="0"/>
              </a:endParaRPr>
            </a:p>
          </p:txBody>
        </p:sp>
        <p:pic>
          <p:nvPicPr>
            <p:cNvPr id="32" name="Image 31">
              <a:extLst>
                <a:ext uri="{FF2B5EF4-FFF2-40B4-BE49-F238E27FC236}">
                  <a16:creationId xmlns:a16="http://schemas.microsoft.com/office/drawing/2014/main" id="{B378C1FB-456D-360C-9750-A849CEFD2A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8513" y="3621864"/>
              <a:ext cx="906349" cy="544439"/>
            </a:xfrm>
            <a:prstGeom prst="ellipse">
              <a:avLst/>
            </a:prstGeom>
          </p:spPr>
        </p:pic>
        <p:sp>
          <p:nvSpPr>
            <p:cNvPr id="33" name="Ellipse 32">
              <a:extLst>
                <a:ext uri="{FF2B5EF4-FFF2-40B4-BE49-F238E27FC236}">
                  <a16:creationId xmlns:a16="http://schemas.microsoft.com/office/drawing/2014/main" id="{4092AA90-A9C4-F134-63CE-5518E24EF612}"/>
                </a:ext>
              </a:extLst>
            </p:cNvPr>
            <p:cNvSpPr/>
            <p:nvPr/>
          </p:nvSpPr>
          <p:spPr>
            <a:xfrm rot="2223310">
              <a:off x="3891820" y="3466982"/>
              <a:ext cx="847986" cy="1045983"/>
            </a:xfrm>
            <a:prstGeom prst="ellipse">
              <a:avLst/>
            </a:prstGeom>
            <a:solidFill>
              <a:srgbClr val="5B9BD5">
                <a:alpha val="69804"/>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34" name="ZoneTexte 33">
              <a:extLst>
                <a:ext uri="{FF2B5EF4-FFF2-40B4-BE49-F238E27FC236}">
                  <a16:creationId xmlns:a16="http://schemas.microsoft.com/office/drawing/2014/main" id="{1CE67604-F375-61DB-C9B4-3CFBC3C1CB07}"/>
                </a:ext>
              </a:extLst>
            </p:cNvPr>
            <p:cNvSpPr txBox="1"/>
            <p:nvPr/>
          </p:nvSpPr>
          <p:spPr>
            <a:xfrm>
              <a:off x="3931850" y="3629862"/>
              <a:ext cx="888654" cy="577338"/>
            </a:xfrm>
            <a:prstGeom prst="rect">
              <a:avLst/>
            </a:prstGeom>
            <a:noFill/>
          </p:spPr>
          <p:txBody>
            <a:bodyPr wrap="square" rtlCol="0">
              <a:spAutoFit/>
            </a:bodyPr>
            <a:lstStyle/>
            <a:p>
              <a:pPr algn="ctr"/>
              <a:r>
                <a:rPr lang="fr-FR" sz="788" b="1" dirty="0">
                  <a:solidFill>
                    <a:schemeClr val="bg1"/>
                  </a:solidFill>
                  <a:latin typeface="Segoe UI" panose="020B0502040204020203" pitchFamily="34" charset="0"/>
                  <a:cs typeface="Segoe UI" panose="020B0502040204020203" pitchFamily="34" charset="0"/>
                </a:rPr>
                <a:t>Zones de marais à fort intérêt écologique</a:t>
              </a:r>
            </a:p>
          </p:txBody>
        </p:sp>
        <p:sp>
          <p:nvSpPr>
            <p:cNvPr id="35" name="ZoneTexte 34">
              <a:extLst>
                <a:ext uri="{FF2B5EF4-FFF2-40B4-BE49-F238E27FC236}">
                  <a16:creationId xmlns:a16="http://schemas.microsoft.com/office/drawing/2014/main" id="{EF9C1D65-DA43-8371-8C31-9CF08E696CDB}"/>
                </a:ext>
              </a:extLst>
            </p:cNvPr>
            <p:cNvSpPr txBox="1"/>
            <p:nvPr/>
          </p:nvSpPr>
          <p:spPr>
            <a:xfrm>
              <a:off x="535137" y="1982421"/>
              <a:ext cx="1761133" cy="1224165"/>
            </a:xfrm>
            <a:prstGeom prst="roundRect">
              <a:avLst/>
            </a:prstGeom>
            <a:solidFill>
              <a:schemeClr val="bg1"/>
            </a:solidFill>
            <a:ln w="3175">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850" b="1" dirty="0">
                  <a:latin typeface="Segoe UI" panose="020B0502040204020203" pitchFamily="34" charset="0"/>
                  <a:cs typeface="Segoe UI" panose="020B0502040204020203" pitchFamily="34" charset="0"/>
                </a:rPr>
                <a:t>Facteurs 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Contexte réglementaire</a:t>
              </a:r>
            </a:p>
            <a:p>
              <a:pPr>
                <a:spcAft>
                  <a:spcPts val="600"/>
                </a:spcAft>
              </a:pPr>
              <a:r>
                <a:rPr lang="fr-FR" sz="790" dirty="0">
                  <a:latin typeface="Segoe UI" panose="020B0502040204020203" pitchFamily="34" charset="0"/>
                  <a:cs typeface="Segoe UI" panose="020B0502040204020203" pitchFamily="34" charset="0"/>
                </a:rPr>
                <a:t>Meilleure connaissance des espaces naturels sensibles</a:t>
              </a:r>
            </a:p>
            <a:p>
              <a:pPr>
                <a:spcAft>
                  <a:spcPts val="600"/>
                </a:spcAft>
              </a:pPr>
              <a:r>
                <a:rPr lang="fr-FR" sz="790" dirty="0">
                  <a:latin typeface="Segoe UI" panose="020B0502040204020203" pitchFamily="34" charset="0"/>
                  <a:cs typeface="Segoe UI" panose="020B0502040204020203" pitchFamily="34" charset="0"/>
                </a:rPr>
                <a:t>Programmes de restauration sur tous les bassins versants</a:t>
              </a:r>
            </a:p>
          </p:txBody>
        </p:sp>
        <p:pic>
          <p:nvPicPr>
            <p:cNvPr id="36" name="Graphique 35" descr="Badge à suivre contour">
              <a:extLst>
                <a:ext uri="{FF2B5EF4-FFF2-40B4-BE49-F238E27FC236}">
                  <a16:creationId xmlns:a16="http://schemas.microsoft.com/office/drawing/2014/main" id="{B2AB2D3B-E455-BCB4-6A75-5A6723E39BB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96775" y="1988771"/>
              <a:ext cx="324000" cy="324000"/>
            </a:xfrm>
            <a:prstGeom prst="rect">
              <a:avLst/>
            </a:prstGeom>
          </p:spPr>
        </p:pic>
        <p:sp>
          <p:nvSpPr>
            <p:cNvPr id="37" name="ZoneTexte 36">
              <a:extLst>
                <a:ext uri="{FF2B5EF4-FFF2-40B4-BE49-F238E27FC236}">
                  <a16:creationId xmlns:a16="http://schemas.microsoft.com/office/drawing/2014/main" id="{B6E1EFE2-91CD-300F-B145-F5EAE627DC78}"/>
                </a:ext>
              </a:extLst>
            </p:cNvPr>
            <p:cNvSpPr txBox="1"/>
            <p:nvPr/>
          </p:nvSpPr>
          <p:spPr>
            <a:xfrm>
              <a:off x="536460" y="3317105"/>
              <a:ext cx="1760400" cy="1743401"/>
            </a:xfrm>
            <a:prstGeom prst="round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850" b="1" dirty="0">
                  <a:latin typeface="Segoe UI" panose="020B0502040204020203" pitchFamily="34" charset="0"/>
                  <a:cs typeface="Segoe UI" panose="020B0502040204020203" pitchFamily="34" charset="0"/>
                </a:rPr>
                <a:t>Facteurs défavorables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Sensibilité spécifique des têtes de bassin versant et zones humides aux pressions subies</a:t>
              </a:r>
            </a:p>
            <a:p>
              <a:pPr>
                <a:spcAft>
                  <a:spcPts val="600"/>
                </a:spcAft>
              </a:pPr>
              <a:r>
                <a:rPr lang="fr-FR" sz="790" dirty="0">
                  <a:latin typeface="Segoe UI" panose="020B0502040204020203" pitchFamily="34" charset="0"/>
                  <a:cs typeface="Segoe UI" panose="020B0502040204020203" pitchFamily="34" charset="0"/>
                </a:rPr>
                <a:t>Densité importante de plans d’eau qui rend vulnérables les milieux </a:t>
              </a:r>
            </a:p>
            <a:p>
              <a:pPr>
                <a:spcAft>
                  <a:spcPts val="600"/>
                </a:spcAft>
              </a:pPr>
              <a:r>
                <a:rPr lang="fr-FR" sz="790" dirty="0">
                  <a:latin typeface="Segoe UI" panose="020B0502040204020203" pitchFamily="34" charset="0"/>
                  <a:cs typeface="Segoe UI" panose="020B0502040204020203" pitchFamily="34" charset="0"/>
                </a:rPr>
                <a:t>Opérations d’aménagement et d’artificialisation</a:t>
              </a:r>
            </a:p>
            <a:p>
              <a:pPr>
                <a:spcAft>
                  <a:spcPts val="600"/>
                </a:spcAft>
              </a:pPr>
              <a:r>
                <a:rPr lang="fr-FR" sz="790" dirty="0">
                  <a:latin typeface="Segoe UI" panose="020B0502040204020203" pitchFamily="34" charset="0"/>
                  <a:cs typeface="Segoe UI" panose="020B0502040204020203" pitchFamily="34" charset="0"/>
                </a:rPr>
                <a:t>Opérations de restauration limitées en linéaire et conditionnées au volontariat</a:t>
              </a:r>
            </a:p>
          </p:txBody>
        </p:sp>
        <p:pic>
          <p:nvPicPr>
            <p:cNvPr id="38" name="Graphique 37" descr="Badge à ne plus suivre contour">
              <a:extLst>
                <a:ext uri="{FF2B5EF4-FFF2-40B4-BE49-F238E27FC236}">
                  <a16:creationId xmlns:a16="http://schemas.microsoft.com/office/drawing/2014/main" id="{48715D49-3388-C3BC-A5FA-93FC95E5612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93662" y="3325738"/>
              <a:ext cx="324000" cy="324000"/>
            </a:xfrm>
            <a:prstGeom prst="rect">
              <a:avLst/>
            </a:prstGeom>
          </p:spPr>
        </p:pic>
      </p:grpSp>
    </p:spTree>
    <p:extLst>
      <p:ext uri="{BB962C8B-B14F-4D97-AF65-F5344CB8AC3E}">
        <p14:creationId xmlns:p14="http://schemas.microsoft.com/office/powerpoint/2010/main" val="318052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FCB38B-901D-F15A-A6CC-964AEC8E44FA}"/>
              </a:ext>
            </a:extLst>
          </p:cNvPr>
          <p:cNvSpPr>
            <a:spLocks noGrp="1"/>
          </p:cNvSpPr>
          <p:nvPr>
            <p:ph type="title"/>
          </p:nvPr>
        </p:nvSpPr>
        <p:spPr>
          <a:xfrm>
            <a:off x="291082" y="288924"/>
            <a:ext cx="10963261" cy="291278"/>
          </a:xfrm>
        </p:spPr>
        <p:txBody>
          <a:bodyPr anchor="t">
            <a:normAutofit/>
          </a:bodyPr>
          <a:lstStyle/>
          <a:p>
            <a:r>
              <a:rPr lang="fr-FR" sz="2000" dirty="0"/>
              <a:t>Milieux aquatiques</a:t>
            </a:r>
          </a:p>
        </p:txBody>
      </p:sp>
      <p:sp>
        <p:nvSpPr>
          <p:cNvPr id="3" name="Espace réservé du numéro de diapositive 2">
            <a:extLst>
              <a:ext uri="{FF2B5EF4-FFF2-40B4-BE49-F238E27FC236}">
                <a16:creationId xmlns:a16="http://schemas.microsoft.com/office/drawing/2014/main" id="{16DF42D7-BEC3-B3D2-EE7E-C5562597FCE2}"/>
              </a:ext>
            </a:extLst>
          </p:cNvPr>
          <p:cNvSpPr>
            <a:spLocks noGrp="1"/>
          </p:cNvSpPr>
          <p:nvPr>
            <p:ph type="sldNum" sz="quarter" idx="10"/>
          </p:nvPr>
        </p:nvSpPr>
        <p:spPr/>
        <p:txBody>
          <a:bodyPr anchor="ctr">
            <a:normAutofit/>
          </a:bodyPr>
          <a:lstStyle/>
          <a:p>
            <a:pPr>
              <a:spcAft>
                <a:spcPts val="600"/>
              </a:spcAft>
            </a:pPr>
            <a:fld id="{D67C0D4E-7AF8-4EE0-8632-0BA880AF82F5}" type="slidenum">
              <a:rPr lang="fr-FR" smtClean="0"/>
              <a:pPr>
                <a:spcAft>
                  <a:spcPts val="600"/>
                </a:spcAft>
              </a:pPr>
              <a:t>8</a:t>
            </a:fld>
            <a:endParaRPr lang="fr-FR" dirty="0"/>
          </a:p>
        </p:txBody>
      </p:sp>
      <p:sp>
        <p:nvSpPr>
          <p:cNvPr id="4" name="Espace réservé du pied de page 3">
            <a:extLst>
              <a:ext uri="{FF2B5EF4-FFF2-40B4-BE49-F238E27FC236}">
                <a16:creationId xmlns:a16="http://schemas.microsoft.com/office/drawing/2014/main" id="{A06ACC96-C942-1C43-F18D-4462E2CCD10E}"/>
              </a:ext>
            </a:extLst>
          </p:cNvPr>
          <p:cNvSpPr>
            <a:spLocks noGrp="1"/>
          </p:cNvSpPr>
          <p:nvPr>
            <p:ph type="ftr" sz="quarter" idx="11"/>
          </p:nvPr>
        </p:nvSpPr>
        <p:spPr/>
        <p:txBody>
          <a:bodyPr anchor="ctr">
            <a:normAutofit/>
          </a:bodyPr>
          <a:lstStyle/>
          <a:p>
            <a:pPr>
              <a:spcAft>
                <a:spcPts val="600"/>
              </a:spcAft>
            </a:pPr>
            <a:r>
              <a:rPr lang="fr-FR" dirty="0"/>
              <a:t>Révision SAGE Vilaine : prospective et stratégie</a:t>
            </a:r>
          </a:p>
        </p:txBody>
      </p:sp>
      <p:sp>
        <p:nvSpPr>
          <p:cNvPr id="5" name="Espace réservé de la date 4">
            <a:extLst>
              <a:ext uri="{FF2B5EF4-FFF2-40B4-BE49-F238E27FC236}">
                <a16:creationId xmlns:a16="http://schemas.microsoft.com/office/drawing/2014/main" id="{D97B2317-7184-A0E0-F64D-BFE3D1BD5CDB}"/>
              </a:ext>
            </a:extLst>
          </p:cNvPr>
          <p:cNvSpPr>
            <a:spLocks noGrp="1"/>
          </p:cNvSpPr>
          <p:nvPr>
            <p:ph type="dt" sz="half" idx="12"/>
          </p:nvPr>
        </p:nvSpPr>
        <p:spPr/>
        <p:txBody>
          <a:bodyPr anchor="ctr">
            <a:normAutofit/>
          </a:bodyPr>
          <a:lstStyle/>
          <a:p>
            <a:pPr>
              <a:spcAft>
                <a:spcPts val="600"/>
              </a:spcAft>
            </a:pPr>
            <a:r>
              <a:rPr lang="fr-FR" dirty="0"/>
              <a:t>Octobre 2023</a:t>
            </a:r>
          </a:p>
        </p:txBody>
      </p:sp>
      <p:pic>
        <p:nvPicPr>
          <p:cNvPr id="9" name="Image 8">
            <a:extLst>
              <a:ext uri="{FF2B5EF4-FFF2-40B4-BE49-F238E27FC236}">
                <a16:creationId xmlns:a16="http://schemas.microsoft.com/office/drawing/2014/main" id="{A1434BE3-A1B3-B382-5E09-C980E42B0107}"/>
              </a:ext>
            </a:extLst>
          </p:cNvPr>
          <p:cNvPicPr>
            <a:picLocks noChangeAspect="1"/>
          </p:cNvPicPr>
          <p:nvPr/>
        </p:nvPicPr>
        <p:blipFill>
          <a:blip r:embed="rId3"/>
          <a:stretch>
            <a:fillRect/>
          </a:stretch>
        </p:blipFill>
        <p:spPr>
          <a:xfrm>
            <a:off x="291082" y="599056"/>
            <a:ext cx="416307" cy="176401"/>
          </a:xfrm>
          <a:prstGeom prst="rect">
            <a:avLst/>
          </a:prstGeom>
        </p:spPr>
      </p:pic>
      <p:sp>
        <p:nvSpPr>
          <p:cNvPr id="6" name="Rectangle 5">
            <a:extLst>
              <a:ext uri="{FF2B5EF4-FFF2-40B4-BE49-F238E27FC236}">
                <a16:creationId xmlns:a16="http://schemas.microsoft.com/office/drawing/2014/main" id="{99466359-5529-489A-C439-02711B9B59B7}"/>
              </a:ext>
            </a:extLst>
          </p:cNvPr>
          <p:cNvSpPr/>
          <p:nvPr/>
        </p:nvSpPr>
        <p:spPr>
          <a:xfrm>
            <a:off x="564641" y="914400"/>
            <a:ext cx="683134" cy="176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BE444A6-8712-9FCF-5152-670505B97529}"/>
              </a:ext>
            </a:extLst>
          </p:cNvPr>
          <p:cNvSpPr txBox="1"/>
          <p:nvPr/>
        </p:nvSpPr>
        <p:spPr>
          <a:xfrm>
            <a:off x="291081" y="907350"/>
            <a:ext cx="11548493" cy="4264725"/>
          </a:xfrm>
          <a:prstGeom prst="rect">
            <a:avLst/>
          </a:prstGeom>
          <a:noFill/>
        </p:spPr>
        <p:txBody>
          <a:bodyPr wrap="square" rtlCol="0">
            <a:noAutofit/>
          </a:bodyPr>
          <a:lstStyle/>
          <a:p>
            <a:pPr algn="l" fontAlgn="b">
              <a:lnSpc>
                <a:spcPct val="100000"/>
              </a:lnSpc>
            </a:pPr>
            <a:r>
              <a:rPr lang="fr-FR" sz="1400" b="1" dirty="0">
                <a:solidFill>
                  <a:schemeClr val="dk1"/>
                </a:solidFill>
              </a:rPr>
              <a:t>Rôle favorable du c</a:t>
            </a:r>
            <a:r>
              <a:rPr lang="fr-FR" sz="1400" b="1" u="none" strike="noStrike" kern="1200" dirty="0">
                <a:solidFill>
                  <a:schemeClr val="dk1"/>
                </a:solidFill>
                <a:effectLst/>
                <a:latin typeface="+mn-lt"/>
                <a:ea typeface="+mn-ea"/>
                <a:cs typeface="+mn-cs"/>
              </a:rPr>
              <a:t>ontexte règlementaire à relativiser ?</a:t>
            </a:r>
          </a:p>
          <a:p>
            <a:pPr marL="285750" lvl="1" indent="-285750" fontAlgn="b">
              <a:buFont typeface="Arial" panose="020B0604020202020204" pitchFamily="34" charset="0"/>
              <a:buChar char="•"/>
            </a:pPr>
            <a:r>
              <a:rPr lang="fr-FR" sz="1400" dirty="0">
                <a:solidFill>
                  <a:schemeClr val="dk1"/>
                </a:solidFill>
              </a:rPr>
              <a:t>Des zones humides qui continuent d’être impactées par les projets d’aménagement</a:t>
            </a:r>
          </a:p>
          <a:p>
            <a:pPr marL="285750" lvl="1" indent="-285750" fontAlgn="b">
              <a:buFont typeface="Arial" panose="020B0604020202020204" pitchFamily="34" charset="0"/>
              <a:buChar char="•"/>
            </a:pPr>
            <a:r>
              <a:rPr lang="fr-FR" sz="1400" dirty="0">
                <a:solidFill>
                  <a:schemeClr val="dk1"/>
                </a:solidFill>
              </a:rPr>
              <a:t>Création de bassines autorisées pour produire des légumes (SAGE) : est-ce réellement le cas ?</a:t>
            </a:r>
          </a:p>
          <a:p>
            <a:pPr marL="285750" lvl="1" indent="-285750" fontAlgn="b">
              <a:buFont typeface="Arial" panose="020B0604020202020204" pitchFamily="34" charset="0"/>
              <a:buChar char="•"/>
            </a:pPr>
            <a:r>
              <a:rPr lang="fr-FR" sz="1400" dirty="0">
                <a:solidFill>
                  <a:schemeClr val="dk1"/>
                </a:solidFill>
              </a:rPr>
              <a:t>Manque d’efficacité des mesures compensatoires</a:t>
            </a:r>
          </a:p>
          <a:p>
            <a:pPr marL="285750" indent="-285750" fontAlgn="b">
              <a:buFont typeface="Arial" panose="020B0604020202020204" pitchFamily="34" charset="0"/>
              <a:buChar char="•"/>
            </a:pPr>
            <a:r>
              <a:rPr lang="fr-FR" sz="1400" dirty="0">
                <a:solidFill>
                  <a:schemeClr val="dk1"/>
                </a:solidFill>
              </a:rPr>
              <a:t>Manque d’efficacité de la règlementation pour agir rapidement sur les dégradations des milieux</a:t>
            </a:r>
          </a:p>
          <a:p>
            <a:pPr marL="285750" indent="-285750" fontAlgn="b">
              <a:buFont typeface="Arial" panose="020B0604020202020204" pitchFamily="34" charset="0"/>
              <a:buChar char="•"/>
            </a:pPr>
            <a:r>
              <a:rPr lang="fr-FR" sz="1400" u="none" strike="noStrike" kern="1200" dirty="0">
                <a:solidFill>
                  <a:schemeClr val="dk1"/>
                </a:solidFill>
                <a:effectLst/>
                <a:latin typeface="+mn-lt"/>
                <a:ea typeface="+mn-ea"/>
                <a:cs typeface="+mn-cs"/>
              </a:rPr>
              <a:t>Meilleure prise en co</a:t>
            </a:r>
            <a:r>
              <a:rPr lang="fr-FR" sz="1400" dirty="0">
                <a:solidFill>
                  <a:schemeClr val="dk1"/>
                </a:solidFill>
              </a:rPr>
              <a:t>mpte des fonctions des zones humides lors des opérations de compensation avec l’obligation de mettre en place des méthodes d’évaluation dans le cadre des mesures compensatoires</a:t>
            </a:r>
          </a:p>
          <a:p>
            <a:pPr fontAlgn="b"/>
            <a:endParaRPr lang="fr-FR" sz="1400" dirty="0">
              <a:solidFill>
                <a:schemeClr val="dk1"/>
              </a:solidFill>
            </a:endParaRPr>
          </a:p>
          <a:p>
            <a:pPr fontAlgn="b"/>
            <a:r>
              <a:rPr lang="fr-FR" sz="1400" b="1" dirty="0">
                <a:solidFill>
                  <a:schemeClr val="dk1"/>
                </a:solidFill>
              </a:rPr>
              <a:t>Des facteurs favorables à mieux prendre en compte :</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Humidité des sols à étudier pour intégrer les capacités des sols à stocker l’eau (matières organiques) : elle ne peut s’étudier que globalement et non par secteur géographique</a:t>
            </a:r>
          </a:p>
          <a:p>
            <a:pPr algn="l" fontAlgn="b">
              <a:lnSpc>
                <a:spcPct val="100000"/>
              </a:lnSpc>
            </a:pPr>
            <a:endParaRPr lang="fr-FR" sz="1400" b="1" dirty="0">
              <a:solidFill>
                <a:schemeClr val="dk1"/>
              </a:solidFill>
            </a:endParaRPr>
          </a:p>
          <a:p>
            <a:pPr algn="l" fontAlgn="b">
              <a:lnSpc>
                <a:spcPct val="100000"/>
              </a:lnSpc>
            </a:pPr>
            <a:r>
              <a:rPr lang="fr-FR" sz="1400" b="1" dirty="0">
                <a:solidFill>
                  <a:schemeClr val="dk1"/>
                </a:solidFill>
              </a:rPr>
              <a:t>Des facteurs défavorables à mieux intégrer</a:t>
            </a:r>
          </a:p>
          <a:p>
            <a:pPr marL="285750" indent="-285750" fontAlgn="b">
              <a:buFont typeface="Arial" panose="020B0604020202020204" pitchFamily="34" charset="0"/>
              <a:buChar char="•"/>
            </a:pPr>
            <a:r>
              <a:rPr lang="fr-FR" sz="1400" dirty="0">
                <a:solidFill>
                  <a:schemeClr val="dk1"/>
                </a:solidFill>
              </a:rPr>
              <a:t>Bocage pas suffisamment intégré comme outil de régulation de l’eau et des matières nutritives, et de baisse de la température de l’eau</a:t>
            </a:r>
          </a:p>
          <a:p>
            <a:pPr marL="285750" indent="-285750" algn="l" fontAlgn="b">
              <a:lnSpc>
                <a:spcPct val="100000"/>
              </a:lnSpc>
              <a:buFont typeface="Arial" panose="020B0604020202020204" pitchFamily="34" charset="0"/>
              <a:buChar char="•"/>
            </a:pPr>
            <a:r>
              <a:rPr lang="fr-FR" sz="1400" dirty="0">
                <a:solidFill>
                  <a:schemeClr val="dk1"/>
                </a:solidFill>
              </a:rPr>
              <a:t>Meilleure connaissance à avoir des espaces naturels sensibles (terme lié aux espaces naturels gérés par le Département)</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Difficultés à augmenter la restauration des milieux en matière de continuité écologique</a:t>
            </a:r>
          </a:p>
          <a:p>
            <a:pPr marL="285750" indent="-285750" algn="l" fontAlgn="b">
              <a:lnSpc>
                <a:spcPct val="100000"/>
              </a:lnSpc>
              <a:buFont typeface="Arial" panose="020B0604020202020204" pitchFamily="34" charset="0"/>
              <a:buChar char="•"/>
            </a:pPr>
            <a:r>
              <a:rPr lang="fr-FR" sz="1400" dirty="0">
                <a:solidFill>
                  <a:schemeClr val="dk1"/>
                </a:solidFill>
              </a:rPr>
              <a:t>Bémol sur les programmes de restauration mis en place sur le bassin versant : on ne travaille pas sur toutes les masses d’eau</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Manque de moyens incitatifs pour conva</a:t>
            </a:r>
            <a:r>
              <a:rPr lang="fr-FR" sz="1400" dirty="0">
                <a:solidFill>
                  <a:schemeClr val="dk1"/>
                </a:solidFill>
              </a:rPr>
              <a:t>incre les propriétaires privés d’engager sur leur parcelle des opérations de restauration des milieux</a:t>
            </a:r>
          </a:p>
          <a:p>
            <a:pPr marL="285750" indent="-285750" fontAlgn="b">
              <a:buFont typeface="Arial" panose="020B0604020202020204" pitchFamily="34" charset="0"/>
              <a:buChar char="•"/>
            </a:pPr>
            <a:r>
              <a:rPr lang="fr-FR" sz="1400" dirty="0">
                <a:solidFill>
                  <a:schemeClr val="dk1"/>
                </a:solidFill>
              </a:rPr>
              <a:t>Discontinuité des travaux de restauration qui en limite l’efficacité</a:t>
            </a:r>
          </a:p>
          <a:p>
            <a:pPr marL="285750" indent="-285750" algn="l" fontAlgn="b">
              <a:lnSpc>
                <a:spcPct val="100000"/>
              </a:lnSpc>
              <a:buFont typeface="Arial" panose="020B0604020202020204" pitchFamily="34" charset="0"/>
              <a:buChar char="•"/>
            </a:pPr>
            <a:r>
              <a:rPr lang="fr-FR" sz="1400" dirty="0">
                <a:solidFill>
                  <a:schemeClr val="dk1"/>
                </a:solidFill>
              </a:rPr>
              <a:t>Pas de prise en compte des plantes invasives</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Manque de prise en compte des facteurs humains et de </a:t>
            </a:r>
            <a:r>
              <a:rPr lang="fr-FR" sz="1400" dirty="0">
                <a:solidFill>
                  <a:schemeClr val="dk1"/>
                </a:solidFill>
              </a:rPr>
              <a:t>la perception du temps nécessaire pour changer les pratiques</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Sous-estimation de la dégra</a:t>
            </a:r>
            <a:r>
              <a:rPr lang="fr-FR" sz="1400" dirty="0">
                <a:solidFill>
                  <a:schemeClr val="dk1"/>
                </a:solidFill>
              </a:rPr>
              <a:t>dation des milieux, avec un manque de prise en compte des citoyens</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Man</a:t>
            </a:r>
            <a:r>
              <a:rPr lang="fr-FR" sz="1400" dirty="0">
                <a:solidFill>
                  <a:schemeClr val="dk1"/>
                </a:solidFill>
              </a:rPr>
              <a:t>que de sensibilisation des acteurs du territoire (élus, citoyens, agriculteurs, économie…) aux enjeux de préservation des milieux</a:t>
            </a:r>
          </a:p>
          <a:p>
            <a:pPr marL="285750" indent="-285750" algn="l" fontAlgn="b">
              <a:lnSpc>
                <a:spcPct val="100000"/>
              </a:lnSpc>
              <a:buFont typeface="Arial" panose="020B0604020202020204" pitchFamily="34" charset="0"/>
              <a:buChar char="•"/>
            </a:pPr>
            <a:r>
              <a:rPr lang="fr-FR" sz="1400" u="none" strike="noStrike" kern="1200" dirty="0">
                <a:solidFill>
                  <a:schemeClr val="dk1"/>
                </a:solidFill>
                <a:effectLst/>
                <a:latin typeface="+mn-lt"/>
                <a:ea typeface="+mn-ea"/>
                <a:cs typeface="+mn-cs"/>
              </a:rPr>
              <a:t>Augmentation de l’imperméabilisation des sols et des pratiques de drainag</a:t>
            </a:r>
            <a:r>
              <a:rPr lang="fr-FR" sz="1400" dirty="0">
                <a:solidFill>
                  <a:schemeClr val="dk1"/>
                </a:solidFill>
              </a:rPr>
              <a:t>e</a:t>
            </a:r>
          </a:p>
        </p:txBody>
      </p:sp>
    </p:spTree>
    <p:extLst>
      <p:ext uri="{BB962C8B-B14F-4D97-AF65-F5344CB8AC3E}">
        <p14:creationId xmlns:p14="http://schemas.microsoft.com/office/powerpoint/2010/main" val="373612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7D68C-BC50-AD52-E52F-958DFAB01EB5}"/>
              </a:ext>
            </a:extLst>
          </p:cNvPr>
          <p:cNvSpPr>
            <a:spLocks noGrp="1"/>
          </p:cNvSpPr>
          <p:nvPr>
            <p:ph type="title"/>
          </p:nvPr>
        </p:nvSpPr>
        <p:spPr/>
        <p:txBody>
          <a:bodyPr>
            <a:normAutofit fontScale="90000"/>
          </a:bodyPr>
          <a:lstStyle/>
          <a:p>
            <a:r>
              <a:rPr lang="fr-FR" dirty="0"/>
              <a:t>Tendances prévisionnelles des enjeux sur la </a:t>
            </a:r>
            <a:r>
              <a:rPr lang="fr-FR" dirty="0">
                <a:solidFill>
                  <a:schemeClr val="tx2"/>
                </a:solidFill>
              </a:rPr>
              <a:t>quantité</a:t>
            </a:r>
          </a:p>
        </p:txBody>
      </p:sp>
      <p:sp>
        <p:nvSpPr>
          <p:cNvPr id="3" name="Espace réservé du numéro de diapositive 2">
            <a:extLst>
              <a:ext uri="{FF2B5EF4-FFF2-40B4-BE49-F238E27FC236}">
                <a16:creationId xmlns:a16="http://schemas.microsoft.com/office/drawing/2014/main" id="{8862CF14-6421-1BA7-D36F-73299D50C10F}"/>
              </a:ext>
            </a:extLst>
          </p:cNvPr>
          <p:cNvSpPr>
            <a:spLocks noGrp="1"/>
          </p:cNvSpPr>
          <p:nvPr>
            <p:ph type="sldNum" sz="quarter" idx="10"/>
          </p:nvPr>
        </p:nvSpPr>
        <p:spPr/>
        <p:txBody>
          <a:bodyPr/>
          <a:lstStyle/>
          <a:p>
            <a:fld id="{D67C0D4E-7AF8-4EE0-8632-0BA880AF82F5}" type="slidenum">
              <a:rPr lang="fr-FR" smtClean="0"/>
              <a:pPr/>
              <a:t>9</a:t>
            </a:fld>
            <a:endParaRPr lang="fr-FR" dirty="0"/>
          </a:p>
        </p:txBody>
      </p:sp>
      <p:sp>
        <p:nvSpPr>
          <p:cNvPr id="4" name="Espace réservé du pied de page 3">
            <a:extLst>
              <a:ext uri="{FF2B5EF4-FFF2-40B4-BE49-F238E27FC236}">
                <a16:creationId xmlns:a16="http://schemas.microsoft.com/office/drawing/2014/main" id="{BFDA229D-8EBE-C9BF-E45E-7190330E4A45}"/>
              </a:ext>
            </a:extLst>
          </p:cNvPr>
          <p:cNvSpPr>
            <a:spLocks noGrp="1"/>
          </p:cNvSpPr>
          <p:nvPr>
            <p:ph type="ftr" sz="quarter" idx="11"/>
          </p:nvPr>
        </p:nvSpPr>
        <p:spPr/>
        <p:txBody>
          <a:bodyPr/>
          <a:lstStyle/>
          <a:p>
            <a:r>
              <a:rPr lang="fr-FR" dirty="0"/>
              <a:t>Révision SAGE Vilaine : prospective et stratégie</a:t>
            </a:r>
          </a:p>
        </p:txBody>
      </p:sp>
      <p:sp>
        <p:nvSpPr>
          <p:cNvPr id="5" name="Espace réservé de la date 4">
            <a:extLst>
              <a:ext uri="{FF2B5EF4-FFF2-40B4-BE49-F238E27FC236}">
                <a16:creationId xmlns:a16="http://schemas.microsoft.com/office/drawing/2014/main" id="{79EB0B89-AC31-D23E-7F51-1585C6A0963A}"/>
              </a:ext>
            </a:extLst>
          </p:cNvPr>
          <p:cNvSpPr>
            <a:spLocks noGrp="1"/>
          </p:cNvSpPr>
          <p:nvPr>
            <p:ph type="dt" sz="half" idx="12"/>
          </p:nvPr>
        </p:nvSpPr>
        <p:spPr/>
        <p:txBody>
          <a:bodyPr/>
          <a:lstStyle/>
          <a:p>
            <a:r>
              <a:rPr lang="fr-FR" dirty="0"/>
              <a:t>Octobre 2023</a:t>
            </a:r>
          </a:p>
        </p:txBody>
      </p:sp>
      <p:pic>
        <p:nvPicPr>
          <p:cNvPr id="39" name="Espace réservé du contenu 38">
            <a:extLst>
              <a:ext uri="{FF2B5EF4-FFF2-40B4-BE49-F238E27FC236}">
                <a16:creationId xmlns:a16="http://schemas.microsoft.com/office/drawing/2014/main" id="{1AAB05F9-A43E-E789-3CD9-C5994C85291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901686" y="827251"/>
            <a:ext cx="10709279" cy="5665624"/>
          </a:xfrm>
        </p:spPr>
      </p:pic>
      <p:sp>
        <p:nvSpPr>
          <p:cNvPr id="6" name="ZoneTexte 5">
            <a:extLst>
              <a:ext uri="{FF2B5EF4-FFF2-40B4-BE49-F238E27FC236}">
                <a16:creationId xmlns:a16="http://schemas.microsoft.com/office/drawing/2014/main" id="{D541E9D9-D35E-EF3E-DCB4-4BA4BE6E97A4}"/>
              </a:ext>
            </a:extLst>
          </p:cNvPr>
          <p:cNvSpPr txBox="1"/>
          <p:nvPr/>
        </p:nvSpPr>
        <p:spPr>
          <a:xfrm>
            <a:off x="838200" y="1292424"/>
            <a:ext cx="2343912" cy="2237160"/>
          </a:xfrm>
          <a:prstGeom prst="roundRect">
            <a:avLst/>
          </a:prstGeom>
          <a:solidFill>
            <a:schemeClr val="bg1"/>
          </a:solidFill>
          <a:ln w="3175">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noAutofit/>
          </a:bodyPr>
          <a:lstStyle/>
          <a:p>
            <a:r>
              <a:rPr lang="fr-FR" sz="850" b="1" dirty="0">
                <a:latin typeface="Segoe UI" panose="020B0502040204020203" pitchFamily="34" charset="0"/>
                <a:cs typeface="Segoe UI" panose="020B0502040204020203" pitchFamily="34" charset="0"/>
              </a:rPr>
              <a:t>Facteurs 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Démarches engagées pour améliorer la connaissance et évaluer les volumes prélevables</a:t>
            </a:r>
          </a:p>
          <a:p>
            <a:pPr>
              <a:spcAft>
                <a:spcPts val="600"/>
              </a:spcAft>
            </a:pPr>
            <a:r>
              <a:rPr lang="fr-FR" sz="790" dirty="0">
                <a:latin typeface="Segoe UI" panose="020B0502040204020203" pitchFamily="34" charset="0"/>
                <a:cs typeface="Segoe UI" panose="020B0502040204020203" pitchFamily="34" charset="0"/>
              </a:rPr>
              <a:t>Contribution des actions de restauration des milieux aquatiques </a:t>
            </a:r>
          </a:p>
          <a:p>
            <a:pPr>
              <a:spcAft>
                <a:spcPts val="600"/>
              </a:spcAft>
            </a:pPr>
            <a:r>
              <a:rPr lang="fr-FR" sz="790" dirty="0">
                <a:latin typeface="Segoe UI" panose="020B0502040204020203" pitchFamily="34" charset="0"/>
                <a:cs typeface="Segoe UI" panose="020B0502040204020203" pitchFamily="34" charset="0"/>
              </a:rPr>
              <a:t>Pratiques d’optimisation des usages domestiques, industriels et agricoles</a:t>
            </a:r>
          </a:p>
          <a:p>
            <a:pPr>
              <a:spcAft>
                <a:spcPts val="600"/>
              </a:spcAft>
            </a:pPr>
            <a:r>
              <a:rPr lang="fr-FR" sz="790" dirty="0">
                <a:latin typeface="Segoe UI" panose="020B0502040204020203" pitchFamily="34" charset="0"/>
                <a:cs typeface="Segoe UI" panose="020B0502040204020203" pitchFamily="34" charset="0"/>
              </a:rPr>
              <a:t>Démarche ZAN qui contribue à maîtriser les besoins</a:t>
            </a:r>
          </a:p>
        </p:txBody>
      </p:sp>
      <p:pic>
        <p:nvPicPr>
          <p:cNvPr id="7" name="Graphique 6" descr="Badge à suivre contour">
            <a:extLst>
              <a:ext uri="{FF2B5EF4-FFF2-40B4-BE49-F238E27FC236}">
                <a16:creationId xmlns:a16="http://schemas.microsoft.com/office/drawing/2014/main" id="{CD5FBE31-68CA-9902-349A-E66888A8C82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57037" y="1292424"/>
            <a:ext cx="450781" cy="450781"/>
          </a:xfrm>
          <a:prstGeom prst="rect">
            <a:avLst/>
          </a:prstGeom>
        </p:spPr>
      </p:pic>
      <p:sp>
        <p:nvSpPr>
          <p:cNvPr id="8" name="ZoneTexte 7">
            <a:extLst>
              <a:ext uri="{FF2B5EF4-FFF2-40B4-BE49-F238E27FC236}">
                <a16:creationId xmlns:a16="http://schemas.microsoft.com/office/drawing/2014/main" id="{B14B94DF-A95A-9BDD-A6F3-FC081DF33CD5}"/>
              </a:ext>
            </a:extLst>
          </p:cNvPr>
          <p:cNvSpPr txBox="1"/>
          <p:nvPr/>
        </p:nvSpPr>
        <p:spPr>
          <a:xfrm>
            <a:off x="838200" y="3584799"/>
            <a:ext cx="2343912" cy="2520227"/>
          </a:xfrm>
          <a:prstGeom prst="round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r>
              <a:rPr lang="fr-FR" sz="850" b="1" dirty="0">
                <a:latin typeface="Segoe UI" panose="020B0502040204020203" pitchFamily="34" charset="0"/>
                <a:cs typeface="Segoe UI" panose="020B0502040204020203" pitchFamily="34" charset="0"/>
              </a:rPr>
              <a:t>Facteurs défavorables</a:t>
            </a:r>
          </a:p>
          <a:p>
            <a:endParaRPr lang="fr-FR" sz="790" dirty="0">
              <a:latin typeface="Segoe UI" panose="020B0502040204020203" pitchFamily="34" charset="0"/>
              <a:cs typeface="Segoe UI" panose="020B0502040204020203" pitchFamily="34" charset="0"/>
            </a:endParaRPr>
          </a:p>
          <a:p>
            <a:pPr>
              <a:spcAft>
                <a:spcPts val="600"/>
              </a:spcAft>
            </a:pPr>
            <a:r>
              <a:rPr lang="fr-FR" sz="790" dirty="0">
                <a:latin typeface="Segoe UI" panose="020B0502040204020203" pitchFamily="34" charset="0"/>
                <a:cs typeface="Segoe UI" panose="020B0502040204020203" pitchFamily="34" charset="0"/>
              </a:rPr>
              <a:t>Sensibilité naturelle des milieux aquatiques aux étiages, renforcée par les aménagements</a:t>
            </a:r>
          </a:p>
          <a:p>
            <a:pPr>
              <a:spcAft>
                <a:spcPts val="600"/>
              </a:spcAft>
            </a:pPr>
            <a:r>
              <a:rPr lang="fr-FR" sz="790" dirty="0">
                <a:latin typeface="Segoe UI" panose="020B0502040204020203" pitchFamily="34" charset="0"/>
                <a:cs typeface="Segoe UI" panose="020B0502040204020203" pitchFamily="34" charset="0"/>
              </a:rPr>
              <a:t>Forte pression de prélèvements sur la Vilaine amont, le Meu et le Lié</a:t>
            </a:r>
          </a:p>
          <a:p>
            <a:pPr>
              <a:spcAft>
                <a:spcPts val="600"/>
              </a:spcAft>
            </a:pPr>
            <a:r>
              <a:rPr lang="fr-FR" sz="790" dirty="0">
                <a:latin typeface="Segoe UI" panose="020B0502040204020203" pitchFamily="34" charset="0"/>
                <a:cs typeface="Segoe UI" panose="020B0502040204020203" pitchFamily="34" charset="0"/>
              </a:rPr>
              <a:t>Forte attractivité du territoire qui entraine une croissance démographique importante</a:t>
            </a:r>
          </a:p>
          <a:p>
            <a:pPr>
              <a:spcAft>
                <a:spcPts val="600"/>
              </a:spcAft>
            </a:pPr>
            <a:r>
              <a:rPr lang="fr-FR" sz="790" dirty="0">
                <a:latin typeface="Segoe UI" panose="020B0502040204020203" pitchFamily="34" charset="0"/>
                <a:cs typeface="Segoe UI" panose="020B0502040204020203" pitchFamily="34" charset="0"/>
              </a:rPr>
              <a:t>Des besoins  et des usages en augmentation (AEP, irrigation, abreuvement…)</a:t>
            </a:r>
          </a:p>
        </p:txBody>
      </p:sp>
      <p:pic>
        <p:nvPicPr>
          <p:cNvPr id="9" name="Graphique 8" descr="Badge à ne plus suivre contour">
            <a:extLst>
              <a:ext uri="{FF2B5EF4-FFF2-40B4-BE49-F238E27FC236}">
                <a16:creationId xmlns:a16="http://schemas.microsoft.com/office/drawing/2014/main" id="{50C33F7C-3067-2985-6513-48B2E65C789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57037" y="3603088"/>
            <a:ext cx="450000" cy="450000"/>
          </a:xfrm>
          <a:prstGeom prst="rect">
            <a:avLst/>
          </a:prstGeom>
        </p:spPr>
      </p:pic>
    </p:spTree>
    <p:extLst>
      <p:ext uri="{BB962C8B-B14F-4D97-AF65-F5344CB8AC3E}">
        <p14:creationId xmlns:p14="http://schemas.microsoft.com/office/powerpoint/2010/main" val="1671359618"/>
      </p:ext>
    </p:extLst>
  </p:cSld>
  <p:clrMapOvr>
    <a:masterClrMapping/>
  </p:clrMapOvr>
</p:sld>
</file>

<file path=ppt/theme/theme1.xml><?xml version="1.0" encoding="utf-8"?>
<a:theme xmlns:a="http://schemas.openxmlformats.org/drawingml/2006/main" name="Modèle Sce">
  <a:themeElements>
    <a:clrScheme name="Sce">
      <a:dk1>
        <a:sysClr val="windowText" lastClr="000000"/>
      </a:dk1>
      <a:lt1>
        <a:sysClr val="window" lastClr="FFFFFF"/>
      </a:lt1>
      <a:dk2>
        <a:srgbClr val="FF7D0B"/>
      </a:dk2>
      <a:lt2>
        <a:srgbClr val="8685BB"/>
      </a:lt2>
      <a:accent1>
        <a:srgbClr val="897879"/>
      </a:accent1>
      <a:accent2>
        <a:srgbClr val="9CDBD9"/>
      </a:accent2>
      <a:accent3>
        <a:srgbClr val="3A6DB0"/>
      </a:accent3>
      <a:accent4>
        <a:srgbClr val="CB333B"/>
      </a:accent4>
      <a:accent5>
        <a:srgbClr val="0BB0AB"/>
      </a:accent5>
      <a:accent6>
        <a:srgbClr val="7DB66D"/>
      </a:accent6>
      <a:hlink>
        <a:srgbClr val="000000"/>
      </a:hlink>
      <a:folHlink>
        <a:srgbClr val="FF7D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sce_03-23" id="{7A986C36-5A6A-4514-9FC4-A2BCFA0971E3}" vid="{FF1AF0FE-0949-4243-BA93-A15F4A542061}"/>
    </a:ext>
  </a:extLst>
</a:theme>
</file>

<file path=ppt/theme/theme2.xml><?xml version="1.0" encoding="utf-8"?>
<a:theme xmlns:a="http://schemas.openxmlformats.org/drawingml/2006/main" name="Références">
  <a:themeElements>
    <a:clrScheme name="Personnalisé 2">
      <a:dk1>
        <a:sysClr val="windowText" lastClr="000000"/>
      </a:dk1>
      <a:lt1>
        <a:sysClr val="window" lastClr="FFFFFF"/>
      </a:lt1>
      <a:dk2>
        <a:srgbClr val="8685BB"/>
      </a:dk2>
      <a:lt2>
        <a:srgbClr val="FF7D0B"/>
      </a:lt2>
      <a:accent1>
        <a:srgbClr val="897879"/>
      </a:accent1>
      <a:accent2>
        <a:srgbClr val="9CDBD9"/>
      </a:accent2>
      <a:accent3>
        <a:srgbClr val="3A6DB0"/>
      </a:accent3>
      <a:accent4>
        <a:srgbClr val="CB333B"/>
      </a:accent4>
      <a:accent5>
        <a:srgbClr val="0BB0AB"/>
      </a:accent5>
      <a:accent6>
        <a:srgbClr val="7DB66D"/>
      </a:accent6>
      <a:hlink>
        <a:srgbClr val="000000"/>
      </a:hlink>
      <a:folHlink>
        <a:srgbClr val="FF7D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sce_03-23" id="{7A986C36-5A6A-4514-9FC4-A2BCFA0971E3}" vid="{B3CFB375-01CF-4B72-A9A4-678F9F4B51D9}"/>
    </a:ext>
  </a:extLst>
</a:theme>
</file>

<file path=ppt/theme/theme3.xml><?xml version="1.0" encoding="utf-8"?>
<a:theme xmlns:a="http://schemas.openxmlformats.org/drawingml/2006/main" name="Eaux &amp; Vilaine">
  <a:themeElements>
    <a:clrScheme name="Eaux &amp; Vilaine_Couleurs">
      <a:dk1>
        <a:sysClr val="windowText" lastClr="000000"/>
      </a:dk1>
      <a:lt1>
        <a:sysClr val="window" lastClr="FFFFFF"/>
      </a:lt1>
      <a:dk2>
        <a:srgbClr val="00218F"/>
      </a:dk2>
      <a:lt2>
        <a:srgbClr val="E7E6E6"/>
      </a:lt2>
      <a:accent1>
        <a:srgbClr val="00C9C4"/>
      </a:accent1>
      <a:accent2>
        <a:srgbClr val="FF7557"/>
      </a:accent2>
      <a:accent3>
        <a:srgbClr val="33B5FF"/>
      </a:accent3>
      <a:accent4>
        <a:srgbClr val="FFB428"/>
      </a:accent4>
      <a:accent5>
        <a:srgbClr val="545459"/>
      </a:accent5>
      <a:accent6>
        <a:srgbClr val="00218F"/>
      </a:accent6>
      <a:hlink>
        <a:srgbClr val="000000"/>
      </a:hlink>
      <a:folHlink>
        <a:srgbClr val="000000"/>
      </a:folHlink>
    </a:clrScheme>
    <a:fontScheme name="Eaux &amp; Vilaine_Polices">
      <a:majorFont>
        <a:latin typeface="Georg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Eaux &amp; Vilaine Présentation Modèle 16x9 v1.potx" id="{538FC4FA-4354-445E-95EF-23C4EEC4CF74}" vid="{60BE6858-3BAB-473C-9D09-8BBEE970A09F}"/>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2B37F4A9BF764AB9EF0EA338D8F046" ma:contentTypeVersion="24" ma:contentTypeDescription="Crée un document." ma:contentTypeScope="" ma:versionID="bf88ba5500b043a6c236fecb4fc8cae6">
  <xsd:schema xmlns:xsd="http://www.w3.org/2001/XMLSchema" xmlns:xs="http://www.w3.org/2001/XMLSchema" xmlns:p="http://schemas.microsoft.com/office/2006/metadata/properties" xmlns:ns2="a7e6680b-d8c6-471a-bad3-3e4981402d7f" xmlns:ns3="7b5c9772-53b5-4a21-9dde-b72fb6f3b62d" targetNamespace="http://schemas.microsoft.com/office/2006/metadata/properties" ma:root="true" ma:fieldsID="b37b93ee72ce06303541c3395b37c555" ns2:_="" ns3:_="">
    <xsd:import namespace="a7e6680b-d8c6-471a-bad3-3e4981402d7f"/>
    <xsd:import namespace="7b5c9772-53b5-4a21-9dde-b72fb6f3b6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Date" minOccurs="0"/>
                <xsd:element ref="ns2:Personne" minOccurs="0"/>
                <xsd:element ref="ns2:MediaServiceAutoKeyPoints" minOccurs="0"/>
                <xsd:element ref="ns2:MediaServiceKeyPoints" minOccurs="0"/>
                <xsd:element ref="ns2:MediaLengthInSeconds" minOccurs="0"/>
                <xsd:element ref="ns2:Modifi_x00e9_le"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e6680b-d8c6-471a-bad3-3e4981402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Date" ma:index="18" nillable="true" ma:displayName="Date" ma:format="DateOnly" ma:internalName="Date">
      <xsd:simpleType>
        <xsd:restriction base="dms:DateTime"/>
      </xsd:simpleType>
    </xsd:element>
    <xsd:element name="Personne" ma:index="19" nillable="true" ma:displayName="Personne" ma:format="Dropdown" ma:list="UserInfo" ma:SharePointGroup="0" ma:internalName="Personn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odifi_x00e9_le" ma:index="23" nillable="true" ma:displayName="Modifié le" ma:format="DateTime" ma:internalName="Modifi_x00e9_le">
      <xsd:simpleType>
        <xsd:restriction base="dms:DateTime"/>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28181b3b-6235-41df-9078-d04f09c56f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5c9772-53b5-4a21-9dde-b72fb6f3b62d"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6179d5bd-1622-4ffe-951f-e7ac8bc66810}" ma:internalName="TaxCatchAll" ma:showField="CatchAllData" ma:web="7b5c9772-53b5-4a21-9dde-b72fb6f3b6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7e6680b-d8c6-471a-bad3-3e4981402d7f">
      <Terms xmlns="http://schemas.microsoft.com/office/infopath/2007/PartnerControls"/>
    </lcf76f155ced4ddcb4097134ff3c332f>
    <TaxCatchAll xmlns="7b5c9772-53b5-4a21-9dde-b72fb6f3b62d" xsi:nil="true"/>
    <Modifi_x00e9_le xmlns="a7e6680b-d8c6-471a-bad3-3e4981402d7f" xsi:nil="true"/>
    <Date xmlns="a7e6680b-d8c6-471a-bad3-3e4981402d7f" xsi:nil="true"/>
    <Personne xmlns="a7e6680b-d8c6-471a-bad3-3e4981402d7f">
      <UserInfo>
        <DisplayName/>
        <AccountId xsi:nil="true"/>
        <AccountType/>
      </UserInfo>
    </Personne>
  </documentManagement>
</p:properties>
</file>

<file path=customXml/itemProps1.xml><?xml version="1.0" encoding="utf-8"?>
<ds:datastoreItem xmlns:ds="http://schemas.openxmlformats.org/officeDocument/2006/customXml" ds:itemID="{F6DEAD18-3981-4BF9-8D57-B0A1800E0CF9}">
  <ds:schemaRefs>
    <ds:schemaRef ds:uri="http://schemas.microsoft.com/sharepoint/v3/contenttype/forms"/>
  </ds:schemaRefs>
</ds:datastoreItem>
</file>

<file path=customXml/itemProps2.xml><?xml version="1.0" encoding="utf-8"?>
<ds:datastoreItem xmlns:ds="http://schemas.openxmlformats.org/officeDocument/2006/customXml" ds:itemID="{0728E204-F81E-4DA6-B424-A87FCB35DF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e6680b-d8c6-471a-bad3-3e4981402d7f"/>
    <ds:schemaRef ds:uri="7b5c9772-53b5-4a21-9dde-b72fb6f3b6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6FFF8-1CED-4C82-93C0-6ACB3442035B}">
  <ds:schemaRef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7b5c9772-53b5-4a21-9dde-b72fb6f3b62d"/>
    <ds:schemaRef ds:uri="a7e6680b-d8c6-471a-bad3-3e4981402d7f"/>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7173</TotalTime>
  <Words>4138</Words>
  <Application>Microsoft Office PowerPoint</Application>
  <PresentationFormat>Grand écran</PresentationFormat>
  <Paragraphs>458</Paragraphs>
  <Slides>22</Slides>
  <Notes>14</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22</vt:i4>
      </vt:variant>
    </vt:vector>
  </HeadingPairs>
  <TitlesOfParts>
    <vt:vector size="32" baseType="lpstr">
      <vt:lpstr>Arial</vt:lpstr>
      <vt:lpstr>Calibri</vt:lpstr>
      <vt:lpstr>Georgia</vt:lpstr>
      <vt:lpstr>Segoe UI</vt:lpstr>
      <vt:lpstr>Symbol</vt:lpstr>
      <vt:lpstr>Wingdings</vt:lpstr>
      <vt:lpstr>Wingdings 3</vt:lpstr>
      <vt:lpstr>Modèle Sce</vt:lpstr>
      <vt:lpstr>Références</vt:lpstr>
      <vt:lpstr>Eaux &amp; Vilaine</vt:lpstr>
      <vt:lpstr>Révision du SAGE Vilaine : prospective et stratégie</vt:lpstr>
      <vt:lpstr>La révision du SAGE Vilaine</vt:lpstr>
      <vt:lpstr>Amendement des  scénarios tendanciels</vt:lpstr>
      <vt:lpstr>Tendances prévisionnelles des enjeux sur la qualité des eaux</vt:lpstr>
      <vt:lpstr>Qualité des eaux</vt:lpstr>
      <vt:lpstr>Qualité des eaux</vt:lpstr>
      <vt:lpstr>Tendances prévisionnelles des enjeux sur les milieux aquatiques</vt:lpstr>
      <vt:lpstr>Milieux aquatiques</vt:lpstr>
      <vt:lpstr>Tendances prévisionnelles des enjeux sur la quantité</vt:lpstr>
      <vt:lpstr>Quantité</vt:lpstr>
      <vt:lpstr>Quantité</vt:lpstr>
      <vt:lpstr>Tendances prévisionnelles des enjeux sur les risques d’inondations, de submersion marine et d’érosion du trait de côte </vt:lpstr>
      <vt:lpstr>Risques</vt:lpstr>
      <vt:lpstr>Risques</vt:lpstr>
      <vt:lpstr>Construction de  scénarios alternatifs</vt:lpstr>
      <vt:lpstr>Qualité des eaux</vt:lpstr>
      <vt:lpstr>Qualité des eaux</vt:lpstr>
      <vt:lpstr>Milieux aquatiques</vt:lpstr>
      <vt:lpstr>Milieux aquatiques</vt:lpstr>
      <vt:lpstr>Quantité</vt:lpstr>
      <vt:lpstr>Quantité</vt:lpstr>
      <vt:lpstr>Risques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GUERRERO Alan (SCE)</dc:creator>
  <cp:lastModifiedBy>Mathilde Gaston</cp:lastModifiedBy>
  <cp:revision>220</cp:revision>
  <dcterms:created xsi:type="dcterms:W3CDTF">2022-10-28T07:42:26Z</dcterms:created>
  <dcterms:modified xsi:type="dcterms:W3CDTF">2023-12-14T21:23:06Z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0x010100BE2B37F4A9BF764AB9EF0EA338D8F046</vt:lpwstr>
  </property>
</Properties>
</file>