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78" r:id="rId5"/>
    <p:sldMasterId id="2147483681" r:id="rId6"/>
  </p:sldMasterIdLst>
  <p:notesMasterIdLst>
    <p:notesMasterId r:id="rId26"/>
  </p:notesMasterIdLst>
  <p:handoutMasterIdLst>
    <p:handoutMasterId r:id="rId27"/>
  </p:handoutMasterIdLst>
  <p:sldIdLst>
    <p:sldId id="291" r:id="rId7"/>
    <p:sldId id="737" r:id="rId8"/>
    <p:sldId id="394" r:id="rId9"/>
    <p:sldId id="415" r:id="rId10"/>
    <p:sldId id="779" r:id="rId11"/>
    <p:sldId id="414" r:id="rId12"/>
    <p:sldId id="776" r:id="rId13"/>
    <p:sldId id="413" r:id="rId14"/>
    <p:sldId id="777" r:id="rId15"/>
    <p:sldId id="410" r:id="rId16"/>
    <p:sldId id="778" r:id="rId17"/>
    <p:sldId id="400" r:id="rId18"/>
    <p:sldId id="765" r:id="rId19"/>
    <p:sldId id="783" r:id="rId20"/>
    <p:sldId id="784" r:id="rId21"/>
    <p:sldId id="785" r:id="rId22"/>
    <p:sldId id="768" r:id="rId23"/>
    <p:sldId id="786" r:id="rId24"/>
    <p:sldId id="771"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342DB7-9F4B-99C7-CBA3-67188253AAFC}" name="LE BIHEN Yann (SCE)" initials="LBY(" userId="S::yann.le-bihen@sce.fr::da72056a-7439-4c01-9257-697fd7f3fb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8F"/>
    <a:srgbClr val="FFCC00"/>
    <a:srgbClr val="CCE4E2"/>
    <a:srgbClr val="2274A5"/>
    <a:srgbClr val="C5E1F3"/>
    <a:srgbClr val="D9ECF7"/>
    <a:srgbClr val="154969"/>
    <a:srgbClr val="63B0DF"/>
    <a:srgbClr val="7AAA85"/>
    <a:srgbClr val="FF84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5521" autoAdjust="0"/>
  </p:normalViewPr>
  <p:slideViewPr>
    <p:cSldViewPr snapToGrid="0">
      <p:cViewPr varScale="1">
        <p:scale>
          <a:sx n="64" d="100"/>
          <a:sy n="64" d="100"/>
        </p:scale>
        <p:origin x="1182"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DB14D67-98E1-E309-EC4E-1C317B55CE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9BC5E546-B9E2-27A2-0DB3-60DBB46462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E9C84-8BFB-4291-B1B5-B50453045A26}" type="datetimeFigureOut">
              <a:rPr lang="fr-FR" smtClean="0"/>
              <a:t>14/12/2023</a:t>
            </a:fld>
            <a:endParaRPr lang="fr-FR" dirty="0"/>
          </a:p>
        </p:txBody>
      </p:sp>
      <p:sp>
        <p:nvSpPr>
          <p:cNvPr id="4" name="Espace réservé du pied de page 3">
            <a:extLst>
              <a:ext uri="{FF2B5EF4-FFF2-40B4-BE49-F238E27FC236}">
                <a16:creationId xmlns:a16="http://schemas.microsoft.com/office/drawing/2014/main" id="{49865F2C-7ACD-D79C-3BD8-FED418C3A1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684AF809-DC21-3994-4F73-720507E525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D309C1-C0F7-45E2-8E85-CB1195922F30}" type="slidenum">
              <a:rPr lang="fr-FR" smtClean="0"/>
              <a:t>‹N°›</a:t>
            </a:fld>
            <a:endParaRPr lang="fr-FR" dirty="0"/>
          </a:p>
        </p:txBody>
      </p:sp>
    </p:spTree>
    <p:extLst>
      <p:ext uri="{BB962C8B-B14F-4D97-AF65-F5344CB8AC3E}">
        <p14:creationId xmlns:p14="http://schemas.microsoft.com/office/powerpoint/2010/main" val="129743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D7259-FFF1-491C-BE81-623D66016607}" type="datetimeFigureOut">
              <a:rPr lang="fr-FR" smtClean="0"/>
              <a:t>14/12/2023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279E5-88CB-45D5-983A-006466B09C9D}" type="slidenum">
              <a:rPr lang="fr-FR" smtClean="0"/>
              <a:t>‹N°›</a:t>
            </a:fld>
            <a:endParaRPr lang="fr-FR" dirty="0"/>
          </a:p>
        </p:txBody>
      </p:sp>
    </p:spTree>
    <p:extLst>
      <p:ext uri="{BB962C8B-B14F-4D97-AF65-F5344CB8AC3E}">
        <p14:creationId xmlns:p14="http://schemas.microsoft.com/office/powerpoint/2010/main" val="330206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5</a:t>
            </a:fld>
            <a:endParaRPr lang="fr-FR" dirty="0"/>
          </a:p>
        </p:txBody>
      </p:sp>
    </p:spTree>
    <p:extLst>
      <p:ext uri="{BB962C8B-B14F-4D97-AF65-F5344CB8AC3E}">
        <p14:creationId xmlns:p14="http://schemas.microsoft.com/office/powerpoint/2010/main" val="342208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18</a:t>
            </a:fld>
            <a:endParaRPr lang="fr-FR" dirty="0"/>
          </a:p>
        </p:txBody>
      </p:sp>
    </p:spTree>
    <p:extLst>
      <p:ext uri="{BB962C8B-B14F-4D97-AF65-F5344CB8AC3E}">
        <p14:creationId xmlns:p14="http://schemas.microsoft.com/office/powerpoint/2010/main" val="1142946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19</a:t>
            </a:fld>
            <a:endParaRPr lang="fr-FR" dirty="0"/>
          </a:p>
        </p:txBody>
      </p:sp>
    </p:spTree>
    <p:extLst>
      <p:ext uri="{BB962C8B-B14F-4D97-AF65-F5344CB8AC3E}">
        <p14:creationId xmlns:p14="http://schemas.microsoft.com/office/powerpoint/2010/main" val="37314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7</a:t>
            </a:fld>
            <a:endParaRPr lang="fr-FR" dirty="0"/>
          </a:p>
        </p:txBody>
      </p:sp>
    </p:spTree>
    <p:extLst>
      <p:ext uri="{BB962C8B-B14F-4D97-AF65-F5344CB8AC3E}">
        <p14:creationId xmlns:p14="http://schemas.microsoft.com/office/powerpoint/2010/main" val="357173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9</a:t>
            </a:fld>
            <a:endParaRPr lang="fr-FR" dirty="0"/>
          </a:p>
        </p:txBody>
      </p:sp>
    </p:spTree>
    <p:extLst>
      <p:ext uri="{BB962C8B-B14F-4D97-AF65-F5344CB8AC3E}">
        <p14:creationId xmlns:p14="http://schemas.microsoft.com/office/powerpoint/2010/main" val="363524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11</a:t>
            </a:fld>
            <a:endParaRPr lang="fr-FR" dirty="0"/>
          </a:p>
        </p:txBody>
      </p:sp>
    </p:spTree>
    <p:extLst>
      <p:ext uri="{BB962C8B-B14F-4D97-AF65-F5344CB8AC3E}">
        <p14:creationId xmlns:p14="http://schemas.microsoft.com/office/powerpoint/2010/main" val="416089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13</a:t>
            </a:fld>
            <a:endParaRPr lang="fr-FR" dirty="0"/>
          </a:p>
        </p:txBody>
      </p:sp>
    </p:spTree>
    <p:extLst>
      <p:ext uri="{BB962C8B-B14F-4D97-AF65-F5344CB8AC3E}">
        <p14:creationId xmlns:p14="http://schemas.microsoft.com/office/powerpoint/2010/main" val="372421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14</a:t>
            </a:fld>
            <a:endParaRPr lang="fr-FR" dirty="0"/>
          </a:p>
        </p:txBody>
      </p:sp>
    </p:spTree>
    <p:extLst>
      <p:ext uri="{BB962C8B-B14F-4D97-AF65-F5344CB8AC3E}">
        <p14:creationId xmlns:p14="http://schemas.microsoft.com/office/powerpoint/2010/main" val="412795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15</a:t>
            </a:fld>
            <a:endParaRPr lang="fr-FR" dirty="0"/>
          </a:p>
        </p:txBody>
      </p:sp>
    </p:spTree>
    <p:extLst>
      <p:ext uri="{BB962C8B-B14F-4D97-AF65-F5344CB8AC3E}">
        <p14:creationId xmlns:p14="http://schemas.microsoft.com/office/powerpoint/2010/main" val="330477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16</a:t>
            </a:fld>
            <a:endParaRPr lang="fr-FR" dirty="0"/>
          </a:p>
        </p:txBody>
      </p:sp>
    </p:spTree>
    <p:extLst>
      <p:ext uri="{BB962C8B-B14F-4D97-AF65-F5344CB8AC3E}">
        <p14:creationId xmlns:p14="http://schemas.microsoft.com/office/powerpoint/2010/main" val="220159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17</a:t>
            </a:fld>
            <a:endParaRPr lang="fr-FR" dirty="0"/>
          </a:p>
        </p:txBody>
      </p:sp>
    </p:spTree>
    <p:extLst>
      <p:ext uri="{BB962C8B-B14F-4D97-AF65-F5344CB8AC3E}">
        <p14:creationId xmlns:p14="http://schemas.microsoft.com/office/powerpoint/2010/main" val="1153521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sce.fr/" TargetMode="Externa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5DF71A4-C46C-DA93-4C2F-3B4058D58D0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28625" y="0"/>
            <a:ext cx="5397500" cy="6858000"/>
          </a:xfrm>
          <a:prstGeom prst="rect">
            <a:avLst/>
          </a:prstGeom>
        </p:spPr>
      </p:pic>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7824" y="5663886"/>
            <a:ext cx="1045076" cy="894396"/>
          </a:xfrm>
          <a:prstGeom prst="rect">
            <a:avLst/>
          </a:prstGeom>
        </p:spPr>
      </p:pic>
      <p:sp>
        <p:nvSpPr>
          <p:cNvPr id="10" name="Espace réservé pour une image  12">
            <a:extLst>
              <a:ext uri="{FF2B5EF4-FFF2-40B4-BE49-F238E27FC236}">
                <a16:creationId xmlns:a16="http://schemas.microsoft.com/office/drawing/2014/main" id="{A529B911-BF87-1896-1A20-CA225A822346}"/>
              </a:ext>
            </a:extLst>
          </p:cNvPr>
          <p:cNvSpPr>
            <a:spLocks noGrp="1"/>
          </p:cNvSpPr>
          <p:nvPr>
            <p:ph type="pic" sz="quarter" idx="13" hasCustomPrompt="1"/>
          </p:nvPr>
        </p:nvSpPr>
        <p:spPr>
          <a:xfrm>
            <a:off x="9048750" y="550068"/>
            <a:ext cx="2533651" cy="1545432"/>
          </a:xfrm>
          <a:prstGeom prst="rect">
            <a:avLst/>
          </a:prstGeom>
          <a:solidFill>
            <a:schemeClr val="bg1"/>
          </a:solidFill>
        </p:spPr>
        <p:txBody>
          <a:bodyPr tIns="0" rIns="0" bIns="0" anchor="ctr"/>
          <a:lstStyle>
            <a:lvl1pPr marL="0" indent="0" algn="ctr">
              <a:buNone/>
              <a:defRPr sz="1100" b="0" baseline="0">
                <a:solidFill>
                  <a:schemeClr val="tx1"/>
                </a:solidFill>
              </a:defRPr>
            </a:lvl1pPr>
          </a:lstStyle>
          <a:p>
            <a:r>
              <a:rPr lang="fr-FR" dirty="0"/>
              <a:t>Cliquez sur l'icône</a:t>
            </a:r>
            <a:br>
              <a:rPr lang="fr-FR" dirty="0"/>
            </a:br>
            <a:r>
              <a:rPr lang="fr-FR" dirty="0"/>
              <a:t>pour insérer le logo client</a:t>
            </a:r>
          </a:p>
        </p:txBody>
      </p:sp>
      <p:sp>
        <p:nvSpPr>
          <p:cNvPr id="14" name="Espace réservé pour une image  13">
            <a:extLst>
              <a:ext uri="{FF2B5EF4-FFF2-40B4-BE49-F238E27FC236}">
                <a16:creationId xmlns:a16="http://schemas.microsoft.com/office/drawing/2014/main" id="{1716EC55-2936-5B91-9B2D-5E6DB5395227}"/>
              </a:ext>
            </a:extLst>
          </p:cNvPr>
          <p:cNvSpPr>
            <a:spLocks noGrp="1"/>
          </p:cNvSpPr>
          <p:nvPr>
            <p:ph type="pic" sz="quarter" idx="14"/>
          </p:nvPr>
        </p:nvSpPr>
        <p:spPr>
          <a:xfrm>
            <a:off x="-8709" y="-1430"/>
            <a:ext cx="5283821" cy="5200905"/>
          </a:xfrm>
          <a:custGeom>
            <a:avLst/>
            <a:gdLst>
              <a:gd name="connsiteX0" fmla="*/ 0 w 12428888"/>
              <a:gd name="connsiteY0" fmla="*/ 6028448 h 12056896"/>
              <a:gd name="connsiteX1" fmla="*/ 6214444 w 12428888"/>
              <a:gd name="connsiteY1" fmla="*/ 0 h 12056896"/>
              <a:gd name="connsiteX2" fmla="*/ 12428888 w 12428888"/>
              <a:gd name="connsiteY2" fmla="*/ 6028448 h 12056896"/>
              <a:gd name="connsiteX3" fmla="*/ 6214444 w 12428888"/>
              <a:gd name="connsiteY3" fmla="*/ 12056896 h 12056896"/>
              <a:gd name="connsiteX4" fmla="*/ 0 w 12428888"/>
              <a:gd name="connsiteY4" fmla="*/ 6028448 h 12056896"/>
              <a:gd name="connsiteX0" fmla="*/ 0 w 12431828"/>
              <a:gd name="connsiteY0" fmla="*/ 6028448 h 12783745"/>
              <a:gd name="connsiteX1" fmla="*/ 6214444 w 12431828"/>
              <a:gd name="connsiteY1" fmla="*/ 0 h 12783745"/>
              <a:gd name="connsiteX2" fmla="*/ 12428888 w 12431828"/>
              <a:gd name="connsiteY2" fmla="*/ 6028448 h 12783745"/>
              <a:gd name="connsiteX3" fmla="*/ 7020426 w 12431828"/>
              <a:gd name="connsiteY3" fmla="*/ 12008770 h 12783745"/>
              <a:gd name="connsiteX4" fmla="*/ 6214444 w 12431828"/>
              <a:gd name="connsiteY4" fmla="*/ 12056896 h 12783745"/>
              <a:gd name="connsiteX5" fmla="*/ 0 w 12431828"/>
              <a:gd name="connsiteY5" fmla="*/ 6028448 h 12783745"/>
              <a:gd name="connsiteX0" fmla="*/ 0 w 12432858"/>
              <a:gd name="connsiteY0" fmla="*/ 6028448 h 12783745"/>
              <a:gd name="connsiteX1" fmla="*/ 6214444 w 12432858"/>
              <a:gd name="connsiteY1" fmla="*/ 0 h 12783745"/>
              <a:gd name="connsiteX2" fmla="*/ 12428888 w 12432858"/>
              <a:gd name="connsiteY2" fmla="*/ 6028448 h 12783745"/>
              <a:gd name="connsiteX3" fmla="*/ 7020426 w 12432858"/>
              <a:gd name="connsiteY3" fmla="*/ 12008770 h 12783745"/>
              <a:gd name="connsiteX4" fmla="*/ 6214444 w 12432858"/>
              <a:gd name="connsiteY4" fmla="*/ 12056896 h 12783745"/>
              <a:gd name="connsiteX5" fmla="*/ 0 w 12432858"/>
              <a:gd name="connsiteY5" fmla="*/ 6028448 h 12783745"/>
              <a:gd name="connsiteX0" fmla="*/ 4463 w 12437321"/>
              <a:gd name="connsiteY0" fmla="*/ 6028448 h 12008770"/>
              <a:gd name="connsiteX1" fmla="*/ 6218907 w 12437321"/>
              <a:gd name="connsiteY1" fmla="*/ 0 h 12008770"/>
              <a:gd name="connsiteX2" fmla="*/ 12433351 w 12437321"/>
              <a:gd name="connsiteY2" fmla="*/ 6028448 h 12008770"/>
              <a:gd name="connsiteX3" fmla="*/ 7024889 w 12437321"/>
              <a:gd name="connsiteY3" fmla="*/ 12008770 h 12008770"/>
              <a:gd name="connsiteX4" fmla="*/ 4463 w 12437321"/>
              <a:gd name="connsiteY4" fmla="*/ 6028448 h 12008770"/>
              <a:gd name="connsiteX0" fmla="*/ 0 w 12432858"/>
              <a:gd name="connsiteY0" fmla="*/ 747540 h 6727862"/>
              <a:gd name="connsiteX1" fmla="*/ 12428888 w 12432858"/>
              <a:gd name="connsiteY1" fmla="*/ 747540 h 6727862"/>
              <a:gd name="connsiteX2" fmla="*/ 7020426 w 12432858"/>
              <a:gd name="connsiteY2" fmla="*/ 6727862 h 6727862"/>
              <a:gd name="connsiteX3" fmla="*/ 0 w 12432858"/>
              <a:gd name="connsiteY3" fmla="*/ 747540 h 6727862"/>
              <a:gd name="connsiteX0" fmla="*/ 1894302 w 6078510"/>
              <a:gd name="connsiteY0" fmla="*/ 2202483 h 6258755"/>
              <a:gd name="connsiteX1" fmla="*/ 6074540 w 6078510"/>
              <a:gd name="connsiteY1" fmla="*/ 278433 h 6258755"/>
              <a:gd name="connsiteX2" fmla="*/ 666078 w 6078510"/>
              <a:gd name="connsiteY2" fmla="*/ 6258755 h 6258755"/>
              <a:gd name="connsiteX3" fmla="*/ 1894302 w 6078510"/>
              <a:gd name="connsiteY3" fmla="*/ 2202483 h 6258755"/>
              <a:gd name="connsiteX0" fmla="*/ 869635 w 6311143"/>
              <a:gd name="connsiteY0" fmla="*/ 1228949 h 6447271"/>
              <a:gd name="connsiteX1" fmla="*/ 6307173 w 6311143"/>
              <a:gd name="connsiteY1" fmla="*/ 466949 h 6447271"/>
              <a:gd name="connsiteX2" fmla="*/ 898711 w 6311143"/>
              <a:gd name="connsiteY2" fmla="*/ 6447271 h 6447271"/>
              <a:gd name="connsiteX3" fmla="*/ 869635 w 6311143"/>
              <a:gd name="connsiteY3" fmla="*/ 1228949 h 6447271"/>
              <a:gd name="connsiteX0" fmla="*/ 0 w 5441508"/>
              <a:gd name="connsiteY0" fmla="*/ 1228949 h 6447271"/>
              <a:gd name="connsiteX1" fmla="*/ 5437538 w 5441508"/>
              <a:gd name="connsiteY1" fmla="*/ 466949 h 6447271"/>
              <a:gd name="connsiteX2" fmla="*/ 29076 w 5441508"/>
              <a:gd name="connsiteY2" fmla="*/ 6447271 h 6447271"/>
              <a:gd name="connsiteX3" fmla="*/ 0 w 5441508"/>
              <a:gd name="connsiteY3" fmla="*/ 1228949 h 6447271"/>
              <a:gd name="connsiteX0" fmla="*/ 318818 w 4771338"/>
              <a:gd name="connsiteY0" fmla="*/ 575705 h 5794027"/>
              <a:gd name="connsiteX1" fmla="*/ 4765756 w 4771338"/>
              <a:gd name="connsiteY1" fmla="*/ 804305 h 5794027"/>
              <a:gd name="connsiteX2" fmla="*/ 347894 w 4771338"/>
              <a:gd name="connsiteY2" fmla="*/ 5794027 h 5794027"/>
              <a:gd name="connsiteX3" fmla="*/ 318818 w 4771338"/>
              <a:gd name="connsiteY3" fmla="*/ 575705 h 5794027"/>
              <a:gd name="connsiteX0" fmla="*/ 382284 w 5690603"/>
              <a:gd name="connsiteY0" fmla="*/ 734732 h 5953054"/>
              <a:gd name="connsiteX1" fmla="*/ 5686472 w 5690603"/>
              <a:gd name="connsiteY1" fmla="*/ 677582 h 5953054"/>
              <a:gd name="connsiteX2" fmla="*/ 411360 w 5690603"/>
              <a:gd name="connsiteY2" fmla="*/ 5953054 h 5953054"/>
              <a:gd name="connsiteX3" fmla="*/ 382284 w 5690603"/>
              <a:gd name="connsiteY3" fmla="*/ 734732 h 5953054"/>
              <a:gd name="connsiteX0" fmla="*/ 382284 w 5690603"/>
              <a:gd name="connsiteY0" fmla="*/ 403112 h 5621434"/>
              <a:gd name="connsiteX1" fmla="*/ 5686472 w 5690603"/>
              <a:gd name="connsiteY1" fmla="*/ 345962 h 5621434"/>
              <a:gd name="connsiteX2" fmla="*/ 411360 w 5690603"/>
              <a:gd name="connsiteY2" fmla="*/ 5621434 h 5621434"/>
              <a:gd name="connsiteX3" fmla="*/ 382284 w 5690603"/>
              <a:gd name="connsiteY3" fmla="*/ 403112 h 5621434"/>
              <a:gd name="connsiteX0" fmla="*/ 161 w 5308480"/>
              <a:gd name="connsiteY0" fmla="*/ 470785 h 5689107"/>
              <a:gd name="connsiteX1" fmla="*/ 5304349 w 5308480"/>
              <a:gd name="connsiteY1" fmla="*/ 413635 h 5689107"/>
              <a:gd name="connsiteX2" fmla="*/ 29237 w 5308480"/>
              <a:gd name="connsiteY2" fmla="*/ 5689107 h 5689107"/>
              <a:gd name="connsiteX3" fmla="*/ 161 w 5308480"/>
              <a:gd name="connsiteY3" fmla="*/ 470785 h 5689107"/>
              <a:gd name="connsiteX0" fmla="*/ 161 w 5308480"/>
              <a:gd name="connsiteY0" fmla="*/ 57150 h 5275472"/>
              <a:gd name="connsiteX1" fmla="*/ 5304349 w 5308480"/>
              <a:gd name="connsiteY1" fmla="*/ 0 h 5275472"/>
              <a:gd name="connsiteX2" fmla="*/ 29237 w 5308480"/>
              <a:gd name="connsiteY2" fmla="*/ 5275472 h 5275472"/>
              <a:gd name="connsiteX3" fmla="*/ 161 w 5308480"/>
              <a:gd name="connsiteY3" fmla="*/ 57150 h 5275472"/>
              <a:gd name="connsiteX0" fmla="*/ 188638 w 5279243"/>
              <a:gd name="connsiteY0" fmla="*/ 187778 h 5275472"/>
              <a:gd name="connsiteX1" fmla="*/ 5275112 w 5279243"/>
              <a:gd name="connsiteY1" fmla="*/ 0 h 5275472"/>
              <a:gd name="connsiteX2" fmla="*/ 0 w 5279243"/>
              <a:gd name="connsiteY2" fmla="*/ 5275472 h 5275472"/>
              <a:gd name="connsiteX3" fmla="*/ 188638 w 5279243"/>
              <a:gd name="connsiteY3" fmla="*/ 187778 h 527547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0 w 5282193"/>
              <a:gd name="connsiteY0" fmla="*/ 0 h 5279282"/>
              <a:gd name="connsiteX1" fmla="*/ 5278062 w 5282193"/>
              <a:gd name="connsiteY1" fmla="*/ 3810 h 5279282"/>
              <a:gd name="connsiteX2" fmla="*/ 2950 w 5282193"/>
              <a:gd name="connsiteY2" fmla="*/ 5279282 h 5279282"/>
              <a:gd name="connsiteX3" fmla="*/ 0 w 5282193"/>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981"/>
              <a:gd name="connsiteY0" fmla="*/ 0 h 5279282"/>
              <a:gd name="connsiteX1" fmla="*/ 5278560 w 5282981"/>
              <a:gd name="connsiteY1" fmla="*/ 3810 h 5279282"/>
              <a:gd name="connsiteX2" fmla="*/ 3448 w 5282981"/>
              <a:gd name="connsiteY2" fmla="*/ 5279282 h 5279282"/>
              <a:gd name="connsiteX3" fmla="*/ 498 w 5282981"/>
              <a:gd name="connsiteY3" fmla="*/ 0 h 5279282"/>
              <a:gd name="connsiteX0" fmla="*/ 14467 w 5296925"/>
              <a:gd name="connsiteY0" fmla="*/ 0 h 4939648"/>
              <a:gd name="connsiteX1" fmla="*/ 5292529 w 5296925"/>
              <a:gd name="connsiteY1" fmla="*/ 3810 h 4939648"/>
              <a:gd name="connsiteX2" fmla="*/ 0 w 5296925"/>
              <a:gd name="connsiteY2" fmla="*/ 4939648 h 4939648"/>
              <a:gd name="connsiteX3" fmla="*/ 14467 w 5296925"/>
              <a:gd name="connsiteY3" fmla="*/ 0 h 4939648"/>
              <a:gd name="connsiteX0" fmla="*/ 26 w 5282874"/>
              <a:gd name="connsiteY0" fmla="*/ 0 h 4713225"/>
              <a:gd name="connsiteX1" fmla="*/ 5278088 w 5282874"/>
              <a:gd name="connsiteY1" fmla="*/ 3810 h 4713225"/>
              <a:gd name="connsiteX2" fmla="*/ 238107 w 5282874"/>
              <a:gd name="connsiteY2" fmla="*/ 4713225 h 4713225"/>
              <a:gd name="connsiteX3" fmla="*/ 26 w 5282874"/>
              <a:gd name="connsiteY3" fmla="*/ 0 h 4713225"/>
              <a:gd name="connsiteX0" fmla="*/ 5759 w 5288229"/>
              <a:gd name="connsiteY0" fmla="*/ 0 h 5200905"/>
              <a:gd name="connsiteX1" fmla="*/ 5283821 w 5288229"/>
              <a:gd name="connsiteY1" fmla="*/ 3810 h 5200905"/>
              <a:gd name="connsiteX2" fmla="*/ 0 w 5288229"/>
              <a:gd name="connsiteY2" fmla="*/ 5200905 h 5200905"/>
              <a:gd name="connsiteX3" fmla="*/ 5759 w 5288229"/>
              <a:gd name="connsiteY3" fmla="*/ 0 h 5200905"/>
              <a:gd name="connsiteX0" fmla="*/ 5759 w 5289495"/>
              <a:gd name="connsiteY0" fmla="*/ 0 h 5200905"/>
              <a:gd name="connsiteX1" fmla="*/ 5283821 w 5289495"/>
              <a:gd name="connsiteY1" fmla="*/ 3810 h 5200905"/>
              <a:gd name="connsiteX2" fmla="*/ 0 w 5289495"/>
              <a:gd name="connsiteY2" fmla="*/ 5200905 h 5200905"/>
              <a:gd name="connsiteX3" fmla="*/ 5759 w 5289495"/>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Lst>
            <a:ahLst/>
            <a:cxnLst>
              <a:cxn ang="0">
                <a:pos x="connsiteX0" y="connsiteY0"/>
              </a:cxn>
              <a:cxn ang="0">
                <a:pos x="connsiteX1" y="connsiteY1"/>
              </a:cxn>
              <a:cxn ang="0">
                <a:pos x="connsiteX2" y="connsiteY2"/>
              </a:cxn>
              <a:cxn ang="0">
                <a:pos x="connsiteX3" y="connsiteY3"/>
              </a:cxn>
            </a:cxnLst>
            <a:rect l="l" t="t" r="r" b="b"/>
            <a:pathLst>
              <a:path w="5283821" h="5200905">
                <a:moveTo>
                  <a:pt x="5759" y="0"/>
                </a:moveTo>
                <a:lnTo>
                  <a:pt x="5283821" y="3810"/>
                </a:lnTo>
                <a:cubicBezTo>
                  <a:pt x="5183019" y="2318780"/>
                  <a:pt x="3153299" y="4928600"/>
                  <a:pt x="0" y="5200905"/>
                </a:cubicBezTo>
                <a:cubicBezTo>
                  <a:pt x="4969" y="3467355"/>
                  <a:pt x="2874" y="1031644"/>
                  <a:pt x="5759" y="0"/>
                </a:cubicBezTo>
                <a:close/>
              </a:path>
            </a:pathLst>
          </a:custGeom>
          <a:solidFill>
            <a:schemeClr val="bg1">
              <a:lumMod val="95000"/>
            </a:schemeClr>
          </a:solidFill>
          <a:ln>
            <a:noFill/>
          </a:ln>
        </p:spPr>
        <p:txBody>
          <a:bodyPr anchor="ctr">
            <a:normAutofit/>
          </a:bodyPr>
          <a:lstStyle>
            <a:lvl1pPr algn="ctr">
              <a:defRPr sz="1600" b="0">
                <a:solidFill>
                  <a:schemeClr val="tx1"/>
                </a:solidFill>
              </a:defRPr>
            </a:lvl1pPr>
          </a:lstStyle>
          <a:p>
            <a:endParaRPr lang="fr-FR" dirty="0"/>
          </a:p>
        </p:txBody>
      </p:sp>
      <p:sp>
        <p:nvSpPr>
          <p:cNvPr id="17" name="Titre 1">
            <a:extLst>
              <a:ext uri="{FF2B5EF4-FFF2-40B4-BE49-F238E27FC236}">
                <a16:creationId xmlns:a16="http://schemas.microsoft.com/office/drawing/2014/main" id="{BCFDD65D-8AD0-349D-C05C-6F4427A224F5}"/>
              </a:ext>
            </a:extLst>
          </p:cNvPr>
          <p:cNvSpPr>
            <a:spLocks noGrp="1"/>
          </p:cNvSpPr>
          <p:nvPr>
            <p:ph type="title" hasCustomPrompt="1"/>
          </p:nvPr>
        </p:nvSpPr>
        <p:spPr>
          <a:xfrm>
            <a:off x="4448175" y="3428998"/>
            <a:ext cx="7134226" cy="1466851"/>
          </a:xfrm>
          <a:prstGeom prst="rect">
            <a:avLst/>
          </a:prstGeom>
        </p:spPr>
        <p:txBody>
          <a:bodyPr lIns="0" tIns="0" rIns="0" bIns="0" anchor="b"/>
          <a:lstStyle>
            <a:lvl1pPr>
              <a:defRPr/>
            </a:lvl1pPr>
          </a:lstStyle>
          <a:p>
            <a:r>
              <a:rPr lang="fr-FR" dirty="0"/>
              <a:t>Titre de la présentation</a:t>
            </a:r>
          </a:p>
        </p:txBody>
      </p:sp>
      <p:sp>
        <p:nvSpPr>
          <p:cNvPr id="20" name="Espace réservé du texte 19">
            <a:extLst>
              <a:ext uri="{FF2B5EF4-FFF2-40B4-BE49-F238E27FC236}">
                <a16:creationId xmlns:a16="http://schemas.microsoft.com/office/drawing/2014/main" id="{F290CF6F-9CE1-0DB2-1240-C4E20DFD3D26}"/>
              </a:ext>
            </a:extLst>
          </p:cNvPr>
          <p:cNvSpPr>
            <a:spLocks noGrp="1"/>
          </p:cNvSpPr>
          <p:nvPr>
            <p:ph type="body" sz="quarter" idx="15" hasCustomPrompt="1"/>
          </p:nvPr>
        </p:nvSpPr>
        <p:spPr>
          <a:xfrm>
            <a:off x="4448175" y="5019675"/>
            <a:ext cx="7134226" cy="333375"/>
          </a:xfrm>
        </p:spPr>
        <p:txBody>
          <a:bodyPr tIns="0" rIns="0" bIns="0">
            <a:noAutofit/>
          </a:bodyPr>
          <a:lstStyle>
            <a:lvl1pPr>
              <a:defRPr sz="1800" b="0" i="1">
                <a:solidFill>
                  <a:schemeClr val="tx2"/>
                </a:solidFill>
              </a:defRPr>
            </a:lvl1pPr>
          </a:lstStyle>
          <a:p>
            <a:pPr lvl="0"/>
            <a:r>
              <a:rPr lang="fr-FR" dirty="0"/>
              <a:t>Sous-titre de la présentation</a:t>
            </a:r>
          </a:p>
        </p:txBody>
      </p:sp>
      <p:sp>
        <p:nvSpPr>
          <p:cNvPr id="22" name="Espace réservé du texte 21">
            <a:extLst>
              <a:ext uri="{FF2B5EF4-FFF2-40B4-BE49-F238E27FC236}">
                <a16:creationId xmlns:a16="http://schemas.microsoft.com/office/drawing/2014/main" id="{267EF16E-C43C-D317-17EF-89ABBFDC71E3}"/>
              </a:ext>
            </a:extLst>
          </p:cNvPr>
          <p:cNvSpPr>
            <a:spLocks noGrp="1"/>
          </p:cNvSpPr>
          <p:nvPr>
            <p:ph type="body" sz="quarter" idx="16" hasCustomPrompt="1"/>
          </p:nvPr>
        </p:nvSpPr>
        <p:spPr>
          <a:xfrm>
            <a:off x="4448175" y="5476876"/>
            <a:ext cx="3564857" cy="333375"/>
          </a:xfrm>
        </p:spPr>
        <p:txBody>
          <a:bodyPr tIns="0" rIns="0" bIns="0">
            <a:noAutofit/>
          </a:bodyPr>
          <a:lstStyle>
            <a:lvl1pPr>
              <a:defRPr sz="1600" b="0" i="1">
                <a:solidFill>
                  <a:schemeClr val="tx1">
                    <a:lumMod val="50000"/>
                    <a:lumOff val="50000"/>
                  </a:schemeClr>
                </a:solidFill>
              </a:defRPr>
            </a:lvl1pPr>
          </a:lstStyle>
          <a:p>
            <a:pPr lvl="0"/>
            <a:r>
              <a:rPr lang="fr-FR" dirty="0"/>
              <a:t>Date de la présentation</a:t>
            </a:r>
          </a:p>
        </p:txBody>
      </p:sp>
    </p:spTree>
    <p:extLst>
      <p:ext uri="{BB962C8B-B14F-4D97-AF65-F5344CB8AC3E}">
        <p14:creationId xmlns:p14="http://schemas.microsoft.com/office/powerpoint/2010/main" val="370238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photo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4" y="365125"/>
            <a:ext cx="10963267"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9" name="Espace réservé du texte 13">
            <a:extLst>
              <a:ext uri="{FF2B5EF4-FFF2-40B4-BE49-F238E27FC236}">
                <a16:creationId xmlns:a16="http://schemas.microsoft.com/office/drawing/2014/main" id="{CA726962-4E58-302C-355D-468FEBA4AD61}"/>
              </a:ext>
            </a:extLst>
          </p:cNvPr>
          <p:cNvSpPr>
            <a:spLocks noGrp="1"/>
          </p:cNvSpPr>
          <p:nvPr>
            <p:ph type="body" sz="quarter" idx="14" hasCustomPrompt="1"/>
          </p:nvPr>
        </p:nvSpPr>
        <p:spPr>
          <a:xfrm>
            <a:off x="647704" y="1390650"/>
            <a:ext cx="5133971" cy="4619625"/>
          </a:xfrm>
          <a:ln>
            <a:noFill/>
          </a:ln>
        </p:spPr>
        <p:txBody>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
        <p:nvSpPr>
          <p:cNvPr id="10" name="Espace réservé pour une image  6">
            <a:extLst>
              <a:ext uri="{FF2B5EF4-FFF2-40B4-BE49-F238E27FC236}">
                <a16:creationId xmlns:a16="http://schemas.microsoft.com/office/drawing/2014/main" id="{1CA87B95-EC43-6D0E-CDF1-38488DBEAB3E}"/>
              </a:ext>
            </a:extLst>
          </p:cNvPr>
          <p:cNvSpPr>
            <a:spLocks noGrp="1"/>
          </p:cNvSpPr>
          <p:nvPr>
            <p:ph type="pic" sz="quarter" idx="17"/>
          </p:nvPr>
        </p:nvSpPr>
        <p:spPr>
          <a:xfrm>
            <a:off x="6477000" y="1390650"/>
            <a:ext cx="5133971" cy="4619625"/>
          </a:xfrm>
        </p:spPr>
        <p:txBody>
          <a:bodyPr anchor="ctr">
            <a:normAutofit/>
          </a:bodyPr>
          <a:lstStyle>
            <a:lvl1pPr algn="ctr">
              <a:defRPr sz="1200" b="0">
                <a:solidFill>
                  <a:schemeClr val="tx1"/>
                </a:solidFill>
              </a:defRPr>
            </a:lvl1pPr>
          </a:lstStyle>
          <a:p>
            <a:endParaRPr lang="fr-FR" dirty="0"/>
          </a:p>
        </p:txBody>
      </p:sp>
      <p:sp>
        <p:nvSpPr>
          <p:cNvPr id="11" name="Rectangle 10">
            <a:extLst>
              <a:ext uri="{FF2B5EF4-FFF2-40B4-BE49-F238E27FC236}">
                <a16:creationId xmlns:a16="http://schemas.microsoft.com/office/drawing/2014/main" id="{B7882C24-D633-0019-C454-F9B5A3133417}"/>
              </a:ext>
            </a:extLst>
          </p:cNvPr>
          <p:cNvSpPr/>
          <p:nvPr userDrawn="1"/>
        </p:nvSpPr>
        <p:spPr>
          <a:xfrm rot="5400000">
            <a:off x="4142156" y="3658817"/>
            <a:ext cx="4619622"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12">
            <a:extLst>
              <a:ext uri="{FF2B5EF4-FFF2-40B4-BE49-F238E27FC236}">
                <a16:creationId xmlns:a16="http://schemas.microsoft.com/office/drawing/2014/main" id="{4DFC47A6-B269-32A4-D754-BA986C1A4FC9}"/>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011B4E37-DF7F-BDF9-1589-B96564544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6" name="Rectangle 5">
            <a:extLst>
              <a:ext uri="{FF2B5EF4-FFF2-40B4-BE49-F238E27FC236}">
                <a16:creationId xmlns:a16="http://schemas.microsoft.com/office/drawing/2014/main" id="{1387721B-65E0-EB57-22F7-B22167B76633}"/>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5622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photo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4" y="365125"/>
            <a:ext cx="10963267"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9" name="Espace réservé du texte 13">
            <a:extLst>
              <a:ext uri="{FF2B5EF4-FFF2-40B4-BE49-F238E27FC236}">
                <a16:creationId xmlns:a16="http://schemas.microsoft.com/office/drawing/2014/main" id="{CA726962-4E58-302C-355D-468FEBA4AD61}"/>
              </a:ext>
            </a:extLst>
          </p:cNvPr>
          <p:cNvSpPr>
            <a:spLocks noGrp="1"/>
          </p:cNvSpPr>
          <p:nvPr>
            <p:ph type="body" sz="quarter" idx="14" hasCustomPrompt="1"/>
          </p:nvPr>
        </p:nvSpPr>
        <p:spPr>
          <a:xfrm>
            <a:off x="647704" y="1390650"/>
            <a:ext cx="5133971" cy="4619625"/>
          </a:xfrm>
          <a:ln>
            <a:noFill/>
          </a:ln>
        </p:spPr>
        <p:txBody>
          <a:bodyPr/>
          <a:lstStyle>
            <a:lvl1pPr>
              <a:defRPr>
                <a:solidFill>
                  <a:schemeClr val="tx2"/>
                </a:solidFill>
              </a:defRPr>
            </a:lvl1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
        <p:nvSpPr>
          <p:cNvPr id="6" name="Espace réservé pour une image  6">
            <a:extLst>
              <a:ext uri="{FF2B5EF4-FFF2-40B4-BE49-F238E27FC236}">
                <a16:creationId xmlns:a16="http://schemas.microsoft.com/office/drawing/2014/main" id="{44B5D61B-5CF5-BF3A-1996-7EB5D6E100A4}"/>
              </a:ext>
            </a:extLst>
          </p:cNvPr>
          <p:cNvSpPr>
            <a:spLocks noGrp="1"/>
          </p:cNvSpPr>
          <p:nvPr>
            <p:ph type="pic" sz="quarter" idx="18"/>
          </p:nvPr>
        </p:nvSpPr>
        <p:spPr>
          <a:xfrm>
            <a:off x="6477000" y="3819525"/>
            <a:ext cx="5133971" cy="2190750"/>
          </a:xfrm>
        </p:spPr>
        <p:txBody>
          <a:bodyPr anchor="ctr">
            <a:normAutofit/>
          </a:bodyPr>
          <a:lstStyle>
            <a:lvl1pPr algn="ctr">
              <a:defRPr sz="1200" b="0">
                <a:solidFill>
                  <a:schemeClr val="tx1"/>
                </a:solidFill>
              </a:defRPr>
            </a:lvl1pPr>
          </a:lstStyle>
          <a:p>
            <a:endParaRPr lang="fr-FR" dirty="0"/>
          </a:p>
        </p:txBody>
      </p:sp>
      <p:sp>
        <p:nvSpPr>
          <p:cNvPr id="7" name="Rectangle 6">
            <a:extLst>
              <a:ext uri="{FF2B5EF4-FFF2-40B4-BE49-F238E27FC236}">
                <a16:creationId xmlns:a16="http://schemas.microsoft.com/office/drawing/2014/main" id="{E73128CE-5DC5-F336-197E-4C51DB9161D5}"/>
              </a:ext>
            </a:extLst>
          </p:cNvPr>
          <p:cNvSpPr/>
          <p:nvPr userDrawn="1"/>
        </p:nvSpPr>
        <p:spPr>
          <a:xfrm rot="5400000">
            <a:off x="5356590" y="4873256"/>
            <a:ext cx="2190751"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pour une image  6">
            <a:extLst>
              <a:ext uri="{FF2B5EF4-FFF2-40B4-BE49-F238E27FC236}">
                <a16:creationId xmlns:a16="http://schemas.microsoft.com/office/drawing/2014/main" id="{9D9DCB0D-BBF7-92B8-4910-6206DC6DEE06}"/>
              </a:ext>
            </a:extLst>
          </p:cNvPr>
          <p:cNvSpPr>
            <a:spLocks noGrp="1"/>
          </p:cNvSpPr>
          <p:nvPr>
            <p:ph type="pic" sz="quarter" idx="19"/>
          </p:nvPr>
        </p:nvSpPr>
        <p:spPr>
          <a:xfrm>
            <a:off x="6477000" y="1390650"/>
            <a:ext cx="5133971" cy="2190750"/>
          </a:xfrm>
        </p:spPr>
        <p:txBody>
          <a:bodyPr anchor="ctr">
            <a:normAutofit/>
          </a:bodyPr>
          <a:lstStyle>
            <a:lvl1pPr algn="ctr">
              <a:defRPr sz="1200" b="0">
                <a:solidFill>
                  <a:schemeClr val="tx1"/>
                </a:solidFill>
              </a:defRPr>
            </a:lvl1pPr>
          </a:lstStyle>
          <a:p>
            <a:endParaRPr lang="fr-FR" dirty="0"/>
          </a:p>
        </p:txBody>
      </p:sp>
      <p:sp>
        <p:nvSpPr>
          <p:cNvPr id="12" name="Rectangle 11">
            <a:extLst>
              <a:ext uri="{FF2B5EF4-FFF2-40B4-BE49-F238E27FC236}">
                <a16:creationId xmlns:a16="http://schemas.microsoft.com/office/drawing/2014/main" id="{2AD650A7-3FDA-F4C8-4E3C-C9E198D792F8}"/>
              </a:ext>
            </a:extLst>
          </p:cNvPr>
          <p:cNvSpPr/>
          <p:nvPr userDrawn="1"/>
        </p:nvSpPr>
        <p:spPr>
          <a:xfrm rot="5400000">
            <a:off x="5356590" y="2444381"/>
            <a:ext cx="2190751"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12">
            <a:extLst>
              <a:ext uri="{FF2B5EF4-FFF2-40B4-BE49-F238E27FC236}">
                <a16:creationId xmlns:a16="http://schemas.microsoft.com/office/drawing/2014/main" id="{A01701FF-BFEF-F080-3CEE-C4896D42C9FA}"/>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1426ED37-427A-7E83-4D9D-AB48D34BE3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11" name="Rectangle 10">
            <a:extLst>
              <a:ext uri="{FF2B5EF4-FFF2-40B4-BE49-F238E27FC236}">
                <a16:creationId xmlns:a16="http://schemas.microsoft.com/office/drawing/2014/main" id="{6912F2F8-E23B-0DE6-4D0D-CEB45B7C4408}"/>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93543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7" name="Espace réservé pour une image  6">
            <a:extLst>
              <a:ext uri="{FF2B5EF4-FFF2-40B4-BE49-F238E27FC236}">
                <a16:creationId xmlns:a16="http://schemas.microsoft.com/office/drawing/2014/main" id="{40945EDE-9B03-71E4-AA50-DD2B2790FA78}"/>
              </a:ext>
            </a:extLst>
          </p:cNvPr>
          <p:cNvSpPr>
            <a:spLocks noGrp="1"/>
          </p:cNvSpPr>
          <p:nvPr>
            <p:ph type="pic" sz="quarter" idx="13"/>
          </p:nvPr>
        </p:nvSpPr>
        <p:spPr>
          <a:xfrm>
            <a:off x="6493613" y="1390650"/>
            <a:ext cx="5117361" cy="4619625"/>
          </a:xfrm>
        </p:spPr>
        <p:txBody>
          <a:bodyPr anchor="ctr">
            <a:normAutofit/>
          </a:bodyPr>
          <a:lstStyle>
            <a:lvl1pPr algn="ctr">
              <a:defRPr sz="1200" b="0">
                <a:solidFill>
                  <a:schemeClr val="tx1"/>
                </a:solidFill>
              </a:defRPr>
            </a:lvl1pPr>
          </a:lstStyle>
          <a:p>
            <a:endParaRPr lang="fr-FR" dirty="0"/>
          </a:p>
        </p:txBody>
      </p:sp>
      <p:sp>
        <p:nvSpPr>
          <p:cNvPr id="8" name="Rectangle 7">
            <a:extLst>
              <a:ext uri="{FF2B5EF4-FFF2-40B4-BE49-F238E27FC236}">
                <a16:creationId xmlns:a16="http://schemas.microsoft.com/office/drawing/2014/main" id="{E0D6A6F2-5450-3DB1-813C-EB592761E364}"/>
              </a:ext>
            </a:extLst>
          </p:cNvPr>
          <p:cNvSpPr/>
          <p:nvPr userDrawn="1"/>
        </p:nvSpPr>
        <p:spPr>
          <a:xfrm rot="5400000">
            <a:off x="4142156" y="3658818"/>
            <a:ext cx="461962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pour une image  6">
            <a:extLst>
              <a:ext uri="{FF2B5EF4-FFF2-40B4-BE49-F238E27FC236}">
                <a16:creationId xmlns:a16="http://schemas.microsoft.com/office/drawing/2014/main" id="{80617B67-95C7-57D8-F3C6-7729460E0C57}"/>
              </a:ext>
            </a:extLst>
          </p:cNvPr>
          <p:cNvSpPr>
            <a:spLocks noGrp="1"/>
          </p:cNvSpPr>
          <p:nvPr>
            <p:ph type="pic" sz="quarter" idx="14"/>
          </p:nvPr>
        </p:nvSpPr>
        <p:spPr>
          <a:xfrm>
            <a:off x="647704" y="1390650"/>
            <a:ext cx="5133969" cy="4619625"/>
          </a:xfrm>
        </p:spPr>
        <p:txBody>
          <a:bodyPr anchor="ctr">
            <a:normAutofit/>
          </a:bodyPr>
          <a:lstStyle>
            <a:lvl1pPr algn="ctr">
              <a:defRPr sz="1200" b="0">
                <a:solidFill>
                  <a:schemeClr val="tx1"/>
                </a:solidFill>
              </a:defRPr>
            </a:lvl1pPr>
          </a:lstStyle>
          <a:p>
            <a:endParaRPr lang="fr-FR" dirty="0"/>
          </a:p>
        </p:txBody>
      </p:sp>
      <p:sp>
        <p:nvSpPr>
          <p:cNvPr id="10" name="Rectangle 9">
            <a:extLst>
              <a:ext uri="{FF2B5EF4-FFF2-40B4-BE49-F238E27FC236}">
                <a16:creationId xmlns:a16="http://schemas.microsoft.com/office/drawing/2014/main" id="{9D3A852C-BE2F-D7A8-4EB3-AF065A81054F}"/>
              </a:ext>
            </a:extLst>
          </p:cNvPr>
          <p:cNvSpPr/>
          <p:nvPr userDrawn="1"/>
        </p:nvSpPr>
        <p:spPr>
          <a:xfrm rot="5400000">
            <a:off x="-1687139" y="3658818"/>
            <a:ext cx="461962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8">
            <a:extLst>
              <a:ext uri="{FF2B5EF4-FFF2-40B4-BE49-F238E27FC236}">
                <a16:creationId xmlns:a16="http://schemas.microsoft.com/office/drawing/2014/main" id="{001C1015-6588-A835-A9BD-4B80826AA46C}"/>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6FE804F3-41F9-30DF-57B0-EB6FAE1798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12" name="Rectangle 11">
            <a:extLst>
              <a:ext uri="{FF2B5EF4-FFF2-40B4-BE49-F238E27FC236}">
                <a16:creationId xmlns:a16="http://schemas.microsoft.com/office/drawing/2014/main" id="{37302F3E-E294-801B-E93E-3D163FF8D111}"/>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itre 1">
            <a:extLst>
              <a:ext uri="{FF2B5EF4-FFF2-40B4-BE49-F238E27FC236}">
                <a16:creationId xmlns:a16="http://schemas.microsoft.com/office/drawing/2014/main" id="{6D1FDFA9-FC9E-00B3-C16C-62A79C47F6C3}"/>
              </a:ext>
            </a:extLst>
          </p:cNvPr>
          <p:cNvSpPr>
            <a:spLocks noGrp="1"/>
          </p:cNvSpPr>
          <p:nvPr>
            <p:ph type="title" hasCustomPrompt="1"/>
          </p:nvPr>
        </p:nvSpPr>
        <p:spPr>
          <a:xfrm>
            <a:off x="647704" y="365125"/>
            <a:ext cx="10963267" cy="379478"/>
          </a:xfrm>
        </p:spPr>
        <p:txBody>
          <a:bodyPr/>
          <a:lstStyle/>
          <a:p>
            <a:r>
              <a:rPr lang="fr-FR" dirty="0"/>
              <a:t>Titre de la partie</a:t>
            </a:r>
          </a:p>
        </p:txBody>
      </p:sp>
    </p:spTree>
    <p:extLst>
      <p:ext uri="{BB962C8B-B14F-4D97-AF65-F5344CB8AC3E}">
        <p14:creationId xmlns:p14="http://schemas.microsoft.com/office/powerpoint/2010/main" val="21548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 légen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4" y="365125"/>
            <a:ext cx="10963267"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6" name="Espace réservé pour une image  6">
            <a:extLst>
              <a:ext uri="{FF2B5EF4-FFF2-40B4-BE49-F238E27FC236}">
                <a16:creationId xmlns:a16="http://schemas.microsoft.com/office/drawing/2014/main" id="{80617B67-95C7-57D8-F3C6-7729460E0C57}"/>
              </a:ext>
            </a:extLst>
          </p:cNvPr>
          <p:cNvSpPr>
            <a:spLocks noGrp="1"/>
          </p:cNvSpPr>
          <p:nvPr>
            <p:ph type="pic" sz="quarter" idx="14"/>
          </p:nvPr>
        </p:nvSpPr>
        <p:spPr>
          <a:xfrm>
            <a:off x="647704" y="1390650"/>
            <a:ext cx="5133971" cy="3648075"/>
          </a:xfrm>
        </p:spPr>
        <p:txBody>
          <a:bodyPr anchor="ctr">
            <a:normAutofit/>
          </a:bodyPr>
          <a:lstStyle>
            <a:lvl1pPr algn="ctr">
              <a:defRPr sz="1200" b="0">
                <a:solidFill>
                  <a:schemeClr val="tx1"/>
                </a:solidFill>
              </a:defRPr>
            </a:lvl1pPr>
          </a:lstStyle>
          <a:p>
            <a:endParaRPr lang="fr-FR" dirty="0"/>
          </a:p>
        </p:txBody>
      </p:sp>
      <p:sp>
        <p:nvSpPr>
          <p:cNvPr id="10" name="Rectangle 9">
            <a:extLst>
              <a:ext uri="{FF2B5EF4-FFF2-40B4-BE49-F238E27FC236}">
                <a16:creationId xmlns:a16="http://schemas.microsoft.com/office/drawing/2014/main" id="{9D3A852C-BE2F-D7A8-4EB3-AF065A81054F}"/>
              </a:ext>
            </a:extLst>
          </p:cNvPr>
          <p:cNvSpPr/>
          <p:nvPr userDrawn="1"/>
        </p:nvSpPr>
        <p:spPr>
          <a:xfrm rot="5400000">
            <a:off x="-1201365" y="3173043"/>
            <a:ext cx="364807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texte 13">
            <a:extLst>
              <a:ext uri="{FF2B5EF4-FFF2-40B4-BE49-F238E27FC236}">
                <a16:creationId xmlns:a16="http://schemas.microsoft.com/office/drawing/2014/main" id="{1137FFCA-CD94-F8CB-FA7A-A90B152A8B44}"/>
              </a:ext>
            </a:extLst>
          </p:cNvPr>
          <p:cNvSpPr>
            <a:spLocks noGrp="1"/>
          </p:cNvSpPr>
          <p:nvPr>
            <p:ph type="body" sz="quarter" idx="15" hasCustomPrompt="1"/>
          </p:nvPr>
        </p:nvSpPr>
        <p:spPr>
          <a:xfrm>
            <a:off x="581024" y="5286375"/>
            <a:ext cx="5204025" cy="828675"/>
          </a:xfrm>
        </p:spPr>
        <p:txBody>
          <a:bodyPr>
            <a:normAutofit/>
          </a:bodyPr>
          <a:lstStyle>
            <a:lvl1pPr>
              <a:defRPr sz="1800" b="0">
                <a:solidFill>
                  <a:schemeClr val="tx1"/>
                </a:solidFill>
              </a:defRPr>
            </a:lvl1pPr>
          </a:lstStyle>
          <a:p>
            <a:pPr lvl="0"/>
            <a:r>
              <a:rPr lang="fr-FR" dirty="0"/>
              <a:t>Texte à modifier</a:t>
            </a:r>
          </a:p>
        </p:txBody>
      </p:sp>
      <p:sp>
        <p:nvSpPr>
          <p:cNvPr id="19" name="Espace réservé pour une image  6">
            <a:extLst>
              <a:ext uri="{FF2B5EF4-FFF2-40B4-BE49-F238E27FC236}">
                <a16:creationId xmlns:a16="http://schemas.microsoft.com/office/drawing/2014/main" id="{ECC94AA5-A837-B56F-3F6C-737B004A004A}"/>
              </a:ext>
            </a:extLst>
          </p:cNvPr>
          <p:cNvSpPr>
            <a:spLocks noGrp="1"/>
          </p:cNvSpPr>
          <p:nvPr>
            <p:ph type="pic" sz="quarter" idx="17"/>
          </p:nvPr>
        </p:nvSpPr>
        <p:spPr>
          <a:xfrm>
            <a:off x="6477000" y="1390650"/>
            <a:ext cx="5133971" cy="3648075"/>
          </a:xfrm>
        </p:spPr>
        <p:txBody>
          <a:bodyPr anchor="ctr">
            <a:normAutofit/>
          </a:bodyPr>
          <a:lstStyle>
            <a:lvl1pPr algn="ctr">
              <a:defRPr sz="1200" b="0">
                <a:solidFill>
                  <a:schemeClr val="tx1"/>
                </a:solidFill>
              </a:defRPr>
            </a:lvl1pPr>
          </a:lstStyle>
          <a:p>
            <a:endParaRPr lang="fr-FR" dirty="0"/>
          </a:p>
        </p:txBody>
      </p:sp>
      <p:sp>
        <p:nvSpPr>
          <p:cNvPr id="20" name="Rectangle 19">
            <a:extLst>
              <a:ext uri="{FF2B5EF4-FFF2-40B4-BE49-F238E27FC236}">
                <a16:creationId xmlns:a16="http://schemas.microsoft.com/office/drawing/2014/main" id="{A0397590-505A-C300-8814-98DB49B6EE23}"/>
              </a:ext>
            </a:extLst>
          </p:cNvPr>
          <p:cNvSpPr/>
          <p:nvPr userDrawn="1"/>
        </p:nvSpPr>
        <p:spPr>
          <a:xfrm rot="5400000">
            <a:off x="4627931" y="3173043"/>
            <a:ext cx="364807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13">
            <a:extLst>
              <a:ext uri="{FF2B5EF4-FFF2-40B4-BE49-F238E27FC236}">
                <a16:creationId xmlns:a16="http://schemas.microsoft.com/office/drawing/2014/main" id="{3B7E0227-A1F2-DC35-B091-5F4F4FFEED6B}"/>
              </a:ext>
            </a:extLst>
          </p:cNvPr>
          <p:cNvSpPr>
            <a:spLocks noGrp="1"/>
          </p:cNvSpPr>
          <p:nvPr>
            <p:ph type="body" sz="quarter" idx="18" hasCustomPrompt="1"/>
          </p:nvPr>
        </p:nvSpPr>
        <p:spPr>
          <a:xfrm>
            <a:off x="6410320" y="5286375"/>
            <a:ext cx="5204025" cy="828675"/>
          </a:xfrm>
        </p:spPr>
        <p:txBody>
          <a:bodyPr>
            <a:normAutofit/>
          </a:bodyPr>
          <a:lstStyle>
            <a:lvl1pPr>
              <a:defRPr sz="1800" b="0">
                <a:solidFill>
                  <a:schemeClr val="tx1"/>
                </a:solidFill>
              </a:defRPr>
            </a:lvl1pPr>
          </a:lstStyle>
          <a:p>
            <a:pPr lvl="0"/>
            <a:r>
              <a:rPr lang="fr-FR" dirty="0"/>
              <a:t>Texte à modifier</a:t>
            </a:r>
          </a:p>
        </p:txBody>
      </p:sp>
      <p:cxnSp>
        <p:nvCxnSpPr>
          <p:cNvPr id="22" name="Connecteur droit 21">
            <a:extLst>
              <a:ext uri="{FF2B5EF4-FFF2-40B4-BE49-F238E27FC236}">
                <a16:creationId xmlns:a16="http://schemas.microsoft.com/office/drawing/2014/main" id="{ED361228-924C-B988-4AF8-F037CE1873D2}"/>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2A615913-C969-88F5-3707-BE84DDF4C5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7" name="Rectangle 6">
            <a:extLst>
              <a:ext uri="{FF2B5EF4-FFF2-40B4-BE49-F238E27FC236}">
                <a16:creationId xmlns:a16="http://schemas.microsoft.com/office/drawing/2014/main" id="{C35EFC38-6EFA-8FBC-CECD-009241993F60}"/>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64811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photo &quot;découpée&quo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5" y="365125"/>
            <a:ext cx="8304275"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9" name="Espace réservé du texte 13">
            <a:extLst>
              <a:ext uri="{FF2B5EF4-FFF2-40B4-BE49-F238E27FC236}">
                <a16:creationId xmlns:a16="http://schemas.microsoft.com/office/drawing/2014/main" id="{CA726962-4E58-302C-355D-468FEBA4AD61}"/>
              </a:ext>
            </a:extLst>
          </p:cNvPr>
          <p:cNvSpPr>
            <a:spLocks noGrp="1"/>
          </p:cNvSpPr>
          <p:nvPr>
            <p:ph type="body" sz="quarter" idx="14" hasCustomPrompt="1"/>
          </p:nvPr>
        </p:nvSpPr>
        <p:spPr>
          <a:xfrm>
            <a:off x="647704" y="1390650"/>
            <a:ext cx="8304272" cy="4619625"/>
          </a:xfrm>
          <a:ln>
            <a:noFill/>
          </a:ln>
        </p:spPr>
        <p:txBody>
          <a:bodyPr/>
          <a:lstStyle>
            <a:lvl1pPr>
              <a:defRPr>
                <a:solidFill>
                  <a:schemeClr val="tx2"/>
                </a:solidFill>
              </a:defRPr>
            </a:lvl1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cxnSp>
        <p:nvCxnSpPr>
          <p:cNvPr id="13" name="Connecteur droit 12">
            <a:extLst>
              <a:ext uri="{FF2B5EF4-FFF2-40B4-BE49-F238E27FC236}">
                <a16:creationId xmlns:a16="http://schemas.microsoft.com/office/drawing/2014/main" id="{4DFC47A6-B269-32A4-D754-BA986C1A4FC9}"/>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011B4E37-DF7F-BDF9-1589-B96564544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8567" y="6274054"/>
            <a:ext cx="443409" cy="379478"/>
          </a:xfrm>
          <a:prstGeom prst="rect">
            <a:avLst/>
          </a:prstGeom>
        </p:spPr>
      </p:pic>
      <p:sp>
        <p:nvSpPr>
          <p:cNvPr id="7" name="Rectangle 6">
            <a:extLst>
              <a:ext uri="{FF2B5EF4-FFF2-40B4-BE49-F238E27FC236}">
                <a16:creationId xmlns:a16="http://schemas.microsoft.com/office/drawing/2014/main" id="{6A46E040-A070-6507-3F11-CD5276832749}"/>
              </a:ext>
            </a:extLst>
          </p:cNvPr>
          <p:cNvSpPr/>
          <p:nvPr userDrawn="1"/>
        </p:nvSpPr>
        <p:spPr>
          <a:xfrm>
            <a:off x="9784080" y="91440"/>
            <a:ext cx="2313432" cy="6684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ysClr val="windowText" lastClr="000000"/>
                </a:solidFill>
                <a:latin typeface="Arial" panose="020B0604020202020204" pitchFamily="34" charset="0"/>
                <a:cs typeface="Arial" panose="020B0604020202020204" pitchFamily="34" charset="0"/>
              </a:rPr>
              <a:t>Coller sur cet encart</a:t>
            </a:r>
          </a:p>
          <a:p>
            <a:pPr algn="ctr"/>
            <a:r>
              <a:rPr lang="fr-FR" sz="1200" b="1" dirty="0">
                <a:solidFill>
                  <a:sysClr val="windowText" lastClr="000000"/>
                </a:solidFill>
                <a:latin typeface="Arial" panose="020B0604020202020204" pitchFamily="34" charset="0"/>
                <a:cs typeface="Arial" panose="020B0604020202020204" pitchFamily="34" charset="0"/>
              </a:rPr>
              <a:t>la « Photo dynamique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a:solidFill>
                <a:sysClr val="windowText" lastClr="000000"/>
              </a:solidFill>
              <a:latin typeface="Arial" panose="020B0604020202020204" pitchFamily="34" charset="0"/>
              <a:cs typeface="Arial" panose="020B0604020202020204" pitchFamily="34" charset="0"/>
            </a:endParaRPr>
          </a:p>
          <a:p>
            <a:pPr algn="ctr"/>
            <a:r>
              <a:rPr lang="fr-FR" sz="1050" dirty="0">
                <a:solidFill>
                  <a:sysClr val="windowText" lastClr="000000"/>
                </a:solidFill>
                <a:latin typeface="Arial" panose="020B0604020202020204" pitchFamily="34" charset="0"/>
                <a:cs typeface="Arial" panose="020B0604020202020204" pitchFamily="34" charset="0"/>
              </a:rPr>
              <a:t>(cf pages dans le modèle</a:t>
            </a:r>
          </a:p>
          <a:p>
            <a:pPr algn="ctr"/>
            <a:r>
              <a:rPr lang="fr-FR" sz="1050" dirty="0">
                <a:solidFill>
                  <a:sysClr val="windowText" lastClr="000000"/>
                </a:solidFill>
                <a:latin typeface="Arial" panose="020B0604020202020204" pitchFamily="34" charset="0"/>
                <a:cs typeface="Arial" panose="020B0604020202020204" pitchFamily="34" charset="0"/>
              </a:rPr>
              <a:t>de PPT « Ressources »)</a:t>
            </a:r>
          </a:p>
        </p:txBody>
      </p:sp>
      <p:sp>
        <p:nvSpPr>
          <p:cNvPr id="6" name="Rectangle 5">
            <a:extLst>
              <a:ext uri="{FF2B5EF4-FFF2-40B4-BE49-F238E27FC236}">
                <a16:creationId xmlns:a16="http://schemas.microsoft.com/office/drawing/2014/main" id="{5102836D-FBAD-2BA6-C96E-2A11616C6AF4}"/>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51738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1F23E70-93C5-8666-CFC2-14F12ED62BB6}"/>
              </a:ext>
            </a:extLst>
          </p:cNvPr>
          <p:cNvSpPr>
            <a:spLocks noGrp="1"/>
          </p:cNvSpPr>
          <p:nvPr>
            <p:ph type="title" hasCustomPrompt="1"/>
          </p:nvPr>
        </p:nvSpPr>
        <p:spPr>
          <a:xfrm>
            <a:off x="647705" y="365125"/>
            <a:ext cx="8304275" cy="379478"/>
          </a:xfrm>
        </p:spPr>
        <p:txBody>
          <a:bodyPr/>
          <a:lstStyle>
            <a:lvl1pPr>
              <a:defRPr/>
            </a:lvl1pPr>
          </a:lstStyle>
          <a:p>
            <a:r>
              <a:rPr lang="fr-FR" dirty="0"/>
              <a:t>Contact</a:t>
            </a:r>
          </a:p>
        </p:txBody>
      </p:sp>
      <p:sp>
        <p:nvSpPr>
          <p:cNvPr id="4" name="Rectangle 3">
            <a:extLst>
              <a:ext uri="{FF2B5EF4-FFF2-40B4-BE49-F238E27FC236}">
                <a16:creationId xmlns:a16="http://schemas.microsoft.com/office/drawing/2014/main" id="{44EDA6EA-44E9-BE28-F7A6-39C14A6617A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pour une image  6">
            <a:extLst>
              <a:ext uri="{FF2B5EF4-FFF2-40B4-BE49-F238E27FC236}">
                <a16:creationId xmlns:a16="http://schemas.microsoft.com/office/drawing/2014/main" id="{FA5301BD-DB15-F3F7-D036-29C990A0C928}"/>
              </a:ext>
            </a:extLst>
          </p:cNvPr>
          <p:cNvSpPr>
            <a:spLocks noGrp="1"/>
          </p:cNvSpPr>
          <p:nvPr>
            <p:ph type="pic" sz="quarter" idx="15" hasCustomPrompt="1"/>
          </p:nvPr>
        </p:nvSpPr>
        <p:spPr>
          <a:xfrm>
            <a:off x="1446213" y="2413000"/>
            <a:ext cx="2254250" cy="2254250"/>
          </a:xfrm>
          <a:prstGeom prst="ellipse">
            <a:avLst/>
          </a:prstGeom>
          <a:solidFill>
            <a:schemeClr val="bg1">
              <a:lumMod val="95000"/>
            </a:schemeClr>
          </a:solidFill>
        </p:spPr>
        <p:txBody>
          <a:bodyPr anchor="ctr">
            <a:normAutofit/>
          </a:bodyPr>
          <a:lstStyle>
            <a:lvl1pPr algn="ctr">
              <a:defRPr sz="1200" b="0">
                <a:solidFill>
                  <a:schemeClr val="tx1"/>
                </a:solidFill>
              </a:defRPr>
            </a:lvl1pPr>
          </a:lstStyle>
          <a:p>
            <a:r>
              <a:rPr lang="fr-FR" dirty="0"/>
              <a:t>Photo</a:t>
            </a:r>
          </a:p>
        </p:txBody>
      </p:sp>
      <p:sp>
        <p:nvSpPr>
          <p:cNvPr id="15" name="Espace réservé du texte 13">
            <a:extLst>
              <a:ext uri="{FF2B5EF4-FFF2-40B4-BE49-F238E27FC236}">
                <a16:creationId xmlns:a16="http://schemas.microsoft.com/office/drawing/2014/main" id="{6AC9DABE-18D4-D10C-48D2-A7E90DC98480}"/>
              </a:ext>
            </a:extLst>
          </p:cNvPr>
          <p:cNvSpPr>
            <a:spLocks noGrp="1"/>
          </p:cNvSpPr>
          <p:nvPr>
            <p:ph type="body" sz="quarter" idx="16" hasCustomPrompt="1"/>
          </p:nvPr>
        </p:nvSpPr>
        <p:spPr>
          <a:xfrm>
            <a:off x="4339401" y="2644037"/>
            <a:ext cx="7081838" cy="379477"/>
          </a:xfrm>
        </p:spPr>
        <p:txBody>
          <a:bodyPr>
            <a:normAutofit/>
          </a:bodyPr>
          <a:lstStyle>
            <a:lvl1pPr>
              <a:defRPr sz="2400">
                <a:solidFill>
                  <a:schemeClr val="tx1"/>
                </a:solidFill>
              </a:defRPr>
            </a:lvl1pPr>
          </a:lstStyle>
          <a:p>
            <a:pPr lvl="0"/>
            <a:r>
              <a:rPr lang="fr-FR" dirty="0"/>
              <a:t>Prénom Nom</a:t>
            </a:r>
          </a:p>
        </p:txBody>
      </p:sp>
      <p:sp>
        <p:nvSpPr>
          <p:cNvPr id="16" name="Espace réservé du texte 13">
            <a:extLst>
              <a:ext uri="{FF2B5EF4-FFF2-40B4-BE49-F238E27FC236}">
                <a16:creationId xmlns:a16="http://schemas.microsoft.com/office/drawing/2014/main" id="{5716AFF7-06B8-0E24-4ED2-8D11B220BF9A}"/>
              </a:ext>
            </a:extLst>
          </p:cNvPr>
          <p:cNvSpPr>
            <a:spLocks noGrp="1"/>
          </p:cNvSpPr>
          <p:nvPr>
            <p:ph type="body" sz="quarter" idx="17" hasCustomPrompt="1"/>
          </p:nvPr>
        </p:nvSpPr>
        <p:spPr>
          <a:xfrm>
            <a:off x="4339401" y="3213221"/>
            <a:ext cx="7081838" cy="215780"/>
          </a:xfrm>
        </p:spPr>
        <p:txBody>
          <a:bodyPr>
            <a:normAutofit/>
          </a:bodyPr>
          <a:lstStyle>
            <a:lvl1pPr>
              <a:defRPr sz="2000" b="0">
                <a:solidFill>
                  <a:schemeClr val="tx1"/>
                </a:solidFill>
              </a:defRPr>
            </a:lvl1pPr>
          </a:lstStyle>
          <a:p>
            <a:pPr lvl="0"/>
            <a:r>
              <a:rPr lang="fr-FR" dirty="0"/>
              <a:t>Poste</a:t>
            </a:r>
          </a:p>
        </p:txBody>
      </p:sp>
      <p:sp>
        <p:nvSpPr>
          <p:cNvPr id="19" name="Espace réservé du texte 13">
            <a:extLst>
              <a:ext uri="{FF2B5EF4-FFF2-40B4-BE49-F238E27FC236}">
                <a16:creationId xmlns:a16="http://schemas.microsoft.com/office/drawing/2014/main" id="{4B5268CB-255A-0C33-4EFF-6B480C86D981}"/>
              </a:ext>
            </a:extLst>
          </p:cNvPr>
          <p:cNvSpPr>
            <a:spLocks noGrp="1"/>
          </p:cNvSpPr>
          <p:nvPr>
            <p:ph type="body" sz="quarter" idx="18" hasCustomPrompt="1"/>
          </p:nvPr>
        </p:nvSpPr>
        <p:spPr>
          <a:xfrm>
            <a:off x="4339401" y="3591663"/>
            <a:ext cx="7081838" cy="215780"/>
          </a:xfrm>
        </p:spPr>
        <p:txBody>
          <a:bodyPr>
            <a:normAutofit/>
          </a:bodyPr>
          <a:lstStyle>
            <a:lvl1pPr>
              <a:defRPr sz="2000" b="0">
                <a:solidFill>
                  <a:schemeClr val="tx1"/>
                </a:solidFill>
              </a:defRPr>
            </a:lvl1pPr>
          </a:lstStyle>
          <a:p>
            <a:pPr lvl="0"/>
            <a:r>
              <a:rPr lang="fr-FR" dirty="0"/>
              <a:t>Adresse mail</a:t>
            </a:r>
          </a:p>
        </p:txBody>
      </p:sp>
      <p:sp>
        <p:nvSpPr>
          <p:cNvPr id="20" name="Espace réservé du texte 13">
            <a:extLst>
              <a:ext uri="{FF2B5EF4-FFF2-40B4-BE49-F238E27FC236}">
                <a16:creationId xmlns:a16="http://schemas.microsoft.com/office/drawing/2014/main" id="{3F5647EC-0F0D-9836-F242-9DBA11A96982}"/>
              </a:ext>
            </a:extLst>
          </p:cNvPr>
          <p:cNvSpPr>
            <a:spLocks noGrp="1"/>
          </p:cNvSpPr>
          <p:nvPr>
            <p:ph type="body" sz="quarter" idx="19" hasCustomPrompt="1"/>
          </p:nvPr>
        </p:nvSpPr>
        <p:spPr>
          <a:xfrm>
            <a:off x="4339401" y="3976891"/>
            <a:ext cx="7081838" cy="215780"/>
          </a:xfrm>
        </p:spPr>
        <p:txBody>
          <a:bodyPr>
            <a:normAutofit/>
          </a:bodyPr>
          <a:lstStyle>
            <a:lvl1pPr>
              <a:defRPr sz="2000" b="0">
                <a:solidFill>
                  <a:schemeClr val="tx1"/>
                </a:solidFill>
              </a:defRPr>
            </a:lvl1pPr>
          </a:lstStyle>
          <a:p>
            <a:pPr lvl="0"/>
            <a:r>
              <a:rPr lang="fr-FR" dirty="0"/>
              <a:t>Téléphone</a:t>
            </a:r>
          </a:p>
        </p:txBody>
      </p:sp>
      <p:sp>
        <p:nvSpPr>
          <p:cNvPr id="2" name="Espace réservé du numéro de diapositive 2">
            <a:extLst>
              <a:ext uri="{FF2B5EF4-FFF2-40B4-BE49-F238E27FC236}">
                <a16:creationId xmlns:a16="http://schemas.microsoft.com/office/drawing/2014/main" id="{B972EFE2-93C0-B6DD-5EEB-3C10ACD2E64C}"/>
              </a:ext>
            </a:extLst>
          </p:cNvPr>
          <p:cNvSpPr>
            <a:spLocks noGrp="1"/>
          </p:cNvSpPr>
          <p:nvPr>
            <p:ph type="sldNum" sz="quarter" idx="10"/>
          </p:nvPr>
        </p:nvSpPr>
        <p:spPr>
          <a:xfrm>
            <a:off x="291082" y="6492876"/>
            <a:ext cx="547118" cy="180000"/>
          </a:xfrm>
        </p:spPr>
        <p:txBody>
          <a:bodyPr/>
          <a:lstStyle/>
          <a:p>
            <a:fld id="{D67C0D4E-7AF8-4EE0-8632-0BA880AF82F5}" type="slidenum">
              <a:rPr lang="fr-FR" smtClean="0"/>
              <a:pPr/>
              <a:t>‹N°›</a:t>
            </a:fld>
            <a:endParaRPr lang="fr-FR" dirty="0"/>
          </a:p>
        </p:txBody>
      </p:sp>
      <p:sp>
        <p:nvSpPr>
          <p:cNvPr id="5" name="Espace réservé du pied de page 3">
            <a:extLst>
              <a:ext uri="{FF2B5EF4-FFF2-40B4-BE49-F238E27FC236}">
                <a16:creationId xmlns:a16="http://schemas.microsoft.com/office/drawing/2014/main" id="{2CBCB3DE-DC88-EFDE-FC29-EE5427310BB0}"/>
              </a:ext>
            </a:extLst>
          </p:cNvPr>
          <p:cNvSpPr>
            <a:spLocks noGrp="1"/>
          </p:cNvSpPr>
          <p:nvPr>
            <p:ph type="ftr" sz="quarter" idx="11"/>
          </p:nvPr>
        </p:nvSpPr>
        <p:spPr>
          <a:xfrm>
            <a:off x="2139409" y="6492875"/>
            <a:ext cx="4114800" cy="180000"/>
          </a:xfrm>
        </p:spPr>
        <p:txBody>
          <a:bodyPr/>
          <a:lstStyle/>
          <a:p>
            <a:r>
              <a:rPr lang="fr-FR" dirty="0"/>
              <a:t>Révision SAGE Vilaine : prospective et stratégie</a:t>
            </a:r>
          </a:p>
        </p:txBody>
      </p:sp>
      <p:sp>
        <p:nvSpPr>
          <p:cNvPr id="6" name="Espace réservé de la date 4">
            <a:extLst>
              <a:ext uri="{FF2B5EF4-FFF2-40B4-BE49-F238E27FC236}">
                <a16:creationId xmlns:a16="http://schemas.microsoft.com/office/drawing/2014/main" id="{EF8CA977-795F-42F1-8D29-766635F5BB80}"/>
              </a:ext>
            </a:extLst>
          </p:cNvPr>
          <p:cNvSpPr>
            <a:spLocks noGrp="1"/>
          </p:cNvSpPr>
          <p:nvPr>
            <p:ph type="dt" sz="half" idx="12"/>
          </p:nvPr>
        </p:nvSpPr>
        <p:spPr>
          <a:xfrm>
            <a:off x="987552" y="6492875"/>
            <a:ext cx="941108" cy="180000"/>
          </a:xfrm>
        </p:spPr>
        <p:txBody>
          <a:bodyPr/>
          <a:lstStyle/>
          <a:p>
            <a:r>
              <a:rPr lang="fr-FR" dirty="0"/>
              <a:t>5 juillet 2023</a:t>
            </a:r>
          </a:p>
        </p:txBody>
      </p:sp>
      <p:cxnSp>
        <p:nvCxnSpPr>
          <p:cNvPr id="8" name="Connecteur droit 7">
            <a:extLst>
              <a:ext uri="{FF2B5EF4-FFF2-40B4-BE49-F238E27FC236}">
                <a16:creationId xmlns:a16="http://schemas.microsoft.com/office/drawing/2014/main" id="{DE1D85F3-0402-6CF8-F2AD-44E24D72F95C}"/>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EA63646-CCFD-C942-91B8-62C7D862A5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Tree>
    <p:extLst>
      <p:ext uri="{BB962C8B-B14F-4D97-AF65-F5344CB8AC3E}">
        <p14:creationId xmlns:p14="http://schemas.microsoft.com/office/powerpoint/2010/main" val="1501608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1F23E70-93C5-8666-CFC2-14F12ED62BB6}"/>
              </a:ext>
            </a:extLst>
          </p:cNvPr>
          <p:cNvSpPr>
            <a:spLocks noGrp="1"/>
          </p:cNvSpPr>
          <p:nvPr>
            <p:ph type="title" hasCustomPrompt="1"/>
          </p:nvPr>
        </p:nvSpPr>
        <p:spPr>
          <a:xfrm>
            <a:off x="647705" y="365125"/>
            <a:ext cx="8304275" cy="379478"/>
          </a:xfrm>
        </p:spPr>
        <p:txBody>
          <a:bodyPr/>
          <a:lstStyle>
            <a:lvl1pPr>
              <a:defRPr/>
            </a:lvl1pPr>
          </a:lstStyle>
          <a:p>
            <a:r>
              <a:rPr lang="fr-FR" dirty="0"/>
              <a:t>Contact</a:t>
            </a:r>
          </a:p>
        </p:txBody>
      </p:sp>
      <p:sp>
        <p:nvSpPr>
          <p:cNvPr id="4" name="Rectangle 3">
            <a:extLst>
              <a:ext uri="{FF2B5EF4-FFF2-40B4-BE49-F238E27FC236}">
                <a16:creationId xmlns:a16="http://schemas.microsoft.com/office/drawing/2014/main" id="{44EDA6EA-44E9-BE28-F7A6-39C14A6617A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pour une image  6">
            <a:extLst>
              <a:ext uri="{FF2B5EF4-FFF2-40B4-BE49-F238E27FC236}">
                <a16:creationId xmlns:a16="http://schemas.microsoft.com/office/drawing/2014/main" id="{FA5301BD-DB15-F3F7-D036-29C990A0C928}"/>
              </a:ext>
            </a:extLst>
          </p:cNvPr>
          <p:cNvSpPr>
            <a:spLocks noGrp="1"/>
          </p:cNvSpPr>
          <p:nvPr>
            <p:ph type="pic" sz="quarter" idx="15" hasCustomPrompt="1"/>
          </p:nvPr>
        </p:nvSpPr>
        <p:spPr>
          <a:xfrm>
            <a:off x="1099572" y="1709900"/>
            <a:ext cx="2254250" cy="2254250"/>
          </a:xfrm>
          <a:prstGeom prst="ellipse">
            <a:avLst/>
          </a:prstGeom>
          <a:solidFill>
            <a:schemeClr val="bg1">
              <a:lumMod val="95000"/>
            </a:schemeClr>
          </a:solidFill>
        </p:spPr>
        <p:txBody>
          <a:bodyPr anchor="ctr">
            <a:normAutofit/>
          </a:bodyPr>
          <a:lstStyle>
            <a:lvl1pPr algn="ctr">
              <a:defRPr sz="1200" b="0">
                <a:solidFill>
                  <a:schemeClr val="tx1"/>
                </a:solidFill>
              </a:defRPr>
            </a:lvl1pPr>
          </a:lstStyle>
          <a:p>
            <a:r>
              <a:rPr lang="fr-FR" dirty="0"/>
              <a:t>Photo</a:t>
            </a:r>
          </a:p>
        </p:txBody>
      </p:sp>
      <p:sp>
        <p:nvSpPr>
          <p:cNvPr id="8" name="Espace réservé du texte 13">
            <a:extLst>
              <a:ext uri="{FF2B5EF4-FFF2-40B4-BE49-F238E27FC236}">
                <a16:creationId xmlns:a16="http://schemas.microsoft.com/office/drawing/2014/main" id="{2848599B-B628-8750-B6E4-A58EB9C01EE3}"/>
              </a:ext>
            </a:extLst>
          </p:cNvPr>
          <p:cNvSpPr>
            <a:spLocks noGrp="1"/>
          </p:cNvSpPr>
          <p:nvPr>
            <p:ph type="body" sz="quarter" idx="16" hasCustomPrompt="1"/>
          </p:nvPr>
        </p:nvSpPr>
        <p:spPr>
          <a:xfrm>
            <a:off x="1099572" y="4248202"/>
            <a:ext cx="4649787" cy="388824"/>
          </a:xfrm>
        </p:spPr>
        <p:txBody>
          <a:bodyPr>
            <a:normAutofit/>
          </a:bodyPr>
          <a:lstStyle>
            <a:lvl1pPr>
              <a:defRPr sz="2400">
                <a:solidFill>
                  <a:schemeClr val="tx1"/>
                </a:solidFill>
              </a:defRPr>
            </a:lvl1pPr>
          </a:lstStyle>
          <a:p>
            <a:pPr lvl="0"/>
            <a:r>
              <a:rPr lang="fr-FR" dirty="0"/>
              <a:t>Prénom Nom</a:t>
            </a:r>
          </a:p>
        </p:txBody>
      </p:sp>
      <p:sp>
        <p:nvSpPr>
          <p:cNvPr id="9" name="Espace réservé du texte 13">
            <a:extLst>
              <a:ext uri="{FF2B5EF4-FFF2-40B4-BE49-F238E27FC236}">
                <a16:creationId xmlns:a16="http://schemas.microsoft.com/office/drawing/2014/main" id="{4B13B70C-408A-6EE2-FA6C-4DF5E741AE86}"/>
              </a:ext>
            </a:extLst>
          </p:cNvPr>
          <p:cNvSpPr>
            <a:spLocks noGrp="1"/>
          </p:cNvSpPr>
          <p:nvPr>
            <p:ph type="body" sz="quarter" idx="18" hasCustomPrompt="1"/>
          </p:nvPr>
        </p:nvSpPr>
        <p:spPr>
          <a:xfrm>
            <a:off x="1099572" y="4817385"/>
            <a:ext cx="4649787" cy="221095"/>
          </a:xfrm>
        </p:spPr>
        <p:txBody>
          <a:bodyPr>
            <a:normAutofit/>
          </a:bodyPr>
          <a:lstStyle>
            <a:lvl1pPr>
              <a:defRPr sz="2000" b="0">
                <a:solidFill>
                  <a:schemeClr val="tx1"/>
                </a:solidFill>
              </a:defRPr>
            </a:lvl1pPr>
          </a:lstStyle>
          <a:p>
            <a:pPr lvl="0"/>
            <a:r>
              <a:rPr lang="fr-FR" dirty="0"/>
              <a:t>Poste</a:t>
            </a:r>
          </a:p>
        </p:txBody>
      </p:sp>
      <p:sp>
        <p:nvSpPr>
          <p:cNvPr id="10" name="Espace réservé du texte 13">
            <a:extLst>
              <a:ext uri="{FF2B5EF4-FFF2-40B4-BE49-F238E27FC236}">
                <a16:creationId xmlns:a16="http://schemas.microsoft.com/office/drawing/2014/main" id="{11AEDADA-0913-1B9B-9407-2E1B27D7AD60}"/>
              </a:ext>
            </a:extLst>
          </p:cNvPr>
          <p:cNvSpPr>
            <a:spLocks noGrp="1"/>
          </p:cNvSpPr>
          <p:nvPr>
            <p:ph type="body" sz="quarter" idx="19" hasCustomPrompt="1"/>
          </p:nvPr>
        </p:nvSpPr>
        <p:spPr>
          <a:xfrm>
            <a:off x="1099572" y="5195827"/>
            <a:ext cx="4649787" cy="221095"/>
          </a:xfrm>
        </p:spPr>
        <p:txBody>
          <a:bodyPr>
            <a:normAutofit/>
          </a:bodyPr>
          <a:lstStyle>
            <a:lvl1pPr>
              <a:defRPr sz="2000" b="0">
                <a:solidFill>
                  <a:schemeClr val="tx1"/>
                </a:solidFill>
              </a:defRPr>
            </a:lvl1pPr>
          </a:lstStyle>
          <a:p>
            <a:pPr lvl="0"/>
            <a:r>
              <a:rPr lang="fr-FR" dirty="0"/>
              <a:t>Adresse mail</a:t>
            </a:r>
          </a:p>
        </p:txBody>
      </p:sp>
      <p:sp>
        <p:nvSpPr>
          <p:cNvPr id="11" name="Espace réservé du texte 13">
            <a:extLst>
              <a:ext uri="{FF2B5EF4-FFF2-40B4-BE49-F238E27FC236}">
                <a16:creationId xmlns:a16="http://schemas.microsoft.com/office/drawing/2014/main" id="{8C237264-EDC7-3AC3-BC6A-3BBA27A362A5}"/>
              </a:ext>
            </a:extLst>
          </p:cNvPr>
          <p:cNvSpPr>
            <a:spLocks noGrp="1"/>
          </p:cNvSpPr>
          <p:nvPr>
            <p:ph type="body" sz="quarter" idx="20" hasCustomPrompt="1"/>
          </p:nvPr>
        </p:nvSpPr>
        <p:spPr>
          <a:xfrm>
            <a:off x="1099572" y="5581055"/>
            <a:ext cx="4649787" cy="221095"/>
          </a:xfrm>
        </p:spPr>
        <p:txBody>
          <a:bodyPr>
            <a:normAutofit/>
          </a:bodyPr>
          <a:lstStyle>
            <a:lvl1pPr>
              <a:defRPr sz="2000" b="0">
                <a:solidFill>
                  <a:schemeClr val="tx1"/>
                </a:solidFill>
              </a:defRPr>
            </a:lvl1pPr>
          </a:lstStyle>
          <a:p>
            <a:pPr lvl="0"/>
            <a:r>
              <a:rPr lang="fr-FR" dirty="0"/>
              <a:t>Téléphone</a:t>
            </a:r>
          </a:p>
        </p:txBody>
      </p:sp>
      <p:sp>
        <p:nvSpPr>
          <p:cNvPr id="12" name="Espace réservé pour une image  6">
            <a:extLst>
              <a:ext uri="{FF2B5EF4-FFF2-40B4-BE49-F238E27FC236}">
                <a16:creationId xmlns:a16="http://schemas.microsoft.com/office/drawing/2014/main" id="{410310C7-0EC7-4E7D-1996-E05B995EAF25}"/>
              </a:ext>
            </a:extLst>
          </p:cNvPr>
          <p:cNvSpPr>
            <a:spLocks noGrp="1"/>
          </p:cNvSpPr>
          <p:nvPr>
            <p:ph type="pic" sz="quarter" idx="21" hasCustomPrompt="1"/>
          </p:nvPr>
        </p:nvSpPr>
        <p:spPr>
          <a:xfrm>
            <a:off x="6697730" y="1709900"/>
            <a:ext cx="2254250" cy="2254250"/>
          </a:xfrm>
          <a:prstGeom prst="ellipse">
            <a:avLst/>
          </a:prstGeom>
          <a:solidFill>
            <a:schemeClr val="bg1">
              <a:lumMod val="95000"/>
            </a:schemeClr>
          </a:solidFill>
        </p:spPr>
        <p:txBody>
          <a:bodyPr anchor="ctr">
            <a:normAutofit/>
          </a:bodyPr>
          <a:lstStyle>
            <a:lvl1pPr algn="ctr">
              <a:defRPr sz="1200" b="0">
                <a:solidFill>
                  <a:schemeClr val="tx1"/>
                </a:solidFill>
              </a:defRPr>
            </a:lvl1pPr>
          </a:lstStyle>
          <a:p>
            <a:r>
              <a:rPr lang="fr-FR" dirty="0"/>
              <a:t>Photo</a:t>
            </a:r>
          </a:p>
        </p:txBody>
      </p:sp>
      <p:sp>
        <p:nvSpPr>
          <p:cNvPr id="13" name="Espace réservé du texte 13">
            <a:extLst>
              <a:ext uri="{FF2B5EF4-FFF2-40B4-BE49-F238E27FC236}">
                <a16:creationId xmlns:a16="http://schemas.microsoft.com/office/drawing/2014/main" id="{C680C135-9D38-0A17-5A64-AB197EA90005}"/>
              </a:ext>
            </a:extLst>
          </p:cNvPr>
          <p:cNvSpPr>
            <a:spLocks noGrp="1"/>
          </p:cNvSpPr>
          <p:nvPr>
            <p:ph type="body" sz="quarter" idx="22" hasCustomPrompt="1"/>
          </p:nvPr>
        </p:nvSpPr>
        <p:spPr>
          <a:xfrm>
            <a:off x="6697730" y="4248202"/>
            <a:ext cx="4649787" cy="388824"/>
          </a:xfrm>
        </p:spPr>
        <p:txBody>
          <a:bodyPr>
            <a:normAutofit/>
          </a:bodyPr>
          <a:lstStyle>
            <a:lvl1pPr>
              <a:defRPr sz="2400">
                <a:solidFill>
                  <a:schemeClr val="tx1"/>
                </a:solidFill>
              </a:defRPr>
            </a:lvl1pPr>
          </a:lstStyle>
          <a:p>
            <a:pPr lvl="0"/>
            <a:r>
              <a:rPr lang="fr-FR" dirty="0"/>
              <a:t>Prénom Nom</a:t>
            </a:r>
          </a:p>
        </p:txBody>
      </p:sp>
      <p:sp>
        <p:nvSpPr>
          <p:cNvPr id="14" name="Espace réservé du texte 13">
            <a:extLst>
              <a:ext uri="{FF2B5EF4-FFF2-40B4-BE49-F238E27FC236}">
                <a16:creationId xmlns:a16="http://schemas.microsoft.com/office/drawing/2014/main" id="{98CAD018-C1A5-88C4-08B9-E0F73AC2AC5F}"/>
              </a:ext>
            </a:extLst>
          </p:cNvPr>
          <p:cNvSpPr>
            <a:spLocks noGrp="1"/>
          </p:cNvSpPr>
          <p:nvPr>
            <p:ph type="body" sz="quarter" idx="23" hasCustomPrompt="1"/>
          </p:nvPr>
        </p:nvSpPr>
        <p:spPr>
          <a:xfrm>
            <a:off x="6697730" y="4817385"/>
            <a:ext cx="4649787" cy="221095"/>
          </a:xfrm>
        </p:spPr>
        <p:txBody>
          <a:bodyPr>
            <a:normAutofit/>
          </a:bodyPr>
          <a:lstStyle>
            <a:lvl1pPr>
              <a:defRPr sz="2000" b="0">
                <a:solidFill>
                  <a:schemeClr val="tx1"/>
                </a:solidFill>
              </a:defRPr>
            </a:lvl1pPr>
          </a:lstStyle>
          <a:p>
            <a:pPr lvl="0"/>
            <a:r>
              <a:rPr lang="fr-FR" dirty="0"/>
              <a:t>Poste</a:t>
            </a:r>
          </a:p>
        </p:txBody>
      </p:sp>
      <p:sp>
        <p:nvSpPr>
          <p:cNvPr id="15" name="Espace réservé du texte 13">
            <a:extLst>
              <a:ext uri="{FF2B5EF4-FFF2-40B4-BE49-F238E27FC236}">
                <a16:creationId xmlns:a16="http://schemas.microsoft.com/office/drawing/2014/main" id="{13102C2A-CDF8-0C72-3E89-B357C7EB783C}"/>
              </a:ext>
            </a:extLst>
          </p:cNvPr>
          <p:cNvSpPr>
            <a:spLocks noGrp="1"/>
          </p:cNvSpPr>
          <p:nvPr>
            <p:ph type="body" sz="quarter" idx="24" hasCustomPrompt="1"/>
          </p:nvPr>
        </p:nvSpPr>
        <p:spPr>
          <a:xfrm>
            <a:off x="6697730" y="5195827"/>
            <a:ext cx="4649787" cy="221095"/>
          </a:xfrm>
        </p:spPr>
        <p:txBody>
          <a:bodyPr>
            <a:normAutofit/>
          </a:bodyPr>
          <a:lstStyle>
            <a:lvl1pPr>
              <a:defRPr sz="2000" b="0">
                <a:solidFill>
                  <a:schemeClr val="tx1"/>
                </a:solidFill>
              </a:defRPr>
            </a:lvl1pPr>
          </a:lstStyle>
          <a:p>
            <a:pPr lvl="0"/>
            <a:r>
              <a:rPr lang="fr-FR" dirty="0"/>
              <a:t>Adresse mail</a:t>
            </a:r>
          </a:p>
        </p:txBody>
      </p:sp>
      <p:sp>
        <p:nvSpPr>
          <p:cNvPr id="16" name="Espace réservé du texte 13">
            <a:extLst>
              <a:ext uri="{FF2B5EF4-FFF2-40B4-BE49-F238E27FC236}">
                <a16:creationId xmlns:a16="http://schemas.microsoft.com/office/drawing/2014/main" id="{21665144-18C2-A751-8EAA-FB1810ACEFE4}"/>
              </a:ext>
            </a:extLst>
          </p:cNvPr>
          <p:cNvSpPr>
            <a:spLocks noGrp="1"/>
          </p:cNvSpPr>
          <p:nvPr>
            <p:ph type="body" sz="quarter" idx="25" hasCustomPrompt="1"/>
          </p:nvPr>
        </p:nvSpPr>
        <p:spPr>
          <a:xfrm>
            <a:off x="6697730" y="5581055"/>
            <a:ext cx="4649787" cy="221095"/>
          </a:xfrm>
        </p:spPr>
        <p:txBody>
          <a:bodyPr>
            <a:normAutofit/>
          </a:bodyPr>
          <a:lstStyle>
            <a:lvl1pPr>
              <a:defRPr sz="2000" b="0">
                <a:solidFill>
                  <a:schemeClr val="tx1"/>
                </a:solidFill>
              </a:defRPr>
            </a:lvl1pPr>
          </a:lstStyle>
          <a:p>
            <a:pPr lvl="0"/>
            <a:r>
              <a:rPr lang="fr-FR" dirty="0"/>
              <a:t>Téléphone</a:t>
            </a:r>
          </a:p>
        </p:txBody>
      </p:sp>
      <p:sp>
        <p:nvSpPr>
          <p:cNvPr id="2" name="Espace réservé du numéro de diapositive 2">
            <a:extLst>
              <a:ext uri="{FF2B5EF4-FFF2-40B4-BE49-F238E27FC236}">
                <a16:creationId xmlns:a16="http://schemas.microsoft.com/office/drawing/2014/main" id="{E7E615B4-D1F3-DBEA-B46D-62D4B1736455}"/>
              </a:ext>
            </a:extLst>
          </p:cNvPr>
          <p:cNvSpPr>
            <a:spLocks noGrp="1"/>
          </p:cNvSpPr>
          <p:nvPr>
            <p:ph type="sldNum" sz="quarter" idx="10"/>
          </p:nvPr>
        </p:nvSpPr>
        <p:spPr>
          <a:xfrm>
            <a:off x="291082" y="6492876"/>
            <a:ext cx="547118" cy="180000"/>
          </a:xfrm>
        </p:spPr>
        <p:txBody>
          <a:bodyPr/>
          <a:lstStyle/>
          <a:p>
            <a:fld id="{D67C0D4E-7AF8-4EE0-8632-0BA880AF82F5}" type="slidenum">
              <a:rPr lang="fr-FR" smtClean="0"/>
              <a:pPr/>
              <a:t>‹N°›</a:t>
            </a:fld>
            <a:endParaRPr lang="fr-FR" dirty="0"/>
          </a:p>
        </p:txBody>
      </p:sp>
      <p:sp>
        <p:nvSpPr>
          <p:cNvPr id="5" name="Espace réservé du pied de page 3">
            <a:extLst>
              <a:ext uri="{FF2B5EF4-FFF2-40B4-BE49-F238E27FC236}">
                <a16:creationId xmlns:a16="http://schemas.microsoft.com/office/drawing/2014/main" id="{07CA6059-8864-E9C2-7EAB-0BE7824095F5}"/>
              </a:ext>
            </a:extLst>
          </p:cNvPr>
          <p:cNvSpPr>
            <a:spLocks noGrp="1"/>
          </p:cNvSpPr>
          <p:nvPr>
            <p:ph type="ftr" sz="quarter" idx="11"/>
          </p:nvPr>
        </p:nvSpPr>
        <p:spPr>
          <a:xfrm>
            <a:off x="2139409" y="6492875"/>
            <a:ext cx="4114800" cy="180000"/>
          </a:xfrm>
        </p:spPr>
        <p:txBody>
          <a:bodyPr/>
          <a:lstStyle/>
          <a:p>
            <a:r>
              <a:rPr lang="fr-FR" dirty="0"/>
              <a:t>Révision SAGE Vilaine : prospective et stratégie</a:t>
            </a:r>
          </a:p>
        </p:txBody>
      </p:sp>
      <p:sp>
        <p:nvSpPr>
          <p:cNvPr id="6" name="Espace réservé de la date 4">
            <a:extLst>
              <a:ext uri="{FF2B5EF4-FFF2-40B4-BE49-F238E27FC236}">
                <a16:creationId xmlns:a16="http://schemas.microsoft.com/office/drawing/2014/main" id="{291BAA02-1804-7ECF-EA21-4786D68305C3}"/>
              </a:ext>
            </a:extLst>
          </p:cNvPr>
          <p:cNvSpPr>
            <a:spLocks noGrp="1"/>
          </p:cNvSpPr>
          <p:nvPr>
            <p:ph type="dt" sz="half" idx="12"/>
          </p:nvPr>
        </p:nvSpPr>
        <p:spPr>
          <a:xfrm>
            <a:off x="987552" y="6492875"/>
            <a:ext cx="941108" cy="180000"/>
          </a:xfrm>
        </p:spPr>
        <p:txBody>
          <a:bodyPr/>
          <a:lstStyle/>
          <a:p>
            <a:r>
              <a:rPr lang="fr-FR" dirty="0"/>
              <a:t>5 juillet 2023</a:t>
            </a:r>
          </a:p>
        </p:txBody>
      </p:sp>
      <p:cxnSp>
        <p:nvCxnSpPr>
          <p:cNvPr id="17" name="Connecteur droit 16">
            <a:extLst>
              <a:ext uri="{FF2B5EF4-FFF2-40B4-BE49-F238E27FC236}">
                <a16:creationId xmlns:a16="http://schemas.microsoft.com/office/drawing/2014/main" id="{D74AE2BE-DC70-5E0E-A578-EB0E57D94C6C}"/>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1520DDE6-4602-B9CE-65BC-78B970D9BF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Tree>
    <p:extLst>
      <p:ext uri="{BB962C8B-B14F-4D97-AF65-F5344CB8AC3E}">
        <p14:creationId xmlns:p14="http://schemas.microsoft.com/office/powerpoint/2010/main" val="1620331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ACF313D-D337-3AD7-AF83-0D12C34235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12504" y="2005511"/>
            <a:ext cx="2291533" cy="1961138"/>
          </a:xfrm>
          <a:prstGeom prst="rect">
            <a:avLst/>
          </a:prstGeom>
        </p:spPr>
      </p:pic>
      <p:sp>
        <p:nvSpPr>
          <p:cNvPr id="8" name="ZoneTexte 7">
            <a:hlinkClick r:id="rId3"/>
            <a:extLst>
              <a:ext uri="{FF2B5EF4-FFF2-40B4-BE49-F238E27FC236}">
                <a16:creationId xmlns:a16="http://schemas.microsoft.com/office/drawing/2014/main" id="{440D5BFF-A2F7-7609-C5D0-7C164F57664D}"/>
              </a:ext>
            </a:extLst>
          </p:cNvPr>
          <p:cNvSpPr txBox="1"/>
          <p:nvPr userDrawn="1"/>
        </p:nvSpPr>
        <p:spPr>
          <a:xfrm>
            <a:off x="7127093" y="4825800"/>
            <a:ext cx="662362" cy="307777"/>
          </a:xfrm>
          <a:prstGeom prst="rect">
            <a:avLst/>
          </a:prstGeom>
          <a:noFill/>
        </p:spPr>
        <p:txBody>
          <a:bodyPr wrap="none" rtlCol="0">
            <a:spAutoFit/>
          </a:bodyPr>
          <a:lstStyle/>
          <a:p>
            <a:pPr algn="ctr"/>
            <a:r>
              <a:rPr lang="fr-FR" sz="1400" b="1" dirty="0">
                <a:solidFill>
                  <a:schemeClr val="tx2"/>
                </a:solidFill>
                <a:latin typeface="Arial" panose="020B0604020202020204" pitchFamily="34" charset="0"/>
                <a:cs typeface="Arial" panose="020B0604020202020204" pitchFamily="34" charset="0"/>
              </a:rPr>
              <a:t>sce.fr</a:t>
            </a:r>
          </a:p>
        </p:txBody>
      </p:sp>
      <p:sp>
        <p:nvSpPr>
          <p:cNvPr id="9" name="ZoneTexte 8">
            <a:extLst>
              <a:ext uri="{FF2B5EF4-FFF2-40B4-BE49-F238E27FC236}">
                <a16:creationId xmlns:a16="http://schemas.microsoft.com/office/drawing/2014/main" id="{9F45E05A-949A-E751-44A9-8FF67C094994}"/>
              </a:ext>
            </a:extLst>
          </p:cNvPr>
          <p:cNvSpPr txBox="1"/>
          <p:nvPr userDrawn="1"/>
        </p:nvSpPr>
        <p:spPr>
          <a:xfrm>
            <a:off x="6746377" y="5133577"/>
            <a:ext cx="1423789" cy="276999"/>
          </a:xfrm>
          <a:prstGeom prst="rect">
            <a:avLst/>
          </a:prstGeom>
          <a:noFill/>
        </p:spPr>
        <p:txBody>
          <a:bodyPr wrap="none" rtlCol="0">
            <a:spAutoFit/>
          </a:bodyPr>
          <a:lstStyle/>
          <a:p>
            <a:pPr algn="ctr"/>
            <a:r>
              <a:rPr lang="fr-FR" sz="1200" b="0" dirty="0">
                <a:solidFill>
                  <a:schemeClr val="tx1"/>
                </a:solidFill>
                <a:latin typeface="Arial" panose="020B0604020202020204" pitchFamily="34" charset="0"/>
                <a:cs typeface="Arial" panose="020B0604020202020204" pitchFamily="34" charset="0"/>
              </a:rPr>
              <a:t>GROUPE</a:t>
            </a:r>
            <a:r>
              <a:rPr lang="fr-FR" sz="1200" b="0" baseline="0" dirty="0">
                <a:solidFill>
                  <a:schemeClr val="tx1"/>
                </a:solidFill>
                <a:latin typeface="Arial" panose="020B0604020202020204" pitchFamily="34" charset="0"/>
                <a:cs typeface="Arial" panose="020B0604020202020204" pitchFamily="34" charset="0"/>
              </a:rPr>
              <a:t> KERAN</a:t>
            </a:r>
            <a:endParaRPr lang="fr-FR" sz="1200" b="0" dirty="0">
              <a:solidFill>
                <a:schemeClr val="tx1"/>
              </a:solidFill>
              <a:latin typeface="Arial" panose="020B0604020202020204" pitchFamily="34" charset="0"/>
              <a:cs typeface="Arial" panose="020B0604020202020204" pitchFamily="34" charset="0"/>
            </a:endParaRPr>
          </a:p>
        </p:txBody>
      </p:sp>
      <p:pic>
        <p:nvPicPr>
          <p:cNvPr id="4" name="Image 3" descr="Une image contenant texte, Police, affiche, graphisme&#10;&#10;Description générée automatiquement">
            <a:extLst>
              <a:ext uri="{FF2B5EF4-FFF2-40B4-BE49-F238E27FC236}">
                <a16:creationId xmlns:a16="http://schemas.microsoft.com/office/drawing/2014/main" id="{49AD1205-4A0A-A5DB-F946-64AF8FE3F0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1866" y="2005511"/>
            <a:ext cx="2535509" cy="3491388"/>
          </a:xfrm>
          <a:prstGeom prst="rect">
            <a:avLst/>
          </a:prstGeom>
        </p:spPr>
      </p:pic>
    </p:spTree>
    <p:extLst>
      <p:ext uri="{BB962C8B-B14F-4D97-AF65-F5344CB8AC3E}">
        <p14:creationId xmlns:p14="http://schemas.microsoft.com/office/powerpoint/2010/main" val="284564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éférence - 1 photo">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65A45B1-396A-1E1F-E6B5-85072A8796C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e la date 3">
            <a:extLst>
              <a:ext uri="{FF2B5EF4-FFF2-40B4-BE49-F238E27FC236}">
                <a16:creationId xmlns:a16="http://schemas.microsoft.com/office/drawing/2014/main" id="{ADFB8E86-7862-0E71-7D6D-CDA4D7AC4E64}"/>
              </a:ext>
            </a:extLst>
          </p:cNvPr>
          <p:cNvSpPr>
            <a:spLocks noGrp="1"/>
          </p:cNvSpPr>
          <p:nvPr>
            <p:ph type="dt" sz="half" idx="11"/>
          </p:nvPr>
        </p:nvSpPr>
        <p:spPr/>
        <p:txBody>
          <a:bodyPr/>
          <a:lstStyle/>
          <a:p>
            <a:r>
              <a:rPr lang="fr-FR" dirty="0"/>
              <a:t>5 juillet 2023</a:t>
            </a:r>
          </a:p>
        </p:txBody>
      </p:sp>
      <p:sp>
        <p:nvSpPr>
          <p:cNvPr id="5" name="Espace réservé pour une image  6">
            <a:extLst>
              <a:ext uri="{FF2B5EF4-FFF2-40B4-BE49-F238E27FC236}">
                <a16:creationId xmlns:a16="http://schemas.microsoft.com/office/drawing/2014/main" id="{420A8F0A-82A4-0E6D-A04B-8FD9EF341C8A}"/>
              </a:ext>
            </a:extLst>
          </p:cNvPr>
          <p:cNvSpPr>
            <a:spLocks noGrp="1"/>
          </p:cNvSpPr>
          <p:nvPr>
            <p:ph type="pic" sz="quarter" idx="17" hasCustomPrompt="1"/>
          </p:nvPr>
        </p:nvSpPr>
        <p:spPr>
          <a:xfrm>
            <a:off x="7054861" y="0"/>
            <a:ext cx="5137139" cy="6858000"/>
          </a:xfrm>
          <a:prstGeom prst="rect">
            <a:avLst/>
          </a:prstGeom>
        </p:spPr>
        <p:txBody>
          <a:bodyPr lIns="0" tIns="0" rIns="0" bIns="0" anchor="ctr">
            <a:normAutofit/>
          </a:bodyPr>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fr-FR" dirty="0"/>
              <a:t>Image du projet à ajouter ici</a:t>
            </a:r>
          </a:p>
        </p:txBody>
      </p:sp>
      <p:pic>
        <p:nvPicPr>
          <p:cNvPr id="6" name="Image 5">
            <a:extLst>
              <a:ext uri="{FF2B5EF4-FFF2-40B4-BE49-F238E27FC236}">
                <a16:creationId xmlns:a16="http://schemas.microsoft.com/office/drawing/2014/main" id="{6028ED6B-C3DE-DB05-EECA-46084E5848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8144" y="6274054"/>
            <a:ext cx="443409" cy="379478"/>
          </a:xfrm>
          <a:prstGeom prst="rect">
            <a:avLst/>
          </a:prstGeom>
        </p:spPr>
      </p:pic>
      <p:sp>
        <p:nvSpPr>
          <p:cNvPr id="10" name="Espace réservé du texte 9">
            <a:extLst>
              <a:ext uri="{FF2B5EF4-FFF2-40B4-BE49-F238E27FC236}">
                <a16:creationId xmlns:a16="http://schemas.microsoft.com/office/drawing/2014/main" id="{9DA1AAEB-4339-EEA2-CA7E-7FBB446AB7A5}"/>
              </a:ext>
            </a:extLst>
          </p:cNvPr>
          <p:cNvSpPr>
            <a:spLocks noGrp="1"/>
          </p:cNvSpPr>
          <p:nvPr>
            <p:ph type="body" sz="quarter" idx="18" hasCustomPrompt="1"/>
          </p:nvPr>
        </p:nvSpPr>
        <p:spPr>
          <a:xfrm>
            <a:off x="647704" y="534389"/>
            <a:ext cx="5970584" cy="3926846"/>
          </a:xfrm>
        </p:spPr>
        <p:txBody>
          <a:bodyPr/>
          <a:lstStyle>
            <a:lvl3pPr>
              <a:defRPr/>
            </a:lvl3pPr>
            <a:lvl4pPr>
              <a:defRPr sz="1400"/>
            </a:lvl4pPr>
            <a:lvl5pPr>
              <a:defRPr sz="1400"/>
            </a:lvl5pPr>
            <a:lvl6pPr>
              <a:defRPr sz="1400"/>
            </a:lvl6pPr>
          </a:lstStyle>
          <a:p>
            <a:pPr lvl="0"/>
            <a:r>
              <a:rPr lang="fr-FR" dirty="0"/>
              <a:t>Nom du projet</a:t>
            </a:r>
          </a:p>
          <a:p>
            <a:pPr lvl="2"/>
            <a:r>
              <a:rPr lang="fr-FR" dirty="0"/>
              <a:t>Date</a:t>
            </a:r>
          </a:p>
          <a:p>
            <a:pPr lvl="2"/>
            <a:endParaRPr lang="fr-FR" dirty="0"/>
          </a:p>
          <a:p>
            <a:pPr lvl="3"/>
            <a:r>
              <a:rPr lang="fr-FR" dirty="0"/>
              <a:t>Titre catégorie</a:t>
            </a:r>
          </a:p>
          <a:p>
            <a:pPr lvl="4"/>
            <a:r>
              <a:rPr lang="fr-FR" dirty="0"/>
              <a:t>Texte</a:t>
            </a:r>
          </a:p>
          <a:p>
            <a:pPr lvl="5"/>
            <a:r>
              <a:rPr lang="fr-FR" dirty="0"/>
              <a:t>Mission</a:t>
            </a:r>
          </a:p>
        </p:txBody>
      </p:sp>
      <p:sp>
        <p:nvSpPr>
          <p:cNvPr id="13" name="Espace réservé du texte 12">
            <a:extLst>
              <a:ext uri="{FF2B5EF4-FFF2-40B4-BE49-F238E27FC236}">
                <a16:creationId xmlns:a16="http://schemas.microsoft.com/office/drawing/2014/main" id="{5BC60808-3A70-45C0-6985-5277DAA34A0D}"/>
              </a:ext>
            </a:extLst>
          </p:cNvPr>
          <p:cNvSpPr>
            <a:spLocks noGrp="1"/>
          </p:cNvSpPr>
          <p:nvPr>
            <p:ph type="body" sz="quarter" idx="20" hasCustomPrompt="1"/>
          </p:nvPr>
        </p:nvSpPr>
        <p:spPr>
          <a:xfrm>
            <a:off x="647703" y="4726377"/>
            <a:ext cx="5970584" cy="1282535"/>
          </a:xfrm>
          <a:solidFill>
            <a:schemeClr val="accent1">
              <a:lumMod val="40000"/>
              <a:lumOff val="60000"/>
            </a:schemeClr>
          </a:solidFill>
        </p:spPr>
        <p:txBody>
          <a:bodyPr lIns="108000" tIns="108000" rIns="108000" bIns="108000" anchor="ctr" anchorCtr="0"/>
          <a:lstStyle>
            <a:lvl7pPr>
              <a:defRPr/>
            </a:lvl7pPr>
          </a:lstStyle>
          <a:p>
            <a:pPr lvl="6"/>
            <a:r>
              <a:rPr lang="fr-FR" dirty="0"/>
              <a:t>Chiffres / Infos clés</a:t>
            </a:r>
          </a:p>
        </p:txBody>
      </p:sp>
    </p:spTree>
    <p:extLst>
      <p:ext uri="{BB962C8B-B14F-4D97-AF65-F5344CB8AC3E}">
        <p14:creationId xmlns:p14="http://schemas.microsoft.com/office/powerpoint/2010/main" val="2152936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éférence - 2 photo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65A45B1-396A-1E1F-E6B5-85072A8796C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e la date 3">
            <a:extLst>
              <a:ext uri="{FF2B5EF4-FFF2-40B4-BE49-F238E27FC236}">
                <a16:creationId xmlns:a16="http://schemas.microsoft.com/office/drawing/2014/main" id="{ADFB8E86-7862-0E71-7D6D-CDA4D7AC4E64}"/>
              </a:ext>
            </a:extLst>
          </p:cNvPr>
          <p:cNvSpPr>
            <a:spLocks noGrp="1"/>
          </p:cNvSpPr>
          <p:nvPr>
            <p:ph type="dt" sz="half" idx="11"/>
          </p:nvPr>
        </p:nvSpPr>
        <p:spPr/>
        <p:txBody>
          <a:bodyPr/>
          <a:lstStyle/>
          <a:p>
            <a:r>
              <a:rPr lang="fr-FR" dirty="0"/>
              <a:t>5 juillet 2023</a:t>
            </a:r>
          </a:p>
        </p:txBody>
      </p:sp>
      <p:pic>
        <p:nvPicPr>
          <p:cNvPr id="6" name="Image 5">
            <a:extLst>
              <a:ext uri="{FF2B5EF4-FFF2-40B4-BE49-F238E27FC236}">
                <a16:creationId xmlns:a16="http://schemas.microsoft.com/office/drawing/2014/main" id="{6028ED6B-C3DE-DB05-EECA-46084E5848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8144" y="6274054"/>
            <a:ext cx="443409" cy="379478"/>
          </a:xfrm>
          <a:prstGeom prst="rect">
            <a:avLst/>
          </a:prstGeom>
        </p:spPr>
      </p:pic>
      <p:sp>
        <p:nvSpPr>
          <p:cNvPr id="10" name="Espace réservé du texte 9">
            <a:extLst>
              <a:ext uri="{FF2B5EF4-FFF2-40B4-BE49-F238E27FC236}">
                <a16:creationId xmlns:a16="http://schemas.microsoft.com/office/drawing/2014/main" id="{9DA1AAEB-4339-EEA2-CA7E-7FBB446AB7A5}"/>
              </a:ext>
            </a:extLst>
          </p:cNvPr>
          <p:cNvSpPr>
            <a:spLocks noGrp="1"/>
          </p:cNvSpPr>
          <p:nvPr>
            <p:ph type="body" sz="quarter" idx="18" hasCustomPrompt="1"/>
          </p:nvPr>
        </p:nvSpPr>
        <p:spPr>
          <a:xfrm>
            <a:off x="647704" y="534389"/>
            <a:ext cx="5970584" cy="3926846"/>
          </a:xfrm>
        </p:spPr>
        <p:txBody>
          <a:bodyPr/>
          <a:lstStyle>
            <a:lvl3pPr>
              <a:defRPr/>
            </a:lvl3pPr>
            <a:lvl4pPr>
              <a:defRPr sz="1400"/>
            </a:lvl4pPr>
            <a:lvl5pPr>
              <a:defRPr sz="1400"/>
            </a:lvl5pPr>
            <a:lvl6pPr>
              <a:defRPr sz="1400"/>
            </a:lvl6pPr>
          </a:lstStyle>
          <a:p>
            <a:pPr lvl="0"/>
            <a:r>
              <a:rPr lang="fr-FR" dirty="0"/>
              <a:t>Nom du projet</a:t>
            </a:r>
          </a:p>
          <a:p>
            <a:pPr lvl="2"/>
            <a:r>
              <a:rPr lang="fr-FR" dirty="0"/>
              <a:t>Date</a:t>
            </a:r>
          </a:p>
          <a:p>
            <a:pPr lvl="2"/>
            <a:endParaRPr lang="fr-FR" dirty="0"/>
          </a:p>
          <a:p>
            <a:pPr lvl="3"/>
            <a:r>
              <a:rPr lang="fr-FR" dirty="0"/>
              <a:t>Titre catégorie</a:t>
            </a:r>
          </a:p>
          <a:p>
            <a:pPr lvl="4"/>
            <a:r>
              <a:rPr lang="fr-FR" dirty="0"/>
              <a:t>Texte</a:t>
            </a:r>
          </a:p>
          <a:p>
            <a:pPr lvl="5"/>
            <a:r>
              <a:rPr lang="fr-FR" dirty="0"/>
              <a:t>Mission</a:t>
            </a:r>
          </a:p>
        </p:txBody>
      </p:sp>
      <p:sp>
        <p:nvSpPr>
          <p:cNvPr id="13" name="Espace réservé du texte 12">
            <a:extLst>
              <a:ext uri="{FF2B5EF4-FFF2-40B4-BE49-F238E27FC236}">
                <a16:creationId xmlns:a16="http://schemas.microsoft.com/office/drawing/2014/main" id="{5BC60808-3A70-45C0-6985-5277DAA34A0D}"/>
              </a:ext>
            </a:extLst>
          </p:cNvPr>
          <p:cNvSpPr>
            <a:spLocks noGrp="1"/>
          </p:cNvSpPr>
          <p:nvPr>
            <p:ph type="body" sz="quarter" idx="20" hasCustomPrompt="1"/>
          </p:nvPr>
        </p:nvSpPr>
        <p:spPr>
          <a:xfrm>
            <a:off x="647703" y="4726377"/>
            <a:ext cx="5970584" cy="1282535"/>
          </a:xfrm>
          <a:solidFill>
            <a:schemeClr val="accent1">
              <a:lumMod val="40000"/>
              <a:lumOff val="60000"/>
            </a:schemeClr>
          </a:solidFill>
        </p:spPr>
        <p:txBody>
          <a:bodyPr lIns="108000" tIns="108000" rIns="108000" bIns="108000" anchor="ctr" anchorCtr="0"/>
          <a:lstStyle>
            <a:lvl7pPr>
              <a:defRPr/>
            </a:lvl7pPr>
          </a:lstStyle>
          <a:p>
            <a:pPr lvl="6"/>
            <a:r>
              <a:rPr lang="fr-FR" dirty="0"/>
              <a:t>Chiffres / Infos clés</a:t>
            </a:r>
          </a:p>
        </p:txBody>
      </p:sp>
      <p:sp>
        <p:nvSpPr>
          <p:cNvPr id="2" name="Espace réservé pour une image  6">
            <a:extLst>
              <a:ext uri="{FF2B5EF4-FFF2-40B4-BE49-F238E27FC236}">
                <a16:creationId xmlns:a16="http://schemas.microsoft.com/office/drawing/2014/main" id="{8D1A159F-CE9E-0563-1F8A-F9B9468E0CC6}"/>
              </a:ext>
            </a:extLst>
          </p:cNvPr>
          <p:cNvSpPr>
            <a:spLocks noGrp="1"/>
          </p:cNvSpPr>
          <p:nvPr>
            <p:ph type="pic" sz="quarter" idx="21" hasCustomPrompt="1"/>
          </p:nvPr>
        </p:nvSpPr>
        <p:spPr>
          <a:xfrm>
            <a:off x="7054861" y="0"/>
            <a:ext cx="5137139" cy="3313216"/>
          </a:xfrm>
          <a:prstGeom prst="rect">
            <a:avLst/>
          </a:prstGeom>
        </p:spPr>
        <p:txBody>
          <a:bodyPr lIns="0" tIns="0" rIns="0" bIns="0" anchor="ctr">
            <a:normAutofit/>
          </a:bodyPr>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fr-FR" dirty="0"/>
              <a:t>Image du projet à ajouter ici</a:t>
            </a:r>
          </a:p>
        </p:txBody>
      </p:sp>
      <p:sp>
        <p:nvSpPr>
          <p:cNvPr id="7" name="Espace réservé pour une image  6">
            <a:extLst>
              <a:ext uri="{FF2B5EF4-FFF2-40B4-BE49-F238E27FC236}">
                <a16:creationId xmlns:a16="http://schemas.microsoft.com/office/drawing/2014/main" id="{C48B30FB-8A8A-330C-8E95-4D47C56469C5}"/>
              </a:ext>
            </a:extLst>
          </p:cNvPr>
          <p:cNvSpPr>
            <a:spLocks noGrp="1"/>
          </p:cNvSpPr>
          <p:nvPr>
            <p:ph type="pic" sz="quarter" idx="22" hasCustomPrompt="1"/>
          </p:nvPr>
        </p:nvSpPr>
        <p:spPr>
          <a:xfrm>
            <a:off x="7054861" y="3544785"/>
            <a:ext cx="5137139" cy="3313216"/>
          </a:xfrm>
          <a:prstGeom prst="rect">
            <a:avLst/>
          </a:prstGeom>
        </p:spPr>
        <p:txBody>
          <a:bodyPr lIns="0" tIns="0" rIns="0" bIns="0" anchor="ctr">
            <a:normAutofit/>
          </a:bodyPr>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fr-FR" dirty="0"/>
              <a:t>Image du projet à ajouter ici</a:t>
            </a:r>
          </a:p>
        </p:txBody>
      </p:sp>
    </p:spTree>
    <p:extLst>
      <p:ext uri="{BB962C8B-B14F-4D97-AF65-F5344CB8AC3E}">
        <p14:creationId xmlns:p14="http://schemas.microsoft.com/office/powerpoint/2010/main" val="89011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2406058" y="982675"/>
            <a:ext cx="8528049" cy="446568"/>
          </a:xfrm>
          <a:prstGeom prst="rect">
            <a:avLst/>
          </a:prstGeom>
        </p:spPr>
        <p:txBody>
          <a:bodyPr/>
          <a:lstStyle>
            <a:lvl1pPr>
              <a:defRPr/>
            </a:lvl1pPr>
          </a:lstStyle>
          <a:p>
            <a:r>
              <a:rPr lang="fr-FR" dirty="0"/>
              <a:t>Sommaire</a:t>
            </a:r>
          </a:p>
        </p:txBody>
      </p:sp>
      <p:pic>
        <p:nvPicPr>
          <p:cNvPr id="9" name="Image 8">
            <a:extLst>
              <a:ext uri="{FF2B5EF4-FFF2-40B4-BE49-F238E27FC236}">
                <a16:creationId xmlns:a16="http://schemas.microsoft.com/office/drawing/2014/main" id="{C56DB087-765E-0E85-D3BF-B3E6B993F0C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91081" y="0"/>
            <a:ext cx="1905000" cy="6858000"/>
          </a:xfrm>
          <a:prstGeom prst="rect">
            <a:avLst/>
          </a:prstGeom>
        </p:spPr>
      </p:pic>
      <p:pic>
        <p:nvPicPr>
          <p:cNvPr id="3" name="Image 2">
            <a:extLst>
              <a:ext uri="{FF2B5EF4-FFF2-40B4-BE49-F238E27FC236}">
                <a16:creationId xmlns:a16="http://schemas.microsoft.com/office/drawing/2014/main" id="{12834ABE-97BD-7F42-CD5F-C7DAA29BF2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7824" y="5663886"/>
            <a:ext cx="1045076" cy="894396"/>
          </a:xfrm>
          <a:prstGeom prst="rect">
            <a:avLst/>
          </a:prstGeom>
        </p:spPr>
      </p:pic>
      <p:sp>
        <p:nvSpPr>
          <p:cNvPr id="5" name="Espace réservé du texte 4">
            <a:extLst>
              <a:ext uri="{FF2B5EF4-FFF2-40B4-BE49-F238E27FC236}">
                <a16:creationId xmlns:a16="http://schemas.microsoft.com/office/drawing/2014/main" id="{B42B2145-5ABD-3973-E8D7-D8AE3939B867}"/>
              </a:ext>
            </a:extLst>
          </p:cNvPr>
          <p:cNvSpPr>
            <a:spLocks noGrp="1"/>
          </p:cNvSpPr>
          <p:nvPr>
            <p:ph type="body" sz="quarter" idx="10" hasCustomPrompt="1"/>
          </p:nvPr>
        </p:nvSpPr>
        <p:spPr>
          <a:xfrm>
            <a:off x="2406651" y="1778789"/>
            <a:ext cx="700916" cy="640561"/>
          </a:xfrm>
        </p:spPr>
        <p:txBody>
          <a:bodyPr anchor="ctr"/>
          <a:lstStyle>
            <a:lvl1pPr>
              <a:defRPr sz="2400">
                <a:solidFill>
                  <a:schemeClr val="tx2"/>
                </a:solidFill>
              </a:defRPr>
            </a:lvl1pPr>
          </a:lstStyle>
          <a:p>
            <a:pPr lvl="0"/>
            <a:r>
              <a:rPr lang="fr-FR" dirty="0"/>
              <a:t>01.</a:t>
            </a:r>
          </a:p>
        </p:txBody>
      </p:sp>
      <p:sp>
        <p:nvSpPr>
          <p:cNvPr id="15" name="Espace réservé du texte 4">
            <a:extLst>
              <a:ext uri="{FF2B5EF4-FFF2-40B4-BE49-F238E27FC236}">
                <a16:creationId xmlns:a16="http://schemas.microsoft.com/office/drawing/2014/main" id="{46415DBB-FFED-2306-64C4-6B17736FB184}"/>
              </a:ext>
            </a:extLst>
          </p:cNvPr>
          <p:cNvSpPr>
            <a:spLocks noGrp="1"/>
          </p:cNvSpPr>
          <p:nvPr>
            <p:ph type="body" sz="quarter" idx="18" hasCustomPrompt="1"/>
          </p:nvPr>
        </p:nvSpPr>
        <p:spPr>
          <a:xfrm>
            <a:off x="3231985" y="17787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3" name="Espace réservé du texte 4">
            <a:extLst>
              <a:ext uri="{FF2B5EF4-FFF2-40B4-BE49-F238E27FC236}">
                <a16:creationId xmlns:a16="http://schemas.microsoft.com/office/drawing/2014/main" id="{B37E47CC-CF11-7766-7CFC-F7B66FE6ECCC}"/>
              </a:ext>
            </a:extLst>
          </p:cNvPr>
          <p:cNvSpPr>
            <a:spLocks noGrp="1"/>
          </p:cNvSpPr>
          <p:nvPr>
            <p:ph type="body" sz="quarter" idx="19" hasCustomPrompt="1"/>
          </p:nvPr>
        </p:nvSpPr>
        <p:spPr>
          <a:xfrm>
            <a:off x="2406651" y="2578889"/>
            <a:ext cx="700916" cy="640561"/>
          </a:xfrm>
        </p:spPr>
        <p:txBody>
          <a:bodyPr anchor="ctr"/>
          <a:lstStyle>
            <a:lvl1pPr>
              <a:defRPr sz="2400">
                <a:solidFill>
                  <a:schemeClr val="tx2"/>
                </a:solidFill>
              </a:defRPr>
            </a:lvl1pPr>
          </a:lstStyle>
          <a:p>
            <a:pPr lvl="0"/>
            <a:r>
              <a:rPr lang="fr-FR" dirty="0"/>
              <a:t>02.</a:t>
            </a:r>
          </a:p>
        </p:txBody>
      </p:sp>
      <p:sp>
        <p:nvSpPr>
          <p:cNvPr id="24" name="Espace réservé du texte 4">
            <a:extLst>
              <a:ext uri="{FF2B5EF4-FFF2-40B4-BE49-F238E27FC236}">
                <a16:creationId xmlns:a16="http://schemas.microsoft.com/office/drawing/2014/main" id="{6DE20A20-2886-0B8E-292E-DD7164422194}"/>
              </a:ext>
            </a:extLst>
          </p:cNvPr>
          <p:cNvSpPr>
            <a:spLocks noGrp="1"/>
          </p:cNvSpPr>
          <p:nvPr>
            <p:ph type="body" sz="quarter" idx="20" hasCustomPrompt="1"/>
          </p:nvPr>
        </p:nvSpPr>
        <p:spPr>
          <a:xfrm>
            <a:off x="3231985" y="25788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5" name="Espace réservé du texte 4">
            <a:extLst>
              <a:ext uri="{FF2B5EF4-FFF2-40B4-BE49-F238E27FC236}">
                <a16:creationId xmlns:a16="http://schemas.microsoft.com/office/drawing/2014/main" id="{57905018-4CD1-55CF-2EC2-CEC700CFC1FF}"/>
              </a:ext>
            </a:extLst>
          </p:cNvPr>
          <p:cNvSpPr>
            <a:spLocks noGrp="1"/>
          </p:cNvSpPr>
          <p:nvPr>
            <p:ph type="body" sz="quarter" idx="21" hasCustomPrompt="1"/>
          </p:nvPr>
        </p:nvSpPr>
        <p:spPr>
          <a:xfrm>
            <a:off x="2406651" y="3378989"/>
            <a:ext cx="700916" cy="640561"/>
          </a:xfrm>
        </p:spPr>
        <p:txBody>
          <a:bodyPr anchor="ctr"/>
          <a:lstStyle>
            <a:lvl1pPr>
              <a:defRPr sz="2400">
                <a:solidFill>
                  <a:schemeClr val="tx2"/>
                </a:solidFill>
              </a:defRPr>
            </a:lvl1pPr>
          </a:lstStyle>
          <a:p>
            <a:pPr lvl="0"/>
            <a:r>
              <a:rPr lang="fr-FR" dirty="0"/>
              <a:t>03.</a:t>
            </a:r>
          </a:p>
        </p:txBody>
      </p:sp>
      <p:sp>
        <p:nvSpPr>
          <p:cNvPr id="26" name="Espace réservé du texte 4">
            <a:extLst>
              <a:ext uri="{FF2B5EF4-FFF2-40B4-BE49-F238E27FC236}">
                <a16:creationId xmlns:a16="http://schemas.microsoft.com/office/drawing/2014/main" id="{BF65B01D-AEA6-E79C-E646-8C1BFF2C20A1}"/>
              </a:ext>
            </a:extLst>
          </p:cNvPr>
          <p:cNvSpPr>
            <a:spLocks noGrp="1"/>
          </p:cNvSpPr>
          <p:nvPr>
            <p:ph type="body" sz="quarter" idx="22" hasCustomPrompt="1"/>
          </p:nvPr>
        </p:nvSpPr>
        <p:spPr>
          <a:xfrm>
            <a:off x="3231985" y="33789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7" name="Espace réservé du texte 4">
            <a:extLst>
              <a:ext uri="{FF2B5EF4-FFF2-40B4-BE49-F238E27FC236}">
                <a16:creationId xmlns:a16="http://schemas.microsoft.com/office/drawing/2014/main" id="{C087C64F-9BD9-AAEA-6BF1-879F523F9245}"/>
              </a:ext>
            </a:extLst>
          </p:cNvPr>
          <p:cNvSpPr>
            <a:spLocks noGrp="1"/>
          </p:cNvSpPr>
          <p:nvPr>
            <p:ph type="body" sz="quarter" idx="23" hasCustomPrompt="1"/>
          </p:nvPr>
        </p:nvSpPr>
        <p:spPr>
          <a:xfrm>
            <a:off x="2406059" y="4179089"/>
            <a:ext cx="700916" cy="640561"/>
          </a:xfrm>
        </p:spPr>
        <p:txBody>
          <a:bodyPr anchor="ctr"/>
          <a:lstStyle>
            <a:lvl1pPr>
              <a:defRPr sz="2400">
                <a:solidFill>
                  <a:schemeClr val="tx2"/>
                </a:solidFill>
              </a:defRPr>
            </a:lvl1pPr>
          </a:lstStyle>
          <a:p>
            <a:pPr lvl="0"/>
            <a:r>
              <a:rPr lang="fr-FR" dirty="0"/>
              <a:t>04.</a:t>
            </a:r>
          </a:p>
        </p:txBody>
      </p:sp>
      <p:sp>
        <p:nvSpPr>
          <p:cNvPr id="28" name="Espace réservé du texte 4">
            <a:extLst>
              <a:ext uri="{FF2B5EF4-FFF2-40B4-BE49-F238E27FC236}">
                <a16:creationId xmlns:a16="http://schemas.microsoft.com/office/drawing/2014/main" id="{91AD5F29-DB59-D3E6-FD7C-91FF2A3E8C17}"/>
              </a:ext>
            </a:extLst>
          </p:cNvPr>
          <p:cNvSpPr>
            <a:spLocks noGrp="1"/>
          </p:cNvSpPr>
          <p:nvPr>
            <p:ph type="body" sz="quarter" idx="24" hasCustomPrompt="1"/>
          </p:nvPr>
        </p:nvSpPr>
        <p:spPr>
          <a:xfrm>
            <a:off x="3231393" y="41790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9" name="Espace réservé du texte 4">
            <a:extLst>
              <a:ext uri="{FF2B5EF4-FFF2-40B4-BE49-F238E27FC236}">
                <a16:creationId xmlns:a16="http://schemas.microsoft.com/office/drawing/2014/main" id="{4D6D796A-E790-7238-DE49-DC72AD0ACD97}"/>
              </a:ext>
            </a:extLst>
          </p:cNvPr>
          <p:cNvSpPr>
            <a:spLocks noGrp="1"/>
          </p:cNvSpPr>
          <p:nvPr>
            <p:ph type="body" sz="quarter" idx="25" hasCustomPrompt="1"/>
          </p:nvPr>
        </p:nvSpPr>
        <p:spPr>
          <a:xfrm>
            <a:off x="2406059" y="4979189"/>
            <a:ext cx="700916" cy="640561"/>
          </a:xfrm>
        </p:spPr>
        <p:txBody>
          <a:bodyPr anchor="ctr"/>
          <a:lstStyle>
            <a:lvl1pPr>
              <a:defRPr sz="2400">
                <a:solidFill>
                  <a:schemeClr val="tx2"/>
                </a:solidFill>
              </a:defRPr>
            </a:lvl1pPr>
          </a:lstStyle>
          <a:p>
            <a:pPr lvl="0"/>
            <a:r>
              <a:rPr lang="fr-FR" dirty="0"/>
              <a:t>05.</a:t>
            </a:r>
          </a:p>
        </p:txBody>
      </p:sp>
      <p:sp>
        <p:nvSpPr>
          <p:cNvPr id="30" name="Espace réservé du texte 4">
            <a:extLst>
              <a:ext uri="{FF2B5EF4-FFF2-40B4-BE49-F238E27FC236}">
                <a16:creationId xmlns:a16="http://schemas.microsoft.com/office/drawing/2014/main" id="{AEF5F3FE-F02D-74B8-4F24-3DDB06D8BF34}"/>
              </a:ext>
            </a:extLst>
          </p:cNvPr>
          <p:cNvSpPr>
            <a:spLocks noGrp="1"/>
          </p:cNvSpPr>
          <p:nvPr>
            <p:ph type="body" sz="quarter" idx="26" hasCustomPrompt="1"/>
          </p:nvPr>
        </p:nvSpPr>
        <p:spPr>
          <a:xfrm>
            <a:off x="3231393" y="49791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Tree>
    <p:extLst>
      <p:ext uri="{BB962C8B-B14F-4D97-AF65-F5344CB8AC3E}">
        <p14:creationId xmlns:p14="http://schemas.microsoft.com/office/powerpoint/2010/main" val="350624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verture">
    <p:bg>
      <p:bgPr>
        <a:solidFill>
          <a:schemeClr val="tx2"/>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91CEFD0-9411-48D8-AA7C-FB7524C142A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l="15808" t="22398" r="14799" b="19501"/>
          <a:stretch>
            <a:fillRect/>
          </a:stretch>
        </p:blipFill>
        <p:spPr bwMode="auto">
          <a:xfrm>
            <a:off x="587375" y="5170488"/>
            <a:ext cx="177641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532507" y="1045765"/>
            <a:ext cx="4320000" cy="1231107"/>
          </a:xfrm>
        </p:spPr>
        <p:txBody>
          <a:bodyPr/>
          <a:lstStyle>
            <a:lvl1pPr algn="l">
              <a:defRPr sz="4000" b="1">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527049" y="635398"/>
            <a:ext cx="4320000" cy="410369"/>
          </a:xfrm>
        </p:spPr>
        <p:txBody>
          <a:bodyPr anchor="b"/>
          <a:lstStyle>
            <a:lvl1pPr marL="0" indent="0" algn="l">
              <a:buNone/>
              <a:defRPr sz="2667"/>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fr-FR"/>
              <a:t>Modifiez le style des sous-titres du masque</a:t>
            </a:r>
            <a:endParaRPr lang="fr-FR" dirty="0"/>
          </a:p>
        </p:txBody>
      </p:sp>
      <p:sp>
        <p:nvSpPr>
          <p:cNvPr id="9" name="Espace réservé pour une image  11"/>
          <p:cNvSpPr>
            <a:spLocks noGrp="1"/>
          </p:cNvSpPr>
          <p:nvPr>
            <p:ph type="pic" sz="quarter" idx="12"/>
          </p:nvPr>
        </p:nvSpPr>
        <p:spPr>
          <a:xfrm>
            <a:off x="4992608" y="635399"/>
            <a:ext cx="6576000" cy="5644051"/>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Tree>
    <p:extLst>
      <p:ext uri="{BB962C8B-B14F-4D97-AF65-F5344CB8AC3E}">
        <p14:creationId xmlns:p14="http://schemas.microsoft.com/office/powerpoint/2010/main" val="242629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476" y="476769"/>
            <a:ext cx="10848000" cy="574516"/>
          </a:xfrm>
        </p:spPr>
        <p:txBody>
          <a:bodyPr/>
          <a:lstStyle>
            <a:lvl1pPr>
              <a:defRPr sz="3733" b="1">
                <a:solidFill>
                  <a:schemeClr val="tx2"/>
                </a:solidFill>
                <a:latin typeface="+mj-lt"/>
              </a:defRPr>
            </a:lvl1pPr>
          </a:lstStyle>
          <a:p>
            <a:r>
              <a:rPr lang="fr-FR"/>
              <a:t>Modifiez le style du titre</a:t>
            </a:r>
            <a:endParaRPr lang="fr-FR" dirty="0"/>
          </a:p>
        </p:txBody>
      </p:sp>
      <p:sp>
        <p:nvSpPr>
          <p:cNvPr id="8" name="Espace réservé du texte 7"/>
          <p:cNvSpPr>
            <a:spLocks noGrp="1"/>
          </p:cNvSpPr>
          <p:nvPr>
            <p:ph type="body" sz="quarter" idx="10"/>
          </p:nvPr>
        </p:nvSpPr>
        <p:spPr>
          <a:xfrm>
            <a:off x="577057" y="1748814"/>
            <a:ext cx="3504000" cy="708479"/>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333">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10" name="Espace réservé du texte 7"/>
          <p:cNvSpPr>
            <a:spLocks noGrp="1"/>
          </p:cNvSpPr>
          <p:nvPr>
            <p:ph type="body" sz="quarter" idx="11"/>
          </p:nvPr>
        </p:nvSpPr>
        <p:spPr>
          <a:xfrm>
            <a:off x="4464208" y="1748813"/>
            <a:ext cx="3504000" cy="687960"/>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200">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11" name="Espace réservé du texte 7"/>
          <p:cNvSpPr>
            <a:spLocks noGrp="1"/>
          </p:cNvSpPr>
          <p:nvPr>
            <p:ph type="body" sz="quarter" idx="12"/>
          </p:nvPr>
        </p:nvSpPr>
        <p:spPr>
          <a:xfrm>
            <a:off x="577057" y="3957059"/>
            <a:ext cx="3504000" cy="708479"/>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333">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12" name="Espace réservé du texte 7"/>
          <p:cNvSpPr>
            <a:spLocks noGrp="1"/>
          </p:cNvSpPr>
          <p:nvPr>
            <p:ph type="body" sz="quarter" idx="13"/>
          </p:nvPr>
        </p:nvSpPr>
        <p:spPr>
          <a:xfrm>
            <a:off x="4464208" y="3957059"/>
            <a:ext cx="3504000" cy="708479"/>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333">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9" name="Espace réservé pour une image  11"/>
          <p:cNvSpPr>
            <a:spLocks noGrp="1"/>
          </p:cNvSpPr>
          <p:nvPr>
            <p:ph type="pic" sz="quarter" idx="14"/>
          </p:nvPr>
        </p:nvSpPr>
        <p:spPr>
          <a:xfrm>
            <a:off x="8206565" y="1673472"/>
            <a:ext cx="3362044" cy="384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Tree>
    <p:extLst>
      <p:ext uri="{BB962C8B-B14F-4D97-AF65-F5344CB8AC3E}">
        <p14:creationId xmlns:p14="http://schemas.microsoft.com/office/powerpoint/2010/main" val="3926931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Partie 1">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59430" y="1938665"/>
            <a:ext cx="10417655" cy="738664"/>
          </a:xfrm>
        </p:spPr>
        <p:txBody>
          <a:bodyPr/>
          <a:lstStyle>
            <a:lvl1pPr>
              <a:lnSpc>
                <a:spcPct val="80000"/>
              </a:lnSpc>
              <a:defRPr sz="6000" b="1">
                <a:solidFill>
                  <a:schemeClr val="bg1"/>
                </a:solidFill>
                <a:latin typeface="+mj-lt"/>
              </a:defRPr>
            </a:lvl1pPr>
          </a:lstStyle>
          <a:p>
            <a:r>
              <a:rPr lang="fr-FR"/>
              <a:t>Modifiez le style du titre</a:t>
            </a:r>
            <a:endParaRPr lang="fr-FR" dirty="0"/>
          </a:p>
        </p:txBody>
      </p:sp>
      <p:sp>
        <p:nvSpPr>
          <p:cNvPr id="3" name="Espace réservé du texte 2"/>
          <p:cNvSpPr>
            <a:spLocks noGrp="1"/>
          </p:cNvSpPr>
          <p:nvPr>
            <p:ph type="body" idx="1"/>
          </p:nvPr>
        </p:nvSpPr>
        <p:spPr>
          <a:xfrm>
            <a:off x="959430" y="1031055"/>
            <a:ext cx="10417655" cy="861775"/>
          </a:xfrm>
        </p:spPr>
        <p:txBody>
          <a:bodyPr anchor="b"/>
          <a:lstStyle>
            <a:lvl1pPr marL="0" indent="0">
              <a:spcBef>
                <a:spcPts val="0"/>
              </a:spcBef>
              <a:buNone/>
              <a:defRPr sz="5600">
                <a:solidFill>
                  <a:schemeClr val="tx2"/>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780277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Partie 2">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59430" y="1938665"/>
            <a:ext cx="10417655" cy="738664"/>
          </a:xfrm>
        </p:spPr>
        <p:txBody>
          <a:bodyPr/>
          <a:lstStyle>
            <a:lvl1pPr>
              <a:lnSpc>
                <a:spcPct val="80000"/>
              </a:lnSpc>
              <a:defRPr sz="6000" b="1">
                <a:solidFill>
                  <a:schemeClr val="bg1"/>
                </a:solidFill>
                <a:latin typeface="+mj-lt"/>
              </a:defRPr>
            </a:lvl1pPr>
          </a:lstStyle>
          <a:p>
            <a:r>
              <a:rPr lang="fr-FR"/>
              <a:t>Modifiez le style du titre</a:t>
            </a:r>
            <a:endParaRPr lang="fr-FR" dirty="0"/>
          </a:p>
        </p:txBody>
      </p:sp>
      <p:sp>
        <p:nvSpPr>
          <p:cNvPr id="3" name="Espace réservé du texte 2"/>
          <p:cNvSpPr>
            <a:spLocks noGrp="1"/>
          </p:cNvSpPr>
          <p:nvPr>
            <p:ph type="body" idx="1"/>
          </p:nvPr>
        </p:nvSpPr>
        <p:spPr>
          <a:xfrm>
            <a:off x="959430" y="1031055"/>
            <a:ext cx="10417655" cy="861775"/>
          </a:xfrm>
        </p:spPr>
        <p:txBody>
          <a:bodyPr anchor="b"/>
          <a:lstStyle>
            <a:lvl1pPr marL="0" indent="0">
              <a:spcBef>
                <a:spcPts val="0"/>
              </a:spcBef>
              <a:buNone/>
              <a:defRPr sz="5600">
                <a:solidFill>
                  <a:schemeClr val="tx2"/>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555552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Verbatim + Visuel">
    <p:spTree>
      <p:nvGrpSpPr>
        <p:cNvPr id="1" name=""/>
        <p:cNvGrpSpPr/>
        <p:nvPr/>
      </p:nvGrpSpPr>
      <p:grpSpPr>
        <a:xfrm>
          <a:off x="0" y="0"/>
          <a:ext cx="0" cy="0"/>
          <a:chOff x="0" y="0"/>
          <a:chExt cx="0" cy="0"/>
        </a:xfrm>
      </p:grpSpPr>
      <p:sp>
        <p:nvSpPr>
          <p:cNvPr id="12" name="Espace réservé pour une image  11"/>
          <p:cNvSpPr>
            <a:spLocks noGrp="1"/>
          </p:cNvSpPr>
          <p:nvPr>
            <p:ph type="pic" sz="quarter" idx="12"/>
          </p:nvPr>
        </p:nvSpPr>
        <p:spPr>
          <a:xfrm>
            <a:off x="0" y="4341101"/>
            <a:ext cx="12192000" cy="2516899"/>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39751" y="1556792"/>
            <a:ext cx="6720000" cy="1079847"/>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
        <p:nvSpPr>
          <p:cNvPr id="14" name="Espace réservé du texte 13"/>
          <p:cNvSpPr>
            <a:spLocks noGrp="1"/>
          </p:cNvSpPr>
          <p:nvPr>
            <p:ph type="body" sz="quarter" idx="13"/>
          </p:nvPr>
        </p:nvSpPr>
        <p:spPr>
          <a:xfrm>
            <a:off x="7536160" y="1556792"/>
            <a:ext cx="3840000" cy="1231107"/>
          </a:xfrm>
          <a:solidFill>
            <a:schemeClr val="bg1"/>
          </a:solidFill>
          <a:effectLst>
            <a:outerShdw dist="38100" dir="10800000" algn="ctr" rotWithShape="0">
              <a:schemeClr val="accent3"/>
            </a:outerShdw>
          </a:effectLst>
        </p:spPr>
        <p:txBody>
          <a:bodyPr lIns="144000"/>
          <a:lstStyle>
            <a:lvl1pPr>
              <a:defRPr sz="2667">
                <a:solidFill>
                  <a:schemeClr val="accent3"/>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214690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6432038" y="1556937"/>
            <a:ext cx="4944549" cy="1084057"/>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pour une image  11"/>
          <p:cNvSpPr>
            <a:spLocks noGrp="1"/>
          </p:cNvSpPr>
          <p:nvPr>
            <p:ph type="pic" sz="quarter" idx="12"/>
          </p:nvPr>
        </p:nvSpPr>
        <p:spPr>
          <a:xfrm>
            <a:off x="542305" y="1578187"/>
            <a:ext cx="5520000" cy="4704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6"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1550618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 2 visuels + Chiffres clé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42306" y="1720101"/>
            <a:ext cx="7161695" cy="796799"/>
          </a:xfrm>
        </p:spPr>
        <p:txBody>
          <a:bodyPr/>
          <a:lstStyle>
            <a:lvl1pPr>
              <a:defRPr sz="1733">
                <a:latin typeface="+mj-lt"/>
              </a:defRPr>
            </a:lvl1pPr>
            <a:lvl5pPr>
              <a:defRPr/>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pour une image  11"/>
          <p:cNvSpPr>
            <a:spLocks noGrp="1"/>
          </p:cNvSpPr>
          <p:nvPr>
            <p:ph type="pic" sz="quarter" idx="12"/>
          </p:nvPr>
        </p:nvSpPr>
        <p:spPr>
          <a:xfrm>
            <a:off x="623755" y="2925144"/>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9" name="Espace réservé pour une image  11"/>
          <p:cNvSpPr>
            <a:spLocks noGrp="1"/>
          </p:cNvSpPr>
          <p:nvPr>
            <p:ph type="pic" sz="quarter" idx="13"/>
          </p:nvPr>
        </p:nvSpPr>
        <p:spPr>
          <a:xfrm>
            <a:off x="4488000" y="2925144"/>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6" name="Espace réservé du texte 5"/>
          <p:cNvSpPr>
            <a:spLocks noGrp="1"/>
          </p:cNvSpPr>
          <p:nvPr>
            <p:ph type="body" sz="quarter" idx="14"/>
          </p:nvPr>
        </p:nvSpPr>
        <p:spPr>
          <a:xfrm>
            <a:off x="638785" y="4985752"/>
            <a:ext cx="3216001" cy="1275563"/>
          </a:xfrm>
        </p:spPr>
        <p:txBody>
          <a:bodyPr/>
          <a:lstStyle>
            <a:lvl1pPr algn="ctr">
              <a:defRPr sz="2133">
                <a:solidFill>
                  <a:schemeClr val="tx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1" name="Espace réservé du texte 5"/>
          <p:cNvSpPr>
            <a:spLocks noGrp="1"/>
          </p:cNvSpPr>
          <p:nvPr>
            <p:ph type="body" sz="quarter" idx="15"/>
          </p:nvPr>
        </p:nvSpPr>
        <p:spPr>
          <a:xfrm>
            <a:off x="4488000" y="4985752"/>
            <a:ext cx="3216001" cy="1275563"/>
          </a:xfrm>
        </p:spPr>
        <p:txBody>
          <a:bodyPr/>
          <a:lstStyle>
            <a:lvl1pPr algn="ctr">
              <a:defRPr sz="2133">
                <a:solidFill>
                  <a:schemeClr val="tx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3" name="Espace réservé du texte 12"/>
          <p:cNvSpPr>
            <a:spLocks noGrp="1"/>
          </p:cNvSpPr>
          <p:nvPr>
            <p:ph type="body" sz="quarter" idx="16"/>
          </p:nvPr>
        </p:nvSpPr>
        <p:spPr>
          <a:xfrm>
            <a:off x="8544273" y="1720099"/>
            <a:ext cx="3647729" cy="4541215"/>
          </a:xfrm>
          <a:solidFill>
            <a:schemeClr val="tx2"/>
          </a:solidFill>
        </p:spPr>
        <p:txBody>
          <a:bodyPr lIns="108000" tIns="360000" rIns="108000" bIns="288000">
            <a:noAutofit/>
          </a:bodyPr>
          <a:lstStyle>
            <a:lvl1pPr algn="ctr">
              <a:spcBef>
                <a:spcPts val="0"/>
              </a:spcBef>
              <a:defRPr sz="4000">
                <a:latin typeface="+mj-lt"/>
              </a:defRPr>
            </a:lvl1pPr>
            <a:lvl2pPr algn="ctr">
              <a:spcBef>
                <a:spcPts val="0"/>
              </a:spcBef>
              <a:defRPr sz="1733">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a:p>
            <a:pPr lvl="1"/>
            <a:r>
              <a:rPr lang="fr-FR"/>
              <a:t>Deuxième niveau</a:t>
            </a:r>
          </a:p>
        </p:txBody>
      </p:sp>
      <p:sp>
        <p:nvSpPr>
          <p:cNvPr id="14"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3280525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42304" y="1720101"/>
            <a:ext cx="8160000" cy="796799"/>
          </a:xfrm>
        </p:spPr>
        <p:txBody>
          <a:bodyPr/>
          <a:lstStyle>
            <a:lvl1pPr>
              <a:defRPr sz="1733">
                <a:solidFill>
                  <a:schemeClr val="tx2"/>
                </a:solidFill>
                <a:latin typeface="+mj-lt"/>
              </a:defRPr>
            </a:lvl1pPr>
            <a:lvl5pPr>
              <a:defRPr/>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pour une image  11"/>
          <p:cNvSpPr>
            <a:spLocks noGrp="1"/>
          </p:cNvSpPr>
          <p:nvPr>
            <p:ph type="pic" sz="quarter" idx="12"/>
          </p:nvPr>
        </p:nvSpPr>
        <p:spPr>
          <a:xfrm>
            <a:off x="623755" y="2948947"/>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9" name="Espace réservé pour une image  11"/>
          <p:cNvSpPr>
            <a:spLocks noGrp="1"/>
          </p:cNvSpPr>
          <p:nvPr>
            <p:ph type="pic" sz="quarter" idx="13"/>
          </p:nvPr>
        </p:nvSpPr>
        <p:spPr>
          <a:xfrm>
            <a:off x="4488000" y="2948947"/>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6" name="Espace réservé du texte 5"/>
          <p:cNvSpPr>
            <a:spLocks noGrp="1"/>
          </p:cNvSpPr>
          <p:nvPr>
            <p:ph type="body" sz="quarter" idx="14"/>
          </p:nvPr>
        </p:nvSpPr>
        <p:spPr>
          <a:xfrm>
            <a:off x="638785" y="4918049"/>
            <a:ext cx="3216001" cy="1275563"/>
          </a:xfrm>
        </p:spPr>
        <p:txBody>
          <a:bodyPr/>
          <a:lstStyle>
            <a:lvl1pPr algn="ctr">
              <a:defRPr sz="2133">
                <a:solidFill>
                  <a:schemeClr val="accent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1" name="Espace réservé du texte 5"/>
          <p:cNvSpPr>
            <a:spLocks noGrp="1"/>
          </p:cNvSpPr>
          <p:nvPr>
            <p:ph type="body" sz="quarter" idx="15"/>
          </p:nvPr>
        </p:nvSpPr>
        <p:spPr>
          <a:xfrm>
            <a:off x="4488000" y="4918049"/>
            <a:ext cx="3216001" cy="1275563"/>
          </a:xfrm>
        </p:spPr>
        <p:txBody>
          <a:bodyPr/>
          <a:lstStyle>
            <a:lvl1pPr algn="ctr">
              <a:defRPr sz="2133">
                <a:solidFill>
                  <a:schemeClr val="accent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4" name="Espace réservé pour une image  11"/>
          <p:cNvSpPr>
            <a:spLocks noGrp="1"/>
          </p:cNvSpPr>
          <p:nvPr>
            <p:ph type="pic" sz="quarter" idx="16"/>
          </p:nvPr>
        </p:nvSpPr>
        <p:spPr>
          <a:xfrm>
            <a:off x="8353412" y="2948947"/>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15" name="Espace réservé du texte 5"/>
          <p:cNvSpPr>
            <a:spLocks noGrp="1"/>
          </p:cNvSpPr>
          <p:nvPr>
            <p:ph type="body" sz="quarter" idx="17"/>
          </p:nvPr>
        </p:nvSpPr>
        <p:spPr>
          <a:xfrm>
            <a:off x="8368441" y="4918049"/>
            <a:ext cx="3216001" cy="1275563"/>
          </a:xfrm>
        </p:spPr>
        <p:txBody>
          <a:bodyPr/>
          <a:lstStyle>
            <a:lvl1pPr algn="ctr">
              <a:defRPr sz="2133">
                <a:solidFill>
                  <a:schemeClr val="accent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3"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202463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 Visuel + Verbatim">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39751" y="1908443"/>
            <a:ext cx="6720000" cy="755763"/>
          </a:xfrm>
        </p:spPr>
        <p:txBody>
          <a:bodyPr/>
          <a:lstStyle>
            <a:lvl1pPr>
              <a:defRPr>
                <a:solidFill>
                  <a:schemeClr val="tx2"/>
                </a:solidFill>
              </a:defRPr>
            </a:lvl1pPr>
            <a:lvl3pPr>
              <a:defRPr/>
            </a:lvl3pPr>
            <a:lvl5pPr>
              <a:defRPr/>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pour une image  11"/>
          <p:cNvSpPr>
            <a:spLocks noGrp="1"/>
          </p:cNvSpPr>
          <p:nvPr>
            <p:ph type="pic" sz="quarter" idx="12"/>
          </p:nvPr>
        </p:nvSpPr>
        <p:spPr>
          <a:xfrm>
            <a:off x="7536160" y="1892829"/>
            <a:ext cx="4031861" cy="192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14" name="Espace réservé du texte 13"/>
          <p:cNvSpPr>
            <a:spLocks noGrp="1"/>
          </p:cNvSpPr>
          <p:nvPr>
            <p:ph type="body" sz="quarter" idx="13"/>
          </p:nvPr>
        </p:nvSpPr>
        <p:spPr>
          <a:xfrm>
            <a:off x="7584608" y="4041068"/>
            <a:ext cx="3984000" cy="1231107"/>
          </a:xfrm>
          <a:solidFill>
            <a:schemeClr val="bg1"/>
          </a:solidFill>
          <a:effectLst>
            <a:outerShdw dist="38100" dir="10800000" algn="ctr" rotWithShape="0">
              <a:schemeClr val="accent2"/>
            </a:outerShdw>
          </a:effectLst>
        </p:spPr>
        <p:txBody>
          <a:bodyPr lIns="108000"/>
          <a:lstStyle>
            <a:lvl1pPr>
              <a:defRPr sz="2667">
                <a:solidFill>
                  <a:schemeClr val="accent2"/>
                </a:solidFill>
                <a:latin typeface="+mj-lt"/>
              </a:defRPr>
            </a:lvl1pPr>
          </a:lstStyle>
          <a:p>
            <a:pPr lvl="0"/>
            <a:r>
              <a:rPr lang="fr-FR"/>
              <a:t>Cliquez pour modifier les styles du texte du masque</a:t>
            </a:r>
          </a:p>
        </p:txBody>
      </p:sp>
      <p:sp>
        <p:nvSpPr>
          <p:cNvPr id="7"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3184067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pour une image  11"/>
          <p:cNvSpPr>
            <a:spLocks noGrp="1"/>
          </p:cNvSpPr>
          <p:nvPr>
            <p:ph type="pic" sz="quarter" idx="12"/>
          </p:nvPr>
        </p:nvSpPr>
        <p:spPr>
          <a:xfrm>
            <a:off x="624000" y="1905363"/>
            <a:ext cx="10944000" cy="432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7"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56582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2406058" y="982675"/>
            <a:ext cx="8528641" cy="446568"/>
          </a:xfrm>
          <a:prstGeom prst="rect">
            <a:avLst/>
          </a:prstGeom>
        </p:spPr>
        <p:txBody>
          <a:bodyPr/>
          <a:lstStyle>
            <a:lvl1pPr>
              <a:defRPr/>
            </a:lvl1pPr>
          </a:lstStyle>
          <a:p>
            <a:r>
              <a:rPr lang="fr-FR" dirty="0"/>
              <a:t>Sommaire</a:t>
            </a:r>
          </a:p>
        </p:txBody>
      </p:sp>
      <p:pic>
        <p:nvPicPr>
          <p:cNvPr id="9" name="Image 8">
            <a:extLst>
              <a:ext uri="{FF2B5EF4-FFF2-40B4-BE49-F238E27FC236}">
                <a16:creationId xmlns:a16="http://schemas.microsoft.com/office/drawing/2014/main" id="{C56DB087-765E-0E85-D3BF-B3E6B993F0C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91081" y="0"/>
            <a:ext cx="1905000" cy="6858000"/>
          </a:xfrm>
          <a:prstGeom prst="rect">
            <a:avLst/>
          </a:prstGeom>
        </p:spPr>
      </p:pic>
      <p:pic>
        <p:nvPicPr>
          <p:cNvPr id="3" name="Image 2">
            <a:extLst>
              <a:ext uri="{FF2B5EF4-FFF2-40B4-BE49-F238E27FC236}">
                <a16:creationId xmlns:a16="http://schemas.microsoft.com/office/drawing/2014/main" id="{12834ABE-97BD-7F42-CD5F-C7DAA29BF2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7824" y="5663886"/>
            <a:ext cx="1045076" cy="894396"/>
          </a:xfrm>
          <a:prstGeom prst="rect">
            <a:avLst/>
          </a:prstGeom>
        </p:spPr>
      </p:pic>
      <p:sp>
        <p:nvSpPr>
          <p:cNvPr id="5" name="Espace réservé du texte 4">
            <a:extLst>
              <a:ext uri="{FF2B5EF4-FFF2-40B4-BE49-F238E27FC236}">
                <a16:creationId xmlns:a16="http://schemas.microsoft.com/office/drawing/2014/main" id="{B42B2145-5ABD-3973-E8D7-D8AE3939B867}"/>
              </a:ext>
            </a:extLst>
          </p:cNvPr>
          <p:cNvSpPr>
            <a:spLocks noGrp="1"/>
          </p:cNvSpPr>
          <p:nvPr>
            <p:ph type="body" sz="quarter" idx="10" hasCustomPrompt="1"/>
          </p:nvPr>
        </p:nvSpPr>
        <p:spPr>
          <a:xfrm>
            <a:off x="2406651" y="1778789"/>
            <a:ext cx="700916" cy="335761"/>
          </a:xfrm>
        </p:spPr>
        <p:txBody>
          <a:bodyPr anchor="ctr"/>
          <a:lstStyle>
            <a:lvl1pPr>
              <a:defRPr sz="2000">
                <a:solidFill>
                  <a:schemeClr val="tx2"/>
                </a:solidFill>
              </a:defRPr>
            </a:lvl1pPr>
          </a:lstStyle>
          <a:p>
            <a:pPr lvl="0"/>
            <a:r>
              <a:rPr lang="fr-FR" dirty="0"/>
              <a:t>01.</a:t>
            </a:r>
          </a:p>
        </p:txBody>
      </p:sp>
      <p:sp>
        <p:nvSpPr>
          <p:cNvPr id="15" name="Espace réservé du texte 4">
            <a:extLst>
              <a:ext uri="{FF2B5EF4-FFF2-40B4-BE49-F238E27FC236}">
                <a16:creationId xmlns:a16="http://schemas.microsoft.com/office/drawing/2014/main" id="{46415DBB-FFED-2306-64C4-6B17736FB184}"/>
              </a:ext>
            </a:extLst>
          </p:cNvPr>
          <p:cNvSpPr>
            <a:spLocks noGrp="1"/>
          </p:cNvSpPr>
          <p:nvPr>
            <p:ph type="body" sz="quarter" idx="18" hasCustomPrompt="1"/>
          </p:nvPr>
        </p:nvSpPr>
        <p:spPr>
          <a:xfrm>
            <a:off x="3231985" y="177878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4" name="Espace réservé du texte 4">
            <a:extLst>
              <a:ext uri="{FF2B5EF4-FFF2-40B4-BE49-F238E27FC236}">
                <a16:creationId xmlns:a16="http://schemas.microsoft.com/office/drawing/2014/main" id="{EC3210EC-0E1E-079F-0B3A-BC88EDB379D9}"/>
              </a:ext>
            </a:extLst>
          </p:cNvPr>
          <p:cNvSpPr>
            <a:spLocks noGrp="1"/>
          </p:cNvSpPr>
          <p:nvPr>
            <p:ph type="body" sz="quarter" idx="19" hasCustomPrompt="1"/>
          </p:nvPr>
        </p:nvSpPr>
        <p:spPr>
          <a:xfrm>
            <a:off x="2406651" y="2207414"/>
            <a:ext cx="700916" cy="335761"/>
          </a:xfrm>
        </p:spPr>
        <p:txBody>
          <a:bodyPr anchor="ctr"/>
          <a:lstStyle>
            <a:lvl1pPr>
              <a:defRPr sz="2000">
                <a:solidFill>
                  <a:schemeClr val="tx2"/>
                </a:solidFill>
              </a:defRPr>
            </a:lvl1pPr>
          </a:lstStyle>
          <a:p>
            <a:pPr lvl="0"/>
            <a:r>
              <a:rPr lang="fr-FR" dirty="0"/>
              <a:t>02.</a:t>
            </a:r>
          </a:p>
        </p:txBody>
      </p:sp>
      <p:sp>
        <p:nvSpPr>
          <p:cNvPr id="6" name="Espace réservé du texte 4">
            <a:extLst>
              <a:ext uri="{FF2B5EF4-FFF2-40B4-BE49-F238E27FC236}">
                <a16:creationId xmlns:a16="http://schemas.microsoft.com/office/drawing/2014/main" id="{C3F76E16-367C-FB26-495B-54DC1B236FAC}"/>
              </a:ext>
            </a:extLst>
          </p:cNvPr>
          <p:cNvSpPr>
            <a:spLocks noGrp="1"/>
          </p:cNvSpPr>
          <p:nvPr>
            <p:ph type="body" sz="quarter" idx="20" hasCustomPrompt="1"/>
          </p:nvPr>
        </p:nvSpPr>
        <p:spPr>
          <a:xfrm>
            <a:off x="3231985" y="220741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7" name="Espace réservé du texte 4">
            <a:extLst>
              <a:ext uri="{FF2B5EF4-FFF2-40B4-BE49-F238E27FC236}">
                <a16:creationId xmlns:a16="http://schemas.microsoft.com/office/drawing/2014/main" id="{E9B66BF1-73FF-93C5-2692-24CBE93AD6F2}"/>
              </a:ext>
            </a:extLst>
          </p:cNvPr>
          <p:cNvSpPr>
            <a:spLocks noGrp="1"/>
          </p:cNvSpPr>
          <p:nvPr>
            <p:ph type="body" sz="quarter" idx="21" hasCustomPrompt="1"/>
          </p:nvPr>
        </p:nvSpPr>
        <p:spPr>
          <a:xfrm>
            <a:off x="2406651" y="2636039"/>
            <a:ext cx="700916" cy="335761"/>
          </a:xfrm>
        </p:spPr>
        <p:txBody>
          <a:bodyPr anchor="ctr"/>
          <a:lstStyle>
            <a:lvl1pPr>
              <a:defRPr sz="2000">
                <a:solidFill>
                  <a:schemeClr val="tx2"/>
                </a:solidFill>
              </a:defRPr>
            </a:lvl1pPr>
          </a:lstStyle>
          <a:p>
            <a:pPr lvl="0"/>
            <a:r>
              <a:rPr lang="fr-FR" dirty="0"/>
              <a:t>03.</a:t>
            </a:r>
          </a:p>
        </p:txBody>
      </p:sp>
      <p:sp>
        <p:nvSpPr>
          <p:cNvPr id="8" name="Espace réservé du texte 4">
            <a:extLst>
              <a:ext uri="{FF2B5EF4-FFF2-40B4-BE49-F238E27FC236}">
                <a16:creationId xmlns:a16="http://schemas.microsoft.com/office/drawing/2014/main" id="{BC1E9966-5B91-8053-16E6-54F83A8DE440}"/>
              </a:ext>
            </a:extLst>
          </p:cNvPr>
          <p:cNvSpPr>
            <a:spLocks noGrp="1"/>
          </p:cNvSpPr>
          <p:nvPr>
            <p:ph type="body" sz="quarter" idx="22" hasCustomPrompt="1"/>
          </p:nvPr>
        </p:nvSpPr>
        <p:spPr>
          <a:xfrm>
            <a:off x="3231985" y="263603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0" name="Espace réservé du texte 4">
            <a:extLst>
              <a:ext uri="{FF2B5EF4-FFF2-40B4-BE49-F238E27FC236}">
                <a16:creationId xmlns:a16="http://schemas.microsoft.com/office/drawing/2014/main" id="{CBA61711-FE7E-C458-2A69-3223DE342550}"/>
              </a:ext>
            </a:extLst>
          </p:cNvPr>
          <p:cNvSpPr>
            <a:spLocks noGrp="1"/>
          </p:cNvSpPr>
          <p:nvPr>
            <p:ph type="body" sz="quarter" idx="23" hasCustomPrompt="1"/>
          </p:nvPr>
        </p:nvSpPr>
        <p:spPr>
          <a:xfrm>
            <a:off x="2406651" y="3064664"/>
            <a:ext cx="700916" cy="335761"/>
          </a:xfrm>
        </p:spPr>
        <p:txBody>
          <a:bodyPr anchor="ctr"/>
          <a:lstStyle>
            <a:lvl1pPr>
              <a:defRPr sz="2000">
                <a:solidFill>
                  <a:schemeClr val="tx2"/>
                </a:solidFill>
              </a:defRPr>
            </a:lvl1pPr>
          </a:lstStyle>
          <a:p>
            <a:pPr lvl="0"/>
            <a:r>
              <a:rPr lang="fr-FR" dirty="0"/>
              <a:t>04.</a:t>
            </a:r>
          </a:p>
        </p:txBody>
      </p:sp>
      <p:sp>
        <p:nvSpPr>
          <p:cNvPr id="11" name="Espace réservé du texte 4">
            <a:extLst>
              <a:ext uri="{FF2B5EF4-FFF2-40B4-BE49-F238E27FC236}">
                <a16:creationId xmlns:a16="http://schemas.microsoft.com/office/drawing/2014/main" id="{8FDD5765-80D3-2A57-02DD-EBE1C577B21D}"/>
              </a:ext>
            </a:extLst>
          </p:cNvPr>
          <p:cNvSpPr>
            <a:spLocks noGrp="1"/>
          </p:cNvSpPr>
          <p:nvPr>
            <p:ph type="body" sz="quarter" idx="24" hasCustomPrompt="1"/>
          </p:nvPr>
        </p:nvSpPr>
        <p:spPr>
          <a:xfrm>
            <a:off x="3231985" y="306466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2" name="Espace réservé du texte 4">
            <a:extLst>
              <a:ext uri="{FF2B5EF4-FFF2-40B4-BE49-F238E27FC236}">
                <a16:creationId xmlns:a16="http://schemas.microsoft.com/office/drawing/2014/main" id="{4E73E494-DC5B-8927-844E-36DF56A93DA8}"/>
              </a:ext>
            </a:extLst>
          </p:cNvPr>
          <p:cNvSpPr>
            <a:spLocks noGrp="1"/>
          </p:cNvSpPr>
          <p:nvPr>
            <p:ph type="body" sz="quarter" idx="25" hasCustomPrompt="1"/>
          </p:nvPr>
        </p:nvSpPr>
        <p:spPr>
          <a:xfrm>
            <a:off x="2406058" y="3493289"/>
            <a:ext cx="700916" cy="335761"/>
          </a:xfrm>
        </p:spPr>
        <p:txBody>
          <a:bodyPr anchor="ctr"/>
          <a:lstStyle>
            <a:lvl1pPr>
              <a:defRPr sz="2000">
                <a:solidFill>
                  <a:schemeClr val="tx2"/>
                </a:solidFill>
              </a:defRPr>
            </a:lvl1pPr>
          </a:lstStyle>
          <a:p>
            <a:pPr lvl="0"/>
            <a:r>
              <a:rPr lang="fr-FR" dirty="0"/>
              <a:t>05.</a:t>
            </a:r>
          </a:p>
        </p:txBody>
      </p:sp>
      <p:sp>
        <p:nvSpPr>
          <p:cNvPr id="13" name="Espace réservé du texte 4">
            <a:extLst>
              <a:ext uri="{FF2B5EF4-FFF2-40B4-BE49-F238E27FC236}">
                <a16:creationId xmlns:a16="http://schemas.microsoft.com/office/drawing/2014/main" id="{09780B14-9E20-E566-3014-A6F68F48ACCE}"/>
              </a:ext>
            </a:extLst>
          </p:cNvPr>
          <p:cNvSpPr>
            <a:spLocks noGrp="1"/>
          </p:cNvSpPr>
          <p:nvPr>
            <p:ph type="body" sz="quarter" idx="26" hasCustomPrompt="1"/>
          </p:nvPr>
        </p:nvSpPr>
        <p:spPr>
          <a:xfrm>
            <a:off x="3231392" y="349328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4" name="Espace réservé du texte 4">
            <a:extLst>
              <a:ext uri="{FF2B5EF4-FFF2-40B4-BE49-F238E27FC236}">
                <a16:creationId xmlns:a16="http://schemas.microsoft.com/office/drawing/2014/main" id="{E53592B7-C706-ABBC-B851-A561206DD449}"/>
              </a:ext>
            </a:extLst>
          </p:cNvPr>
          <p:cNvSpPr>
            <a:spLocks noGrp="1"/>
          </p:cNvSpPr>
          <p:nvPr>
            <p:ph type="body" sz="quarter" idx="27" hasCustomPrompt="1"/>
          </p:nvPr>
        </p:nvSpPr>
        <p:spPr>
          <a:xfrm>
            <a:off x="2406058" y="3921914"/>
            <a:ext cx="700916" cy="335761"/>
          </a:xfrm>
        </p:spPr>
        <p:txBody>
          <a:bodyPr anchor="ctr"/>
          <a:lstStyle>
            <a:lvl1pPr>
              <a:defRPr sz="2000">
                <a:solidFill>
                  <a:schemeClr val="tx2"/>
                </a:solidFill>
              </a:defRPr>
            </a:lvl1pPr>
          </a:lstStyle>
          <a:p>
            <a:pPr lvl="0"/>
            <a:r>
              <a:rPr lang="fr-FR" dirty="0"/>
              <a:t>06.</a:t>
            </a:r>
          </a:p>
        </p:txBody>
      </p:sp>
      <p:sp>
        <p:nvSpPr>
          <p:cNvPr id="16" name="Espace réservé du texte 4">
            <a:extLst>
              <a:ext uri="{FF2B5EF4-FFF2-40B4-BE49-F238E27FC236}">
                <a16:creationId xmlns:a16="http://schemas.microsoft.com/office/drawing/2014/main" id="{C8D5629E-E100-C351-F105-2414B1D39D03}"/>
              </a:ext>
            </a:extLst>
          </p:cNvPr>
          <p:cNvSpPr>
            <a:spLocks noGrp="1"/>
          </p:cNvSpPr>
          <p:nvPr>
            <p:ph type="body" sz="quarter" idx="28" hasCustomPrompt="1"/>
          </p:nvPr>
        </p:nvSpPr>
        <p:spPr>
          <a:xfrm>
            <a:off x="3231392" y="392191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7" name="Espace réservé du texte 4">
            <a:extLst>
              <a:ext uri="{FF2B5EF4-FFF2-40B4-BE49-F238E27FC236}">
                <a16:creationId xmlns:a16="http://schemas.microsoft.com/office/drawing/2014/main" id="{7AF68BA1-7F3E-5125-AA27-CC15EA58900E}"/>
              </a:ext>
            </a:extLst>
          </p:cNvPr>
          <p:cNvSpPr>
            <a:spLocks noGrp="1"/>
          </p:cNvSpPr>
          <p:nvPr>
            <p:ph type="body" sz="quarter" idx="29" hasCustomPrompt="1"/>
          </p:nvPr>
        </p:nvSpPr>
        <p:spPr>
          <a:xfrm>
            <a:off x="2406058" y="4350539"/>
            <a:ext cx="700916" cy="335761"/>
          </a:xfrm>
        </p:spPr>
        <p:txBody>
          <a:bodyPr anchor="ctr"/>
          <a:lstStyle>
            <a:lvl1pPr>
              <a:defRPr sz="2000">
                <a:solidFill>
                  <a:schemeClr val="tx2"/>
                </a:solidFill>
              </a:defRPr>
            </a:lvl1pPr>
          </a:lstStyle>
          <a:p>
            <a:pPr lvl="0"/>
            <a:r>
              <a:rPr lang="fr-FR" dirty="0"/>
              <a:t>07.</a:t>
            </a:r>
          </a:p>
        </p:txBody>
      </p:sp>
      <p:sp>
        <p:nvSpPr>
          <p:cNvPr id="18" name="Espace réservé du texte 4">
            <a:extLst>
              <a:ext uri="{FF2B5EF4-FFF2-40B4-BE49-F238E27FC236}">
                <a16:creationId xmlns:a16="http://schemas.microsoft.com/office/drawing/2014/main" id="{BE8CC9F0-B013-31F3-A02C-AFCC6D7A2F32}"/>
              </a:ext>
            </a:extLst>
          </p:cNvPr>
          <p:cNvSpPr>
            <a:spLocks noGrp="1"/>
          </p:cNvSpPr>
          <p:nvPr>
            <p:ph type="body" sz="quarter" idx="30" hasCustomPrompt="1"/>
          </p:nvPr>
        </p:nvSpPr>
        <p:spPr>
          <a:xfrm>
            <a:off x="3231392" y="435053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9" name="Espace réservé du texte 4">
            <a:extLst>
              <a:ext uri="{FF2B5EF4-FFF2-40B4-BE49-F238E27FC236}">
                <a16:creationId xmlns:a16="http://schemas.microsoft.com/office/drawing/2014/main" id="{A8BC9EC3-C182-309A-1A7F-409BC9DBE7D1}"/>
              </a:ext>
            </a:extLst>
          </p:cNvPr>
          <p:cNvSpPr>
            <a:spLocks noGrp="1"/>
          </p:cNvSpPr>
          <p:nvPr>
            <p:ph type="body" sz="quarter" idx="31" hasCustomPrompt="1"/>
          </p:nvPr>
        </p:nvSpPr>
        <p:spPr>
          <a:xfrm>
            <a:off x="2406058" y="4779164"/>
            <a:ext cx="700916" cy="335761"/>
          </a:xfrm>
        </p:spPr>
        <p:txBody>
          <a:bodyPr anchor="ctr"/>
          <a:lstStyle>
            <a:lvl1pPr>
              <a:defRPr sz="2000">
                <a:solidFill>
                  <a:schemeClr val="tx2"/>
                </a:solidFill>
              </a:defRPr>
            </a:lvl1pPr>
          </a:lstStyle>
          <a:p>
            <a:pPr lvl="0"/>
            <a:r>
              <a:rPr lang="fr-FR" dirty="0"/>
              <a:t>08.</a:t>
            </a:r>
          </a:p>
        </p:txBody>
      </p:sp>
      <p:sp>
        <p:nvSpPr>
          <p:cNvPr id="20" name="Espace réservé du texte 4">
            <a:extLst>
              <a:ext uri="{FF2B5EF4-FFF2-40B4-BE49-F238E27FC236}">
                <a16:creationId xmlns:a16="http://schemas.microsoft.com/office/drawing/2014/main" id="{EB3C916C-B460-95E1-AF39-C39C7C017AAF}"/>
              </a:ext>
            </a:extLst>
          </p:cNvPr>
          <p:cNvSpPr>
            <a:spLocks noGrp="1"/>
          </p:cNvSpPr>
          <p:nvPr>
            <p:ph type="body" sz="quarter" idx="32" hasCustomPrompt="1"/>
          </p:nvPr>
        </p:nvSpPr>
        <p:spPr>
          <a:xfrm>
            <a:off x="3231392" y="477916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21" name="Espace réservé du texte 4">
            <a:extLst>
              <a:ext uri="{FF2B5EF4-FFF2-40B4-BE49-F238E27FC236}">
                <a16:creationId xmlns:a16="http://schemas.microsoft.com/office/drawing/2014/main" id="{E016ADBF-194E-833B-10E3-383D63565074}"/>
              </a:ext>
            </a:extLst>
          </p:cNvPr>
          <p:cNvSpPr>
            <a:spLocks noGrp="1"/>
          </p:cNvSpPr>
          <p:nvPr>
            <p:ph type="body" sz="quarter" idx="33" hasCustomPrompt="1"/>
          </p:nvPr>
        </p:nvSpPr>
        <p:spPr>
          <a:xfrm>
            <a:off x="2406058" y="5207789"/>
            <a:ext cx="700916" cy="335761"/>
          </a:xfrm>
        </p:spPr>
        <p:txBody>
          <a:bodyPr anchor="ctr"/>
          <a:lstStyle>
            <a:lvl1pPr>
              <a:defRPr sz="2000">
                <a:solidFill>
                  <a:schemeClr val="tx2"/>
                </a:solidFill>
              </a:defRPr>
            </a:lvl1pPr>
          </a:lstStyle>
          <a:p>
            <a:pPr lvl="0"/>
            <a:r>
              <a:rPr lang="fr-FR" dirty="0"/>
              <a:t>09.</a:t>
            </a:r>
          </a:p>
        </p:txBody>
      </p:sp>
      <p:sp>
        <p:nvSpPr>
          <p:cNvPr id="22" name="Espace réservé du texte 4">
            <a:extLst>
              <a:ext uri="{FF2B5EF4-FFF2-40B4-BE49-F238E27FC236}">
                <a16:creationId xmlns:a16="http://schemas.microsoft.com/office/drawing/2014/main" id="{25D4F72E-4C59-F034-2C95-4979454BA515}"/>
              </a:ext>
            </a:extLst>
          </p:cNvPr>
          <p:cNvSpPr>
            <a:spLocks noGrp="1"/>
          </p:cNvSpPr>
          <p:nvPr>
            <p:ph type="body" sz="quarter" idx="34" hasCustomPrompt="1"/>
          </p:nvPr>
        </p:nvSpPr>
        <p:spPr>
          <a:xfrm>
            <a:off x="3231392" y="520778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31" name="Espace réservé du texte 4">
            <a:extLst>
              <a:ext uri="{FF2B5EF4-FFF2-40B4-BE49-F238E27FC236}">
                <a16:creationId xmlns:a16="http://schemas.microsoft.com/office/drawing/2014/main" id="{646D1B91-7F60-C02F-7BB5-FC19B391778A}"/>
              </a:ext>
            </a:extLst>
          </p:cNvPr>
          <p:cNvSpPr>
            <a:spLocks noGrp="1"/>
          </p:cNvSpPr>
          <p:nvPr>
            <p:ph type="body" sz="quarter" idx="35" hasCustomPrompt="1"/>
          </p:nvPr>
        </p:nvSpPr>
        <p:spPr>
          <a:xfrm>
            <a:off x="2406058" y="5636414"/>
            <a:ext cx="700916" cy="335761"/>
          </a:xfrm>
        </p:spPr>
        <p:txBody>
          <a:bodyPr anchor="ctr"/>
          <a:lstStyle>
            <a:lvl1pPr>
              <a:defRPr sz="2000">
                <a:solidFill>
                  <a:schemeClr val="tx2"/>
                </a:solidFill>
              </a:defRPr>
            </a:lvl1pPr>
          </a:lstStyle>
          <a:p>
            <a:pPr lvl="0"/>
            <a:r>
              <a:rPr lang="fr-FR" dirty="0"/>
              <a:t>10.</a:t>
            </a:r>
          </a:p>
        </p:txBody>
      </p:sp>
      <p:sp>
        <p:nvSpPr>
          <p:cNvPr id="32" name="Espace réservé du texte 4">
            <a:extLst>
              <a:ext uri="{FF2B5EF4-FFF2-40B4-BE49-F238E27FC236}">
                <a16:creationId xmlns:a16="http://schemas.microsoft.com/office/drawing/2014/main" id="{BCA01322-39F4-3B92-4BAF-521845A25563}"/>
              </a:ext>
            </a:extLst>
          </p:cNvPr>
          <p:cNvSpPr>
            <a:spLocks noGrp="1"/>
          </p:cNvSpPr>
          <p:nvPr>
            <p:ph type="body" sz="quarter" idx="36" hasCustomPrompt="1"/>
          </p:nvPr>
        </p:nvSpPr>
        <p:spPr>
          <a:xfrm>
            <a:off x="3231392" y="563641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Tree>
    <p:extLst>
      <p:ext uri="{BB962C8B-B14F-4D97-AF65-F5344CB8AC3E}">
        <p14:creationId xmlns:p14="http://schemas.microsoft.com/office/powerpoint/2010/main" val="1472412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4"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675216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tx2"/>
        </a:solidFill>
        <a:effectLst/>
      </p:bgPr>
    </p:bg>
    <p:spTree>
      <p:nvGrpSpPr>
        <p:cNvPr id="1" name=""/>
        <p:cNvGrpSpPr/>
        <p:nvPr/>
      </p:nvGrpSpPr>
      <p:grpSpPr>
        <a:xfrm>
          <a:off x="0" y="0"/>
          <a:ext cx="0" cy="0"/>
          <a:chOff x="0" y="0"/>
          <a:chExt cx="0" cy="0"/>
        </a:xfrm>
      </p:grpSpPr>
      <p:pic>
        <p:nvPicPr>
          <p:cNvPr id="3" name="Image 4">
            <a:extLst>
              <a:ext uri="{FF2B5EF4-FFF2-40B4-BE49-F238E27FC236}">
                <a16:creationId xmlns:a16="http://schemas.microsoft.com/office/drawing/2014/main" id="{722EAFEB-1762-4513-A7CC-B49C827FD4C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l="15808" t="22398" r="14799" b="19501"/>
          <a:stretch>
            <a:fillRect/>
          </a:stretch>
        </p:blipFill>
        <p:spPr bwMode="auto">
          <a:xfrm>
            <a:off x="4895850" y="2420938"/>
            <a:ext cx="24003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texte 6"/>
          <p:cNvSpPr>
            <a:spLocks noGrp="1"/>
          </p:cNvSpPr>
          <p:nvPr>
            <p:ph type="body" sz="quarter" idx="10"/>
          </p:nvPr>
        </p:nvSpPr>
        <p:spPr>
          <a:xfrm>
            <a:off x="4271434" y="5777662"/>
            <a:ext cx="3649133" cy="471924"/>
          </a:xfrm>
        </p:spPr>
        <p:txBody>
          <a:bodyPr anchor="b"/>
          <a:lstStyle>
            <a:lvl1pPr algn="ctr">
              <a:spcBef>
                <a:spcPts val="0"/>
              </a:spcBef>
              <a:spcAft>
                <a:spcPts val="0"/>
              </a:spcAft>
              <a:defRPr sz="1600">
                <a:latin typeface="+mj-lt"/>
              </a:defRPr>
            </a:lvl1pPr>
            <a:lvl2pPr algn="ctr">
              <a:spcBef>
                <a:spcPts val="0"/>
              </a:spcBef>
              <a:defRPr sz="1467">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359852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539750" y="1376363"/>
            <a:ext cx="10847388" cy="103874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218BB31F-68A9-464A-BAC1-E8E0700CF995}" type="slidenum">
              <a:rPr lang="fr-FR" smtClean="0"/>
              <a:pPr>
                <a:defRPr/>
              </a:pPr>
              <a:t>‹N°›</a:t>
            </a:fld>
            <a:endParaRPr lang="fr-FR" dirty="0"/>
          </a:p>
        </p:txBody>
      </p:sp>
    </p:spTree>
    <p:extLst>
      <p:ext uri="{BB962C8B-B14F-4D97-AF65-F5344CB8AC3E}">
        <p14:creationId xmlns:p14="http://schemas.microsoft.com/office/powerpoint/2010/main" val="1748396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dirty="0"/>
          </a:p>
        </p:txBody>
      </p:sp>
      <p:sp>
        <p:nvSpPr>
          <p:cNvPr id="3" name="Espace réservé du pied de page 2"/>
          <p:cNvSpPr>
            <a:spLocks noGrp="1"/>
          </p:cNvSpPr>
          <p:nvPr>
            <p:ph type="ftr" sz="quarter" idx="11"/>
          </p:nvPr>
        </p:nvSpPr>
        <p:spPr/>
        <p:txBody>
          <a:bodyPr/>
          <a:lstStyle/>
          <a:p>
            <a:pPr>
              <a:defRPr/>
            </a:pPr>
            <a:endParaRPr lang="fr-FR" dirty="0"/>
          </a:p>
        </p:txBody>
      </p:sp>
      <p:sp>
        <p:nvSpPr>
          <p:cNvPr id="4" name="Espace réservé du numéro de diapositive 3"/>
          <p:cNvSpPr>
            <a:spLocks noGrp="1"/>
          </p:cNvSpPr>
          <p:nvPr>
            <p:ph type="sldNum" sz="quarter" idx="12"/>
          </p:nvPr>
        </p:nvSpPr>
        <p:spPr/>
        <p:txBody>
          <a:bodyPr/>
          <a:lstStyle/>
          <a:p>
            <a:pPr>
              <a:defRPr/>
            </a:pPr>
            <a:fld id="{75AD48E9-6AF0-44AC-8E9C-22A3AFF9DA28}" type="slidenum">
              <a:rPr lang="fr-FR" smtClean="0"/>
              <a:pPr>
                <a:defRPr/>
              </a:pPr>
              <a:t>‹N°›</a:t>
            </a:fld>
            <a:endParaRPr lang="fr-FR" dirty="0"/>
          </a:p>
        </p:txBody>
      </p:sp>
    </p:spTree>
    <p:extLst>
      <p:ext uri="{BB962C8B-B14F-4D97-AF65-F5344CB8AC3E}">
        <p14:creationId xmlns:p14="http://schemas.microsoft.com/office/powerpoint/2010/main" val="3917582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2208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2208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AF206DDB-D1E3-46AB-83E3-AA1A6E059417}" type="slidenum">
              <a:rPr lang="fr-FR" smtClean="0"/>
              <a:pPr>
                <a:defRPr/>
              </a:pPr>
              <a:t>‹N°›</a:t>
            </a:fld>
            <a:endParaRPr lang="fr-FR" dirty="0"/>
          </a:p>
        </p:txBody>
      </p:sp>
    </p:spTree>
    <p:extLst>
      <p:ext uri="{BB962C8B-B14F-4D97-AF65-F5344CB8AC3E}">
        <p14:creationId xmlns:p14="http://schemas.microsoft.com/office/powerpoint/2010/main" val="11798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de partie">
    <p:spTree>
      <p:nvGrpSpPr>
        <p:cNvPr id="1" name=""/>
        <p:cNvGrpSpPr/>
        <p:nvPr/>
      </p:nvGrpSpPr>
      <p:grpSpPr>
        <a:xfrm>
          <a:off x="0" y="0"/>
          <a:ext cx="0" cy="0"/>
          <a:chOff x="0" y="0"/>
          <a:chExt cx="0" cy="0"/>
        </a:xfrm>
      </p:grpSpPr>
      <p:sp>
        <p:nvSpPr>
          <p:cNvPr id="33" name="Espace réservé du texte 32">
            <a:extLst>
              <a:ext uri="{FF2B5EF4-FFF2-40B4-BE49-F238E27FC236}">
                <a16:creationId xmlns:a16="http://schemas.microsoft.com/office/drawing/2014/main" id="{22918A59-30C0-3B36-BA1A-049514F42CF1}"/>
              </a:ext>
            </a:extLst>
          </p:cNvPr>
          <p:cNvSpPr>
            <a:spLocks noGrp="1"/>
          </p:cNvSpPr>
          <p:nvPr>
            <p:ph type="body" sz="quarter" idx="17" hasCustomPrompt="1"/>
          </p:nvPr>
        </p:nvSpPr>
        <p:spPr>
          <a:xfrm>
            <a:off x="840162" y="2033588"/>
            <a:ext cx="3021013" cy="1670050"/>
          </a:xfrm>
        </p:spPr>
        <p:txBody>
          <a:bodyPr>
            <a:noAutofit/>
          </a:bodyPr>
          <a:lstStyle>
            <a:lvl1pPr>
              <a:defRPr sz="13000">
                <a:solidFill>
                  <a:schemeClr val="tx2">
                    <a:lumMod val="40000"/>
                    <a:lumOff val="60000"/>
                  </a:schemeClr>
                </a:solidFill>
              </a:defRPr>
            </a:lvl1pPr>
            <a:lvl5pPr>
              <a:defRPr/>
            </a:lvl5pPr>
          </a:lstStyle>
          <a:p>
            <a:pPr lvl="0"/>
            <a:r>
              <a:rPr lang="fr-FR" dirty="0"/>
              <a:t>01.</a:t>
            </a:r>
          </a:p>
        </p:txBody>
      </p:sp>
      <p:sp>
        <p:nvSpPr>
          <p:cNvPr id="9" name="Espace réservé pour une image  8">
            <a:extLst>
              <a:ext uri="{FF2B5EF4-FFF2-40B4-BE49-F238E27FC236}">
                <a16:creationId xmlns:a16="http://schemas.microsoft.com/office/drawing/2014/main" id="{9C47DEFF-F25E-609B-122D-EC32CF8BA7FA}"/>
              </a:ext>
            </a:extLst>
          </p:cNvPr>
          <p:cNvSpPr>
            <a:spLocks noGrp="1"/>
          </p:cNvSpPr>
          <p:nvPr>
            <p:ph type="pic" sz="quarter" idx="16" hasCustomPrompt="1"/>
          </p:nvPr>
        </p:nvSpPr>
        <p:spPr>
          <a:xfrm>
            <a:off x="8389107" y="-10711"/>
            <a:ext cx="3832905" cy="6880745"/>
          </a:xfrm>
          <a:custGeom>
            <a:avLst/>
            <a:gdLst>
              <a:gd name="connsiteX0" fmla="*/ 3530480 w 3762375"/>
              <a:gd name="connsiteY0" fmla="*/ 5078292 h 6857999"/>
              <a:gd name="connsiteX1" fmla="*/ 517478 w 3762375"/>
              <a:gd name="connsiteY1" fmla="*/ 5791012 h 6857999"/>
              <a:gd name="connsiteX2" fmla="*/ 20000 w 3762375"/>
              <a:gd name="connsiteY2" fmla="*/ 2930296 h 6857999"/>
              <a:gd name="connsiteX3" fmla="*/ 1881186 w 3762375"/>
              <a:gd name="connsiteY3" fmla="*/ -1 h 6857999"/>
              <a:gd name="connsiteX4" fmla="*/ 3530480 w 3762375"/>
              <a:gd name="connsiteY4" fmla="*/ 5078292 h 6857999"/>
              <a:gd name="connsiteX0" fmla="*/ 3776661 w 3776661"/>
              <a:gd name="connsiteY0" fmla="*/ 6830893 h 7628864"/>
              <a:gd name="connsiteX1" fmla="*/ 544584 w 3776661"/>
              <a:gd name="connsiteY1" fmla="*/ 5791013 h 7628864"/>
              <a:gd name="connsiteX2" fmla="*/ 47106 w 3776661"/>
              <a:gd name="connsiteY2" fmla="*/ 2930297 h 7628864"/>
              <a:gd name="connsiteX3" fmla="*/ 1908292 w 3776661"/>
              <a:gd name="connsiteY3" fmla="*/ 0 h 7628864"/>
              <a:gd name="connsiteX4" fmla="*/ 3776661 w 3776661"/>
              <a:gd name="connsiteY4" fmla="*/ 6830893 h 7628864"/>
              <a:gd name="connsiteX0" fmla="*/ 3776661 w 3917244"/>
              <a:gd name="connsiteY0" fmla="*/ 6840418 h 7638389"/>
              <a:gd name="connsiteX1" fmla="*/ 544584 w 3917244"/>
              <a:gd name="connsiteY1" fmla="*/ 5800538 h 7638389"/>
              <a:gd name="connsiteX2" fmla="*/ 47106 w 3917244"/>
              <a:gd name="connsiteY2" fmla="*/ 2939822 h 7638389"/>
              <a:gd name="connsiteX3" fmla="*/ 3756142 w 3917244"/>
              <a:gd name="connsiteY3" fmla="*/ 0 h 7638389"/>
              <a:gd name="connsiteX4" fmla="*/ 3776661 w 3917244"/>
              <a:gd name="connsiteY4" fmla="*/ 6840418 h 7638389"/>
              <a:gd name="connsiteX0" fmla="*/ 3776661 w 3776661"/>
              <a:gd name="connsiteY0" fmla="*/ 6840418 h 7638389"/>
              <a:gd name="connsiteX1" fmla="*/ 544584 w 3776661"/>
              <a:gd name="connsiteY1" fmla="*/ 5800538 h 7638389"/>
              <a:gd name="connsiteX2" fmla="*/ 47106 w 3776661"/>
              <a:gd name="connsiteY2" fmla="*/ 2939822 h 7638389"/>
              <a:gd name="connsiteX3" fmla="*/ 3756142 w 3776661"/>
              <a:gd name="connsiteY3" fmla="*/ 0 h 7638389"/>
              <a:gd name="connsiteX4" fmla="*/ 3776661 w 3776661"/>
              <a:gd name="connsiteY4" fmla="*/ 6840418 h 7638389"/>
              <a:gd name="connsiteX0" fmla="*/ 3776661 w 3776661"/>
              <a:gd name="connsiteY0" fmla="*/ 6840418 h 7638389"/>
              <a:gd name="connsiteX1" fmla="*/ 544584 w 3776661"/>
              <a:gd name="connsiteY1" fmla="*/ 5800538 h 7638389"/>
              <a:gd name="connsiteX2" fmla="*/ 47106 w 3776661"/>
              <a:gd name="connsiteY2" fmla="*/ 2939822 h 7638389"/>
              <a:gd name="connsiteX3" fmla="*/ 3756142 w 3776661"/>
              <a:gd name="connsiteY3" fmla="*/ 0 h 7638389"/>
              <a:gd name="connsiteX4" fmla="*/ 3776661 w 3776661"/>
              <a:gd name="connsiteY4" fmla="*/ 6840418 h 7638389"/>
              <a:gd name="connsiteX0" fmla="*/ 3151041 w 3740122"/>
              <a:gd name="connsiteY0" fmla="*/ 6411793 h 7288872"/>
              <a:gd name="connsiteX1" fmla="*/ 528564 w 3740122"/>
              <a:gd name="connsiteY1" fmla="*/ 5800538 h 7288872"/>
              <a:gd name="connsiteX2" fmla="*/ 31086 w 3740122"/>
              <a:gd name="connsiteY2" fmla="*/ 2939822 h 7288872"/>
              <a:gd name="connsiteX3" fmla="*/ 3740122 w 3740122"/>
              <a:gd name="connsiteY3" fmla="*/ 0 h 7288872"/>
              <a:gd name="connsiteX4" fmla="*/ 3151041 w 3740122"/>
              <a:gd name="connsiteY4" fmla="*/ 6411793 h 7288872"/>
              <a:gd name="connsiteX0" fmla="*/ 3875071 w 3875071"/>
              <a:gd name="connsiteY0" fmla="*/ 6897568 h 7686037"/>
              <a:gd name="connsiteX1" fmla="*/ 547744 w 3875071"/>
              <a:gd name="connsiteY1" fmla="*/ 5800538 h 7686037"/>
              <a:gd name="connsiteX2" fmla="*/ 50266 w 3875071"/>
              <a:gd name="connsiteY2" fmla="*/ 2939822 h 7686037"/>
              <a:gd name="connsiteX3" fmla="*/ 3759302 w 3875071"/>
              <a:gd name="connsiteY3" fmla="*/ 0 h 7686037"/>
              <a:gd name="connsiteX4" fmla="*/ 3875071 w 3875071"/>
              <a:gd name="connsiteY4" fmla="*/ 6897568 h 7686037"/>
              <a:gd name="connsiteX0" fmla="*/ 3971518 w 3971518"/>
              <a:gd name="connsiteY0" fmla="*/ 7585234 h 8461799"/>
              <a:gd name="connsiteX1" fmla="*/ 644191 w 3971518"/>
              <a:gd name="connsiteY1" fmla="*/ 6488204 h 8461799"/>
              <a:gd name="connsiteX2" fmla="*/ 32413 w 3971518"/>
              <a:gd name="connsiteY2" fmla="*/ 769988 h 8461799"/>
              <a:gd name="connsiteX3" fmla="*/ 3855749 w 3971518"/>
              <a:gd name="connsiteY3" fmla="*/ 687666 h 8461799"/>
              <a:gd name="connsiteX4" fmla="*/ 3971518 w 3971518"/>
              <a:gd name="connsiteY4" fmla="*/ 7585234 h 8461799"/>
              <a:gd name="connsiteX0" fmla="*/ 3939105 w 3939105"/>
              <a:gd name="connsiteY0" fmla="*/ 7585234 h 8461799"/>
              <a:gd name="connsiteX1" fmla="*/ 611778 w 3939105"/>
              <a:gd name="connsiteY1" fmla="*/ 6488204 h 8461799"/>
              <a:gd name="connsiteX2" fmla="*/ 0 w 3939105"/>
              <a:gd name="connsiteY2" fmla="*/ 769988 h 8461799"/>
              <a:gd name="connsiteX3" fmla="*/ 3823336 w 3939105"/>
              <a:gd name="connsiteY3" fmla="*/ 687666 h 8461799"/>
              <a:gd name="connsiteX4" fmla="*/ 3939105 w 3939105"/>
              <a:gd name="connsiteY4" fmla="*/ 7585234 h 8461799"/>
              <a:gd name="connsiteX0" fmla="*/ 3815280 w 3815280"/>
              <a:gd name="connsiteY0" fmla="*/ 7634032 h 8512824"/>
              <a:gd name="connsiteX1" fmla="*/ 487953 w 3815280"/>
              <a:gd name="connsiteY1" fmla="*/ 6537002 h 8512824"/>
              <a:gd name="connsiteX2" fmla="*/ 0 w 3815280"/>
              <a:gd name="connsiteY2" fmla="*/ 752111 h 8512824"/>
              <a:gd name="connsiteX3" fmla="*/ 3699511 w 3815280"/>
              <a:gd name="connsiteY3" fmla="*/ 736464 h 8512824"/>
              <a:gd name="connsiteX4" fmla="*/ 3815280 w 3815280"/>
              <a:gd name="connsiteY4" fmla="*/ 7634032 h 8512824"/>
              <a:gd name="connsiteX0" fmla="*/ 4026409 w 4026409"/>
              <a:gd name="connsiteY0" fmla="*/ 7634032 h 8892607"/>
              <a:gd name="connsiteX1" fmla="*/ 165682 w 4026409"/>
              <a:gd name="connsiteY1" fmla="*/ 7737152 h 8892607"/>
              <a:gd name="connsiteX2" fmla="*/ 211129 w 4026409"/>
              <a:gd name="connsiteY2" fmla="*/ 752111 h 8892607"/>
              <a:gd name="connsiteX3" fmla="*/ 3910640 w 4026409"/>
              <a:gd name="connsiteY3" fmla="*/ 736464 h 8892607"/>
              <a:gd name="connsiteX4" fmla="*/ 4026409 w 4026409"/>
              <a:gd name="connsiteY4" fmla="*/ 7634032 h 8892607"/>
              <a:gd name="connsiteX0" fmla="*/ 4017782 w 4017782"/>
              <a:gd name="connsiteY0" fmla="*/ 7634032 h 8845642"/>
              <a:gd name="connsiteX1" fmla="*/ 166580 w 4017782"/>
              <a:gd name="connsiteY1" fmla="*/ 7622852 h 8845642"/>
              <a:gd name="connsiteX2" fmla="*/ 202502 w 4017782"/>
              <a:gd name="connsiteY2" fmla="*/ 752111 h 8845642"/>
              <a:gd name="connsiteX3" fmla="*/ 3902013 w 4017782"/>
              <a:gd name="connsiteY3" fmla="*/ 736464 h 8845642"/>
              <a:gd name="connsiteX4" fmla="*/ 4017782 w 4017782"/>
              <a:gd name="connsiteY4" fmla="*/ 7634032 h 8845642"/>
              <a:gd name="connsiteX0" fmla="*/ 3938407 w 3938407"/>
              <a:gd name="connsiteY0" fmla="*/ 7634032 h 8829536"/>
              <a:gd name="connsiteX1" fmla="*/ 87205 w 3938407"/>
              <a:gd name="connsiteY1" fmla="*/ 7622852 h 8829536"/>
              <a:gd name="connsiteX2" fmla="*/ 123127 w 3938407"/>
              <a:gd name="connsiteY2" fmla="*/ 752111 h 8829536"/>
              <a:gd name="connsiteX3" fmla="*/ 3822638 w 3938407"/>
              <a:gd name="connsiteY3" fmla="*/ 736464 h 8829536"/>
              <a:gd name="connsiteX4" fmla="*/ 3938407 w 3938407"/>
              <a:gd name="connsiteY4" fmla="*/ 7634032 h 8829536"/>
              <a:gd name="connsiteX0" fmla="*/ 3938407 w 3938407"/>
              <a:gd name="connsiteY0" fmla="*/ 7634032 h 8829536"/>
              <a:gd name="connsiteX1" fmla="*/ 87205 w 3938407"/>
              <a:gd name="connsiteY1" fmla="*/ 7622852 h 8829536"/>
              <a:gd name="connsiteX2" fmla="*/ 123127 w 3938407"/>
              <a:gd name="connsiteY2" fmla="*/ 752111 h 8829536"/>
              <a:gd name="connsiteX3" fmla="*/ 3822638 w 3938407"/>
              <a:gd name="connsiteY3" fmla="*/ 736464 h 8829536"/>
              <a:gd name="connsiteX4" fmla="*/ 3938407 w 3938407"/>
              <a:gd name="connsiteY4" fmla="*/ 7634032 h 8829536"/>
              <a:gd name="connsiteX0" fmla="*/ 3938407 w 3938407"/>
              <a:gd name="connsiteY0" fmla="*/ 7634032 h 8829536"/>
              <a:gd name="connsiteX1" fmla="*/ 87205 w 3938407"/>
              <a:gd name="connsiteY1" fmla="*/ 7622852 h 8829536"/>
              <a:gd name="connsiteX2" fmla="*/ 123127 w 3938407"/>
              <a:gd name="connsiteY2" fmla="*/ 752111 h 8829536"/>
              <a:gd name="connsiteX3" fmla="*/ 3822638 w 3938407"/>
              <a:gd name="connsiteY3" fmla="*/ 736464 h 8829536"/>
              <a:gd name="connsiteX4" fmla="*/ 3938407 w 3938407"/>
              <a:gd name="connsiteY4" fmla="*/ 7634032 h 8829536"/>
              <a:gd name="connsiteX0" fmla="*/ 3938407 w 3938407"/>
              <a:gd name="connsiteY0" fmla="*/ 7070844 h 8266348"/>
              <a:gd name="connsiteX1" fmla="*/ 87205 w 3938407"/>
              <a:gd name="connsiteY1" fmla="*/ 7059664 h 8266348"/>
              <a:gd name="connsiteX2" fmla="*/ 123127 w 3938407"/>
              <a:gd name="connsiteY2" fmla="*/ 188923 h 8266348"/>
              <a:gd name="connsiteX3" fmla="*/ 3822638 w 3938407"/>
              <a:gd name="connsiteY3" fmla="*/ 173276 h 8266348"/>
              <a:gd name="connsiteX4" fmla="*/ 3938407 w 3938407"/>
              <a:gd name="connsiteY4" fmla="*/ 7070844 h 8266348"/>
              <a:gd name="connsiteX0" fmla="*/ 3938407 w 4015143"/>
              <a:gd name="connsiteY0" fmla="*/ 7113151 h 8308655"/>
              <a:gd name="connsiteX1" fmla="*/ 87205 w 4015143"/>
              <a:gd name="connsiteY1" fmla="*/ 7101971 h 8308655"/>
              <a:gd name="connsiteX2" fmla="*/ 123127 w 4015143"/>
              <a:gd name="connsiteY2" fmla="*/ 231230 h 8308655"/>
              <a:gd name="connsiteX3" fmla="*/ 4015143 w 4015143"/>
              <a:gd name="connsiteY3" fmla="*/ 87246 h 8308655"/>
              <a:gd name="connsiteX4" fmla="*/ 3938407 w 4015143"/>
              <a:gd name="connsiteY4" fmla="*/ 7113151 h 8308655"/>
              <a:gd name="connsiteX0" fmla="*/ 3938407 w 4015940"/>
              <a:gd name="connsiteY0" fmla="*/ 7113151 h 8308655"/>
              <a:gd name="connsiteX1" fmla="*/ 87205 w 4015940"/>
              <a:gd name="connsiteY1" fmla="*/ 7101971 h 8308655"/>
              <a:gd name="connsiteX2" fmla="*/ 123127 w 4015940"/>
              <a:gd name="connsiteY2" fmla="*/ 231230 h 8308655"/>
              <a:gd name="connsiteX3" fmla="*/ 4015143 w 4015940"/>
              <a:gd name="connsiteY3" fmla="*/ 87246 h 8308655"/>
              <a:gd name="connsiteX4" fmla="*/ 3938407 w 4015940"/>
              <a:gd name="connsiteY4" fmla="*/ 7113151 h 8308655"/>
              <a:gd name="connsiteX0" fmla="*/ 3938407 w 4015940"/>
              <a:gd name="connsiteY0" fmla="*/ 7031057 h 8226561"/>
              <a:gd name="connsiteX1" fmla="*/ 87205 w 4015940"/>
              <a:gd name="connsiteY1" fmla="*/ 7019877 h 8226561"/>
              <a:gd name="connsiteX2" fmla="*/ 123127 w 4015940"/>
              <a:gd name="connsiteY2" fmla="*/ 149136 h 8226561"/>
              <a:gd name="connsiteX3" fmla="*/ 4015143 w 4015940"/>
              <a:gd name="connsiteY3" fmla="*/ 5152 h 8226561"/>
              <a:gd name="connsiteX4" fmla="*/ 3938407 w 4015940"/>
              <a:gd name="connsiteY4" fmla="*/ 7031057 h 8226561"/>
              <a:gd name="connsiteX0" fmla="*/ 3146868 w 4041839"/>
              <a:gd name="connsiteY0" fmla="*/ 6549794 h 7948422"/>
              <a:gd name="connsiteX1" fmla="*/ 113814 w 4041839"/>
              <a:gd name="connsiteY1" fmla="*/ 7019877 h 7948422"/>
              <a:gd name="connsiteX2" fmla="*/ 149736 w 4041839"/>
              <a:gd name="connsiteY2" fmla="*/ 149136 h 7948422"/>
              <a:gd name="connsiteX3" fmla="*/ 4041752 w 4041839"/>
              <a:gd name="connsiteY3" fmla="*/ 5152 h 7948422"/>
              <a:gd name="connsiteX4" fmla="*/ 3146868 w 4041839"/>
              <a:gd name="connsiteY4" fmla="*/ 6549794 h 7948422"/>
              <a:gd name="connsiteX0" fmla="*/ 4149953 w 4149953"/>
              <a:gd name="connsiteY0" fmla="*/ 7079184 h 8274330"/>
              <a:gd name="connsiteX1" fmla="*/ 170415 w 4149953"/>
              <a:gd name="connsiteY1" fmla="*/ 7019877 h 8274330"/>
              <a:gd name="connsiteX2" fmla="*/ 206337 w 4149953"/>
              <a:gd name="connsiteY2" fmla="*/ 149136 h 8274330"/>
              <a:gd name="connsiteX3" fmla="*/ 4098353 w 4149953"/>
              <a:gd name="connsiteY3" fmla="*/ 5152 h 8274330"/>
              <a:gd name="connsiteX4" fmla="*/ 4149953 w 4149953"/>
              <a:gd name="connsiteY4" fmla="*/ 7079184 h 8274330"/>
              <a:gd name="connsiteX0" fmla="*/ 4149953 w 4149953"/>
              <a:gd name="connsiteY0" fmla="*/ 7079184 h 7556332"/>
              <a:gd name="connsiteX1" fmla="*/ 170415 w 4149953"/>
              <a:gd name="connsiteY1" fmla="*/ 7019877 h 7556332"/>
              <a:gd name="connsiteX2" fmla="*/ 206337 w 4149953"/>
              <a:gd name="connsiteY2" fmla="*/ 149136 h 7556332"/>
              <a:gd name="connsiteX3" fmla="*/ 4098353 w 4149953"/>
              <a:gd name="connsiteY3" fmla="*/ 5152 h 7556332"/>
              <a:gd name="connsiteX4" fmla="*/ 4149953 w 4149953"/>
              <a:gd name="connsiteY4" fmla="*/ 7079184 h 7556332"/>
              <a:gd name="connsiteX0" fmla="*/ 4065423 w 4065423"/>
              <a:gd name="connsiteY0" fmla="*/ 7079184 h 7555590"/>
              <a:gd name="connsiteX1" fmla="*/ 85885 w 4065423"/>
              <a:gd name="connsiteY1" fmla="*/ 7019877 h 7555590"/>
              <a:gd name="connsiteX2" fmla="*/ 121807 w 4065423"/>
              <a:gd name="connsiteY2" fmla="*/ 149136 h 7555590"/>
              <a:gd name="connsiteX3" fmla="*/ 4013823 w 4065423"/>
              <a:gd name="connsiteY3" fmla="*/ 5152 h 7555590"/>
              <a:gd name="connsiteX4" fmla="*/ 4065423 w 4065423"/>
              <a:gd name="connsiteY4" fmla="*/ 7079184 h 7555590"/>
              <a:gd name="connsiteX0" fmla="*/ 4145917 w 4145917"/>
              <a:gd name="connsiteY0" fmla="*/ 7079184 h 7440337"/>
              <a:gd name="connsiteX1" fmla="*/ 166379 w 4145917"/>
              <a:gd name="connsiteY1" fmla="*/ 7019877 h 7440337"/>
              <a:gd name="connsiteX2" fmla="*/ 202301 w 4145917"/>
              <a:gd name="connsiteY2" fmla="*/ 149136 h 7440337"/>
              <a:gd name="connsiteX3" fmla="*/ 4094317 w 4145917"/>
              <a:gd name="connsiteY3" fmla="*/ 5152 h 7440337"/>
              <a:gd name="connsiteX4" fmla="*/ 4145917 w 4145917"/>
              <a:gd name="connsiteY4" fmla="*/ 7079184 h 7440337"/>
              <a:gd name="connsiteX0" fmla="*/ 4040735 w 4040735"/>
              <a:gd name="connsiteY0" fmla="*/ 7079184 h 7582194"/>
              <a:gd name="connsiteX1" fmla="*/ 61197 w 4040735"/>
              <a:gd name="connsiteY1" fmla="*/ 7019877 h 7582194"/>
              <a:gd name="connsiteX2" fmla="*/ 97119 w 4040735"/>
              <a:gd name="connsiteY2" fmla="*/ 149136 h 7582194"/>
              <a:gd name="connsiteX3" fmla="*/ 3989135 w 4040735"/>
              <a:gd name="connsiteY3" fmla="*/ 5152 h 7582194"/>
              <a:gd name="connsiteX4" fmla="*/ 4040735 w 4040735"/>
              <a:gd name="connsiteY4" fmla="*/ 7079184 h 7582194"/>
              <a:gd name="connsiteX0" fmla="*/ 4069494 w 4069494"/>
              <a:gd name="connsiteY0" fmla="*/ 7079184 h 7550867"/>
              <a:gd name="connsiteX1" fmla="*/ 89956 w 4069494"/>
              <a:gd name="connsiteY1" fmla="*/ 7019877 h 7550867"/>
              <a:gd name="connsiteX2" fmla="*/ 125878 w 4069494"/>
              <a:gd name="connsiteY2" fmla="*/ 149136 h 7550867"/>
              <a:gd name="connsiteX3" fmla="*/ 4017894 w 4069494"/>
              <a:gd name="connsiteY3" fmla="*/ 5152 h 7550867"/>
              <a:gd name="connsiteX4" fmla="*/ 4069494 w 4069494"/>
              <a:gd name="connsiteY4" fmla="*/ 7079184 h 7550867"/>
              <a:gd name="connsiteX0" fmla="*/ 3979538 w 3979538"/>
              <a:gd name="connsiteY0" fmla="*/ 7079184 h 7079184"/>
              <a:gd name="connsiteX1" fmla="*/ 0 w 3979538"/>
              <a:gd name="connsiteY1" fmla="*/ 7019877 h 7079184"/>
              <a:gd name="connsiteX2" fmla="*/ 35922 w 3979538"/>
              <a:gd name="connsiteY2" fmla="*/ 149136 h 7079184"/>
              <a:gd name="connsiteX3" fmla="*/ 3927938 w 3979538"/>
              <a:gd name="connsiteY3" fmla="*/ 5152 h 7079184"/>
              <a:gd name="connsiteX4" fmla="*/ 3979538 w 3979538"/>
              <a:gd name="connsiteY4" fmla="*/ 7079184 h 7079184"/>
              <a:gd name="connsiteX0" fmla="*/ 3522338 w 3928124"/>
              <a:gd name="connsiteY0" fmla="*/ 6643249 h 7019877"/>
              <a:gd name="connsiteX1" fmla="*/ 0 w 3928124"/>
              <a:gd name="connsiteY1" fmla="*/ 7019877 h 7019877"/>
              <a:gd name="connsiteX2" fmla="*/ 35922 w 3928124"/>
              <a:gd name="connsiteY2" fmla="*/ 149136 h 7019877"/>
              <a:gd name="connsiteX3" fmla="*/ 3927938 w 3928124"/>
              <a:gd name="connsiteY3" fmla="*/ 5152 h 7019877"/>
              <a:gd name="connsiteX4" fmla="*/ 3522338 w 3928124"/>
              <a:gd name="connsiteY4" fmla="*/ 6643249 h 7019877"/>
              <a:gd name="connsiteX0" fmla="*/ 3798785 w 3928462"/>
              <a:gd name="connsiteY0" fmla="*/ 7004756 h 7019877"/>
              <a:gd name="connsiteX1" fmla="*/ 0 w 3928462"/>
              <a:gd name="connsiteY1" fmla="*/ 7019877 h 7019877"/>
              <a:gd name="connsiteX2" fmla="*/ 35922 w 3928462"/>
              <a:gd name="connsiteY2" fmla="*/ 149136 h 7019877"/>
              <a:gd name="connsiteX3" fmla="*/ 3927938 w 3928462"/>
              <a:gd name="connsiteY3" fmla="*/ 5152 h 7019877"/>
              <a:gd name="connsiteX4" fmla="*/ 3798785 w 3928462"/>
              <a:gd name="connsiteY4" fmla="*/ 7004756 h 7019877"/>
              <a:gd name="connsiteX0" fmla="*/ 3798785 w 3798785"/>
              <a:gd name="connsiteY0" fmla="*/ 6892674 h 6907795"/>
              <a:gd name="connsiteX1" fmla="*/ 0 w 3798785"/>
              <a:gd name="connsiteY1" fmla="*/ 6907795 h 6907795"/>
              <a:gd name="connsiteX2" fmla="*/ 35922 w 3798785"/>
              <a:gd name="connsiteY2" fmla="*/ 37054 h 6907795"/>
              <a:gd name="connsiteX3" fmla="*/ 3555799 w 3798785"/>
              <a:gd name="connsiteY3" fmla="*/ 456596 h 6907795"/>
              <a:gd name="connsiteX4" fmla="*/ 3798785 w 3798785"/>
              <a:gd name="connsiteY4" fmla="*/ 6892674 h 6907795"/>
              <a:gd name="connsiteX0" fmla="*/ 3798785 w 3798785"/>
              <a:gd name="connsiteY0" fmla="*/ 6945047 h 6960168"/>
              <a:gd name="connsiteX1" fmla="*/ 0 w 3798785"/>
              <a:gd name="connsiteY1" fmla="*/ 6960168 h 6960168"/>
              <a:gd name="connsiteX2" fmla="*/ 35922 w 3798785"/>
              <a:gd name="connsiteY2" fmla="*/ 89427 h 6960168"/>
              <a:gd name="connsiteX3" fmla="*/ 3779083 w 3798785"/>
              <a:gd name="connsiteY3" fmla="*/ 73034 h 6960168"/>
              <a:gd name="connsiteX4" fmla="*/ 3798785 w 3798785"/>
              <a:gd name="connsiteY4" fmla="*/ 6945047 h 6960168"/>
              <a:gd name="connsiteX0" fmla="*/ 3798785 w 3798785"/>
              <a:gd name="connsiteY0" fmla="*/ 6872013 h 6887134"/>
              <a:gd name="connsiteX1" fmla="*/ 0 w 3798785"/>
              <a:gd name="connsiteY1" fmla="*/ 6887134 h 6887134"/>
              <a:gd name="connsiteX2" fmla="*/ 35922 w 3798785"/>
              <a:gd name="connsiteY2" fmla="*/ 16393 h 6887134"/>
              <a:gd name="connsiteX3" fmla="*/ 3779083 w 3798785"/>
              <a:gd name="connsiteY3" fmla="*/ 0 h 6887134"/>
              <a:gd name="connsiteX4" fmla="*/ 3798785 w 3798785"/>
              <a:gd name="connsiteY4" fmla="*/ 6872013 h 6887134"/>
              <a:gd name="connsiteX0" fmla="*/ 3798785 w 3798785"/>
              <a:gd name="connsiteY0" fmla="*/ 6872448 h 6887569"/>
              <a:gd name="connsiteX1" fmla="*/ 0 w 3798785"/>
              <a:gd name="connsiteY1" fmla="*/ 6887569 h 6887569"/>
              <a:gd name="connsiteX2" fmla="*/ 35922 w 3798785"/>
              <a:gd name="connsiteY2" fmla="*/ 16828 h 6887569"/>
              <a:gd name="connsiteX3" fmla="*/ 3779083 w 3798785"/>
              <a:gd name="connsiteY3" fmla="*/ 435 h 6887569"/>
              <a:gd name="connsiteX4" fmla="*/ 3798785 w 3798785"/>
              <a:gd name="connsiteY4" fmla="*/ 6872448 h 6887569"/>
              <a:gd name="connsiteX0" fmla="*/ 3762863 w 3762863"/>
              <a:gd name="connsiteY0" fmla="*/ 6872448 h 6872448"/>
              <a:gd name="connsiteX1" fmla="*/ 134675 w 3762863"/>
              <a:gd name="connsiteY1" fmla="*/ 6812506 h 6872448"/>
              <a:gd name="connsiteX2" fmla="*/ 0 w 3762863"/>
              <a:gd name="connsiteY2" fmla="*/ 16828 h 6872448"/>
              <a:gd name="connsiteX3" fmla="*/ 3743161 w 3762863"/>
              <a:gd name="connsiteY3" fmla="*/ 435 h 6872448"/>
              <a:gd name="connsiteX4" fmla="*/ 3762863 w 3762863"/>
              <a:gd name="connsiteY4" fmla="*/ 6872448 h 6872448"/>
              <a:gd name="connsiteX0" fmla="*/ 3846553 w 3846553"/>
              <a:gd name="connsiteY0" fmla="*/ 6872448 h 6880745"/>
              <a:gd name="connsiteX1" fmla="*/ 0 w 3846553"/>
              <a:gd name="connsiteY1" fmla="*/ 6880745 h 6880745"/>
              <a:gd name="connsiteX2" fmla="*/ 83690 w 3846553"/>
              <a:gd name="connsiteY2" fmla="*/ 16828 h 6880745"/>
              <a:gd name="connsiteX3" fmla="*/ 3826851 w 3846553"/>
              <a:gd name="connsiteY3" fmla="*/ 435 h 6880745"/>
              <a:gd name="connsiteX4" fmla="*/ 3846553 w 3846553"/>
              <a:gd name="connsiteY4" fmla="*/ 6872448 h 6880745"/>
              <a:gd name="connsiteX0" fmla="*/ 3832905 w 3832905"/>
              <a:gd name="connsiteY0" fmla="*/ 6872448 h 6880745"/>
              <a:gd name="connsiteX1" fmla="*/ 0 w 3832905"/>
              <a:gd name="connsiteY1" fmla="*/ 6880745 h 6880745"/>
              <a:gd name="connsiteX2" fmla="*/ 70042 w 3832905"/>
              <a:gd name="connsiteY2" fmla="*/ 16828 h 6880745"/>
              <a:gd name="connsiteX3" fmla="*/ 3813203 w 3832905"/>
              <a:gd name="connsiteY3" fmla="*/ 435 h 6880745"/>
              <a:gd name="connsiteX4" fmla="*/ 3832905 w 3832905"/>
              <a:gd name="connsiteY4" fmla="*/ 6872448 h 688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905" h="6880745">
                <a:moveTo>
                  <a:pt x="3832905" y="6872448"/>
                </a:moveTo>
                <a:lnTo>
                  <a:pt x="0" y="6880745"/>
                </a:lnTo>
                <a:cubicBezTo>
                  <a:pt x="1476330" y="4394243"/>
                  <a:pt x="890865" y="1554366"/>
                  <a:pt x="70042" y="16828"/>
                </a:cubicBezTo>
                <a:cubicBezTo>
                  <a:pt x="1342713" y="-4209"/>
                  <a:pt x="2879927" y="435"/>
                  <a:pt x="3813203" y="435"/>
                </a:cubicBezTo>
                <a:cubicBezTo>
                  <a:pt x="3823552" y="1741325"/>
                  <a:pt x="3826065" y="4579609"/>
                  <a:pt x="3832905" y="6872448"/>
                </a:cubicBezTo>
                <a:close/>
              </a:path>
            </a:pathLst>
          </a:custGeom>
          <a:solidFill>
            <a:schemeClr val="bg1">
              <a:lumMod val="95000"/>
            </a:schemeClr>
          </a:solidFill>
        </p:spPr>
        <p:txBody>
          <a:bodyPr anchor="ctr">
            <a:normAutofit/>
          </a:bodyPr>
          <a:lstStyle>
            <a:lvl1pPr algn="ctr">
              <a:defRPr sz="1600" b="0">
                <a:solidFill>
                  <a:schemeClr val="tx1"/>
                </a:solidFill>
              </a:defRPr>
            </a:lvl1pPr>
          </a:lstStyle>
          <a:p>
            <a:r>
              <a:rPr lang="fr-FR" dirty="0"/>
              <a:t>=</a:t>
            </a:r>
          </a:p>
        </p:txBody>
      </p:sp>
      <p:sp>
        <p:nvSpPr>
          <p:cNvPr id="3" name="Espace réservé du numéro de diapositive 2">
            <a:extLst>
              <a:ext uri="{FF2B5EF4-FFF2-40B4-BE49-F238E27FC236}">
                <a16:creationId xmlns:a16="http://schemas.microsoft.com/office/drawing/2014/main" id="{CDC45414-2818-0839-9FE8-3CC299832B49}"/>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2694A41C-22E1-1741-CFE6-34DDD6DB0679}"/>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06718F70-4782-E3F5-0AF6-56E42CEA6516}"/>
              </a:ext>
            </a:extLst>
          </p:cNvPr>
          <p:cNvSpPr>
            <a:spLocks noGrp="1"/>
          </p:cNvSpPr>
          <p:nvPr>
            <p:ph type="dt" sz="half" idx="12"/>
          </p:nvPr>
        </p:nvSpPr>
        <p:spPr/>
        <p:txBody>
          <a:bodyPr/>
          <a:lstStyle/>
          <a:p>
            <a:r>
              <a:rPr lang="fr-FR" dirty="0"/>
              <a:t>5 juillet 2023</a:t>
            </a:r>
          </a:p>
        </p:txBody>
      </p:sp>
      <p:sp>
        <p:nvSpPr>
          <p:cNvPr id="14" name="Titre 1">
            <a:extLst>
              <a:ext uri="{FF2B5EF4-FFF2-40B4-BE49-F238E27FC236}">
                <a16:creationId xmlns:a16="http://schemas.microsoft.com/office/drawing/2014/main" id="{1BA6F6DB-84C5-23C1-4D1E-F88CD89F4B9B}"/>
              </a:ext>
            </a:extLst>
          </p:cNvPr>
          <p:cNvSpPr>
            <a:spLocks noGrp="1"/>
          </p:cNvSpPr>
          <p:nvPr>
            <p:ph type="title" hasCustomPrompt="1"/>
          </p:nvPr>
        </p:nvSpPr>
        <p:spPr>
          <a:xfrm>
            <a:off x="1458107" y="2889250"/>
            <a:ext cx="5394978" cy="2056376"/>
          </a:xfrm>
          <a:prstGeom prst="rect">
            <a:avLst/>
          </a:prstGeom>
        </p:spPr>
        <p:txBody>
          <a:bodyPr wrap="square" anchor="ctr" anchorCtr="0">
            <a:noAutofit/>
          </a:bodyPr>
          <a:lstStyle>
            <a:lvl1pPr>
              <a:defRPr sz="3200" normalizeH="0" baseline="0"/>
            </a:lvl1pPr>
          </a:lstStyle>
          <a:p>
            <a:r>
              <a:rPr lang="fr-FR" dirty="0"/>
              <a:t>Titre de la partie</a:t>
            </a:r>
          </a:p>
        </p:txBody>
      </p:sp>
      <p:sp>
        <p:nvSpPr>
          <p:cNvPr id="27" name="Arc 26">
            <a:extLst>
              <a:ext uri="{FF2B5EF4-FFF2-40B4-BE49-F238E27FC236}">
                <a16:creationId xmlns:a16="http://schemas.microsoft.com/office/drawing/2014/main" id="{48A2829A-F625-D892-C7A6-C772DE4A6CAD}"/>
              </a:ext>
            </a:extLst>
          </p:cNvPr>
          <p:cNvSpPr/>
          <p:nvPr userDrawn="1"/>
        </p:nvSpPr>
        <p:spPr>
          <a:xfrm>
            <a:off x="5933083" y="-723015"/>
            <a:ext cx="2361943" cy="8304028"/>
          </a:xfrm>
          <a:prstGeom prst="arc">
            <a:avLst>
              <a:gd name="adj1" fmla="val 16836333"/>
              <a:gd name="adj2" fmla="val 4759213"/>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34" name="Connecteur droit 33">
            <a:extLst>
              <a:ext uri="{FF2B5EF4-FFF2-40B4-BE49-F238E27FC236}">
                <a16:creationId xmlns:a16="http://schemas.microsoft.com/office/drawing/2014/main" id="{5A122F01-DA4F-6F27-B622-A491B9F1BE10}"/>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93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2">
            <a:extLst>
              <a:ext uri="{FF2B5EF4-FFF2-40B4-BE49-F238E27FC236}">
                <a16:creationId xmlns:a16="http://schemas.microsoft.com/office/drawing/2014/main" id="{E80BC05F-4276-8D95-1D77-FF534921877F}"/>
              </a:ext>
            </a:extLst>
          </p:cNvPr>
          <p:cNvSpPr>
            <a:spLocks noGrp="1"/>
          </p:cNvSpPr>
          <p:nvPr>
            <p:ph idx="1" hasCustomPrompt="1"/>
          </p:nvPr>
        </p:nvSpPr>
        <p:spPr>
          <a:xfrm>
            <a:off x="647704" y="1397000"/>
            <a:ext cx="1096326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282591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lune 1">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301FD7D-788D-D63A-1005-0FF5BF823A3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969500" y="0"/>
            <a:ext cx="2222500" cy="6858000"/>
          </a:xfrm>
          <a:prstGeom prst="rect">
            <a:avLst/>
          </a:prstGeom>
        </p:spPr>
      </p:pic>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2"/>
              </a:solidFill>
            </a:endParaRPr>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2">
            <a:extLst>
              <a:ext uri="{FF2B5EF4-FFF2-40B4-BE49-F238E27FC236}">
                <a16:creationId xmlns:a16="http://schemas.microsoft.com/office/drawing/2014/main" id="{E80BC05F-4276-8D95-1D77-FF534921877F}"/>
              </a:ext>
            </a:extLst>
          </p:cNvPr>
          <p:cNvSpPr>
            <a:spLocks noGrp="1"/>
          </p:cNvSpPr>
          <p:nvPr>
            <p:ph idx="1" hasCustomPrompt="1"/>
          </p:nvPr>
        </p:nvSpPr>
        <p:spPr>
          <a:xfrm>
            <a:off x="647704" y="1397000"/>
            <a:ext cx="1096326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240494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lun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2">
            <a:extLst>
              <a:ext uri="{FF2B5EF4-FFF2-40B4-BE49-F238E27FC236}">
                <a16:creationId xmlns:a16="http://schemas.microsoft.com/office/drawing/2014/main" id="{E80BC05F-4276-8D95-1D77-FF534921877F}"/>
              </a:ext>
            </a:extLst>
          </p:cNvPr>
          <p:cNvSpPr>
            <a:spLocks noGrp="1"/>
          </p:cNvSpPr>
          <p:nvPr>
            <p:ph idx="1" hasCustomPrompt="1"/>
          </p:nvPr>
        </p:nvSpPr>
        <p:spPr>
          <a:xfrm>
            <a:off x="647704" y="1397000"/>
            <a:ext cx="1096326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pic>
        <p:nvPicPr>
          <p:cNvPr id="11" name="Image 10">
            <a:extLst>
              <a:ext uri="{FF2B5EF4-FFF2-40B4-BE49-F238E27FC236}">
                <a16:creationId xmlns:a16="http://schemas.microsoft.com/office/drawing/2014/main" id="{65DF2D75-2006-1216-B386-AB9398648A7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96503" y="3261674"/>
            <a:ext cx="2095497" cy="3596325"/>
          </a:xfrm>
          <a:prstGeom prst="rect">
            <a:avLst/>
          </a:prstGeom>
        </p:spPr>
      </p:pic>
    </p:spTree>
    <p:extLst>
      <p:ext uri="{BB962C8B-B14F-4D97-AF65-F5344CB8AC3E}">
        <p14:creationId xmlns:p14="http://schemas.microsoft.com/office/powerpoint/2010/main" val="2861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photo 1">
    <p:spTree>
      <p:nvGrpSpPr>
        <p:cNvPr id="1" name=""/>
        <p:cNvGrpSpPr/>
        <p:nvPr/>
      </p:nvGrpSpPr>
      <p:grpSpPr>
        <a:xfrm>
          <a:off x="0" y="0"/>
          <a:ext cx="0" cy="0"/>
          <a:chOff x="0" y="0"/>
          <a:chExt cx="0" cy="0"/>
        </a:xfrm>
      </p:grpSpPr>
      <p:sp>
        <p:nvSpPr>
          <p:cNvPr id="9" name="Espace réservé pour une image  6">
            <a:extLst>
              <a:ext uri="{FF2B5EF4-FFF2-40B4-BE49-F238E27FC236}">
                <a16:creationId xmlns:a16="http://schemas.microsoft.com/office/drawing/2014/main" id="{AC82FB93-E5EB-611C-DBBC-5CF6ACD7BD29}"/>
              </a:ext>
            </a:extLst>
          </p:cNvPr>
          <p:cNvSpPr>
            <a:spLocks noGrp="1"/>
          </p:cNvSpPr>
          <p:nvPr>
            <p:ph type="pic" sz="quarter" idx="17"/>
          </p:nvPr>
        </p:nvSpPr>
        <p:spPr>
          <a:xfrm>
            <a:off x="9218430" y="0"/>
            <a:ext cx="2973565" cy="6858000"/>
          </a:xfrm>
        </p:spPr>
        <p:txBody>
          <a:bodyPr anchor="ctr">
            <a:normAutofit/>
          </a:bodyPr>
          <a:lstStyle>
            <a:lvl1pPr algn="ctr">
              <a:defRPr sz="1200" b="0">
                <a:solidFill>
                  <a:schemeClr val="tx1"/>
                </a:solidFill>
              </a:defRPr>
            </a:lvl1pPr>
          </a:lstStyle>
          <a:p>
            <a:endParaRPr lang="fr-FR" dirty="0"/>
          </a:p>
        </p:txBody>
      </p:sp>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AB39036F-3271-C79A-942A-F2AA534AB383}"/>
              </a:ext>
            </a:extLst>
          </p:cNvPr>
          <p:cNvSpPr>
            <a:spLocks noGrp="1"/>
          </p:cNvSpPr>
          <p:nvPr>
            <p:ph idx="1" hasCustomPrompt="1"/>
          </p:nvPr>
        </p:nvSpPr>
        <p:spPr>
          <a:xfrm>
            <a:off x="647704" y="1397000"/>
            <a:ext cx="816711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10312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photo 2">
    <p:spTree>
      <p:nvGrpSpPr>
        <p:cNvPr id="1" name=""/>
        <p:cNvGrpSpPr/>
        <p:nvPr/>
      </p:nvGrpSpPr>
      <p:grpSpPr>
        <a:xfrm>
          <a:off x="0" y="0"/>
          <a:ext cx="0" cy="0"/>
          <a:chOff x="0" y="0"/>
          <a:chExt cx="0" cy="0"/>
        </a:xfrm>
      </p:grpSpPr>
      <p:sp>
        <p:nvSpPr>
          <p:cNvPr id="9" name="Espace réservé pour une image  6">
            <a:extLst>
              <a:ext uri="{FF2B5EF4-FFF2-40B4-BE49-F238E27FC236}">
                <a16:creationId xmlns:a16="http://schemas.microsoft.com/office/drawing/2014/main" id="{AC82FB93-E5EB-611C-DBBC-5CF6ACD7BD29}"/>
              </a:ext>
            </a:extLst>
          </p:cNvPr>
          <p:cNvSpPr>
            <a:spLocks noGrp="1"/>
          </p:cNvSpPr>
          <p:nvPr>
            <p:ph type="pic" sz="quarter" idx="17"/>
          </p:nvPr>
        </p:nvSpPr>
        <p:spPr>
          <a:xfrm>
            <a:off x="7392894" y="0"/>
            <a:ext cx="4799102" cy="6858000"/>
          </a:xfrm>
        </p:spPr>
        <p:txBody>
          <a:bodyPr anchor="ctr">
            <a:normAutofit/>
          </a:bodyPr>
          <a:lstStyle>
            <a:lvl1pPr algn="ctr">
              <a:defRPr sz="1200" b="0">
                <a:solidFill>
                  <a:schemeClr val="tx1"/>
                </a:solidFill>
              </a:defRPr>
            </a:lvl1pPr>
          </a:lstStyle>
          <a:p>
            <a:endParaRPr lang="fr-FR" dirty="0"/>
          </a:p>
        </p:txBody>
      </p:sp>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93C67636-99BB-1AC5-7D59-A8162B2778C9}"/>
              </a:ext>
            </a:extLst>
          </p:cNvPr>
          <p:cNvSpPr>
            <a:spLocks noGrp="1"/>
          </p:cNvSpPr>
          <p:nvPr>
            <p:ph idx="1" hasCustomPrompt="1"/>
          </p:nvPr>
        </p:nvSpPr>
        <p:spPr>
          <a:xfrm>
            <a:off x="647705" y="1397000"/>
            <a:ext cx="6329164"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351965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736A9C-F184-9DBB-C4B2-72B72631BCD1}"/>
              </a:ext>
            </a:extLst>
          </p:cNvPr>
          <p:cNvSpPr>
            <a:spLocks noGrp="1"/>
          </p:cNvSpPr>
          <p:nvPr>
            <p:ph type="title"/>
          </p:nvPr>
        </p:nvSpPr>
        <p:spPr>
          <a:xfrm>
            <a:off x="291082" y="365125"/>
            <a:ext cx="11609836" cy="379478"/>
          </a:xfrm>
          <a:prstGeom prst="rect">
            <a:avLst/>
          </a:prstGeom>
        </p:spPr>
        <p:txBody>
          <a:bodyPr vert="horz" lIns="0" tIns="0" rIns="0" bIns="0" rtlCol="0" anchor="t">
            <a:normAutofit/>
          </a:bodyPr>
          <a:lstStyle/>
          <a:p>
            <a:r>
              <a:rPr lang="fr-FR" dirty="0"/>
              <a:t>Titre de la partie</a:t>
            </a:r>
            <a:br>
              <a:rPr lang="fr-FR" dirty="0"/>
            </a:br>
            <a:endParaRPr lang="fr-FR" dirty="0"/>
          </a:p>
        </p:txBody>
      </p:sp>
      <p:sp>
        <p:nvSpPr>
          <p:cNvPr id="3" name="Espace réservé du texte 2">
            <a:extLst>
              <a:ext uri="{FF2B5EF4-FFF2-40B4-BE49-F238E27FC236}">
                <a16:creationId xmlns:a16="http://schemas.microsoft.com/office/drawing/2014/main" id="{C84A398F-151D-6A98-55F7-2BDC1EC2B316}"/>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
        <p:nvSpPr>
          <p:cNvPr id="6" name="Espace réservé du numéro de diapositive 5">
            <a:extLst>
              <a:ext uri="{FF2B5EF4-FFF2-40B4-BE49-F238E27FC236}">
                <a16:creationId xmlns:a16="http://schemas.microsoft.com/office/drawing/2014/main" id="{CC9D12B1-F038-B0C3-CB2B-5B6A4A4F6AC8}"/>
              </a:ext>
            </a:extLst>
          </p:cNvPr>
          <p:cNvSpPr>
            <a:spLocks noGrp="1"/>
          </p:cNvSpPr>
          <p:nvPr>
            <p:ph type="sldNum" sz="quarter" idx="4"/>
          </p:nvPr>
        </p:nvSpPr>
        <p:spPr>
          <a:xfrm>
            <a:off x="291082" y="6492876"/>
            <a:ext cx="547118" cy="180000"/>
          </a:xfrm>
          <a:prstGeom prst="rect">
            <a:avLst/>
          </a:prstGeom>
        </p:spPr>
        <p:txBody>
          <a:bodyPr vert="horz" lIns="0" tIns="0" rIns="0" bIns="0" rtlCol="0" anchor="ctr"/>
          <a:lstStyle>
            <a:lvl1pPr algn="l">
              <a:defRPr sz="900" b="1">
                <a:solidFill>
                  <a:schemeClr val="tx1"/>
                </a:solidFill>
                <a:latin typeface="Arial" panose="020B0604020202020204" pitchFamily="34" charset="0"/>
                <a:cs typeface="Arial" panose="020B0604020202020204" pitchFamily="34" charset="0"/>
              </a:defRPr>
            </a:lvl1pPr>
          </a:lstStyle>
          <a:p>
            <a:fld id="{D67C0D4E-7AF8-4EE0-8632-0BA880AF82F5}" type="slidenum">
              <a:rPr lang="fr-FR" smtClean="0"/>
              <a:pPr/>
              <a:t>‹N°›</a:t>
            </a:fld>
            <a:endParaRPr lang="fr-FR" dirty="0"/>
          </a:p>
        </p:txBody>
      </p:sp>
      <p:sp>
        <p:nvSpPr>
          <p:cNvPr id="13" name="Espace réservé du pied de page 4">
            <a:extLst>
              <a:ext uri="{FF2B5EF4-FFF2-40B4-BE49-F238E27FC236}">
                <a16:creationId xmlns:a16="http://schemas.microsoft.com/office/drawing/2014/main" id="{FB2BE389-4333-A5DC-1B68-2316B8CE4853}"/>
              </a:ext>
            </a:extLst>
          </p:cNvPr>
          <p:cNvSpPr>
            <a:spLocks noGrp="1"/>
          </p:cNvSpPr>
          <p:nvPr>
            <p:ph type="ftr" sz="quarter" idx="3"/>
          </p:nvPr>
        </p:nvSpPr>
        <p:spPr>
          <a:xfrm>
            <a:off x="2139409" y="6492875"/>
            <a:ext cx="4114800" cy="180000"/>
          </a:xfrm>
          <a:prstGeom prst="rect">
            <a:avLst/>
          </a:prstGeom>
        </p:spPr>
        <p:txBody>
          <a:bodyPr lIns="0" tIns="0" rIns="0" bIns="0" anchor="ctr"/>
          <a:lstStyle>
            <a:lvl1pPr>
              <a:defRPr sz="900">
                <a:latin typeface="Arial" panose="020B0604020202020204" pitchFamily="34" charset="0"/>
                <a:cs typeface="Arial" panose="020B0604020202020204" pitchFamily="34" charset="0"/>
              </a:defRPr>
            </a:lvl1pPr>
          </a:lstStyle>
          <a:p>
            <a:r>
              <a:rPr lang="fr-FR" dirty="0"/>
              <a:t>Révision SAGE Vilaine : prospective et stratégie</a:t>
            </a:r>
          </a:p>
        </p:txBody>
      </p:sp>
      <p:sp>
        <p:nvSpPr>
          <p:cNvPr id="14" name="Espace réservé de la date 3">
            <a:extLst>
              <a:ext uri="{FF2B5EF4-FFF2-40B4-BE49-F238E27FC236}">
                <a16:creationId xmlns:a16="http://schemas.microsoft.com/office/drawing/2014/main" id="{E0FD9457-D572-C0FB-8ECC-A1B395C1A4B5}"/>
              </a:ext>
            </a:extLst>
          </p:cNvPr>
          <p:cNvSpPr>
            <a:spLocks noGrp="1"/>
          </p:cNvSpPr>
          <p:nvPr>
            <p:ph type="dt" sz="half" idx="2"/>
          </p:nvPr>
        </p:nvSpPr>
        <p:spPr>
          <a:xfrm>
            <a:off x="987552" y="6492875"/>
            <a:ext cx="941108" cy="180000"/>
          </a:xfrm>
          <a:prstGeom prst="rect">
            <a:avLst/>
          </a:prstGeom>
        </p:spPr>
        <p:txBody>
          <a:bodyPr lIns="0" tIns="0" rIns="0" bIns="0" anchor="ctr"/>
          <a:lstStyle>
            <a:lvl1pPr algn="r">
              <a:defRPr sz="900"/>
            </a:lvl1pPr>
          </a:lstStyle>
          <a:p>
            <a:r>
              <a:rPr lang="fr-FR" dirty="0"/>
              <a:t>5 juillet 2023</a:t>
            </a:r>
          </a:p>
        </p:txBody>
      </p:sp>
    </p:spTree>
    <p:extLst>
      <p:ext uri="{BB962C8B-B14F-4D97-AF65-F5344CB8AC3E}">
        <p14:creationId xmlns:p14="http://schemas.microsoft.com/office/powerpoint/2010/main" val="321874752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6" r:id="rId3"/>
    <p:sldLayoutId id="2147483651" r:id="rId4"/>
    <p:sldLayoutId id="2147483667" r:id="rId5"/>
    <p:sldLayoutId id="2147483650" r:id="rId6"/>
    <p:sldLayoutId id="2147483666" r:id="rId7"/>
    <p:sldLayoutId id="2147483669" r:id="rId8"/>
    <p:sldLayoutId id="2147483670" r:id="rId9"/>
    <p:sldLayoutId id="2147483658" r:id="rId10"/>
    <p:sldLayoutId id="2147483661" r:id="rId11"/>
    <p:sldLayoutId id="2147483660" r:id="rId12"/>
    <p:sldLayoutId id="2147483659" r:id="rId13"/>
    <p:sldLayoutId id="2147483665" r:id="rId14"/>
    <p:sldLayoutId id="2147483663" r:id="rId15"/>
    <p:sldLayoutId id="2147483672" r:id="rId16"/>
    <p:sldLayoutId id="2147483654" r:id="rId17"/>
  </p:sldLayoutIdLst>
  <p:hf hdr="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Tx/>
        <a:buNone/>
        <a:defRPr sz="180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Arial" panose="020B0604020202020204" pitchFamily="34" charset="0"/>
          <a:ea typeface="+mn-ea"/>
          <a:cs typeface="Arial" panose="020B0604020202020204" pitchFamily="34" charset="0"/>
        </a:defRPr>
      </a:lvl4pPr>
      <a:lvl5pPr marL="285750" indent="-285750" algn="l" defTabSz="914400" rtl="0" eaLnBrk="1" latinLnBrk="0" hangingPunct="1">
        <a:lnSpc>
          <a:spcPct val="90000"/>
        </a:lnSpc>
        <a:spcBef>
          <a:spcPts val="500"/>
        </a:spcBef>
        <a:buClr>
          <a:schemeClr val="tx2"/>
        </a:buClr>
        <a:buSzPct val="100000"/>
        <a:buFontTx/>
        <a:buBlip>
          <a:blip r:embed="rId19"/>
        </a:buBlip>
        <a:defRPr sz="1800" b="1" i="0" kern="1200">
          <a:solidFill>
            <a:schemeClr val="tx1"/>
          </a:solidFill>
          <a:latin typeface="Arial" panose="020B0604020202020204" pitchFamily="34" charset="0"/>
          <a:ea typeface="+mn-ea"/>
          <a:cs typeface="Arial" panose="020B0604020202020204" pitchFamily="34" charset="0"/>
        </a:defRPr>
      </a:lvl5pPr>
      <a:lvl6pPr marL="360000" indent="-228600" algn="l" defTabSz="914400" rtl="0" eaLnBrk="1" latinLnBrk="0" hangingPunct="1">
        <a:lnSpc>
          <a:spcPct val="90000"/>
        </a:lnSpc>
        <a:spcBef>
          <a:spcPts val="500"/>
        </a:spcBef>
        <a:buSzPct val="12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315162D-B2C0-7805-C7EA-5F0116ED6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Nom du projet</a:t>
            </a:r>
          </a:p>
          <a:p>
            <a:pPr lvl="2"/>
            <a:r>
              <a:rPr lang="fr-FR" dirty="0"/>
              <a:t>Date</a:t>
            </a:r>
          </a:p>
          <a:p>
            <a:pPr lvl="3"/>
            <a:r>
              <a:rPr lang="fr-FR" dirty="0"/>
              <a:t>Titre catégorie</a:t>
            </a:r>
          </a:p>
          <a:p>
            <a:pPr lvl="4"/>
            <a:r>
              <a:rPr lang="fr-FR" dirty="0"/>
              <a:t>Texte</a:t>
            </a:r>
          </a:p>
          <a:p>
            <a:pPr lvl="5"/>
            <a:r>
              <a:rPr lang="fr-FR" dirty="0"/>
              <a:t>Mission</a:t>
            </a:r>
          </a:p>
          <a:p>
            <a:pPr lvl="6"/>
            <a:r>
              <a:rPr lang="fr-FR" dirty="0"/>
              <a:t>Chiffres clés</a:t>
            </a:r>
          </a:p>
        </p:txBody>
      </p:sp>
      <p:sp>
        <p:nvSpPr>
          <p:cNvPr id="7" name="Espace réservé du numéro de diapositive 5">
            <a:extLst>
              <a:ext uri="{FF2B5EF4-FFF2-40B4-BE49-F238E27FC236}">
                <a16:creationId xmlns:a16="http://schemas.microsoft.com/office/drawing/2014/main" id="{954F946B-AE6D-3B0D-CCF8-CE5559B163D7}"/>
              </a:ext>
            </a:extLst>
          </p:cNvPr>
          <p:cNvSpPr>
            <a:spLocks noGrp="1"/>
          </p:cNvSpPr>
          <p:nvPr>
            <p:ph type="sldNum" sz="quarter" idx="4"/>
          </p:nvPr>
        </p:nvSpPr>
        <p:spPr>
          <a:xfrm>
            <a:off x="291082" y="6492876"/>
            <a:ext cx="547118" cy="180000"/>
          </a:xfrm>
          <a:prstGeom prst="rect">
            <a:avLst/>
          </a:prstGeom>
        </p:spPr>
        <p:txBody>
          <a:bodyPr vert="horz" lIns="0" tIns="0" rIns="0" bIns="0" rtlCol="0" anchor="ctr"/>
          <a:lstStyle>
            <a:lvl1pPr algn="l">
              <a:defRPr sz="900" b="1">
                <a:solidFill>
                  <a:schemeClr val="tx1"/>
                </a:solidFill>
                <a:latin typeface="Arial" panose="020B0604020202020204" pitchFamily="34" charset="0"/>
                <a:cs typeface="Arial" panose="020B0604020202020204" pitchFamily="34" charset="0"/>
              </a:defRPr>
            </a:lvl1pPr>
          </a:lstStyle>
          <a:p>
            <a:fld id="{D67C0D4E-7AF8-4EE0-8632-0BA880AF82F5}" type="slidenum">
              <a:rPr lang="fr-FR" smtClean="0"/>
              <a:pPr/>
              <a:t>‹N°›</a:t>
            </a:fld>
            <a:endParaRPr lang="fr-FR" dirty="0"/>
          </a:p>
        </p:txBody>
      </p:sp>
      <p:sp>
        <p:nvSpPr>
          <p:cNvPr id="9" name="Espace réservé de la date 3">
            <a:extLst>
              <a:ext uri="{FF2B5EF4-FFF2-40B4-BE49-F238E27FC236}">
                <a16:creationId xmlns:a16="http://schemas.microsoft.com/office/drawing/2014/main" id="{618B05CA-C78F-E73C-4760-34C8D5A3140B}"/>
              </a:ext>
            </a:extLst>
          </p:cNvPr>
          <p:cNvSpPr>
            <a:spLocks noGrp="1"/>
          </p:cNvSpPr>
          <p:nvPr>
            <p:ph type="dt" sz="half" idx="2"/>
          </p:nvPr>
        </p:nvSpPr>
        <p:spPr>
          <a:xfrm>
            <a:off x="987552" y="6492875"/>
            <a:ext cx="941108" cy="180000"/>
          </a:xfrm>
          <a:prstGeom prst="rect">
            <a:avLst/>
          </a:prstGeom>
        </p:spPr>
        <p:txBody>
          <a:bodyPr lIns="0" tIns="0" rIns="0" bIns="0" anchor="ctr"/>
          <a:lstStyle>
            <a:lvl1pPr algn="r">
              <a:defRPr sz="900">
                <a:latin typeface="Arial" panose="020B0604020202020204" pitchFamily="34" charset="0"/>
                <a:cs typeface="Arial" panose="020B0604020202020204" pitchFamily="34" charset="0"/>
              </a:defRPr>
            </a:lvl1pPr>
          </a:lstStyle>
          <a:p>
            <a:r>
              <a:rPr lang="fr-FR" dirty="0"/>
              <a:t>5 juillet 2023</a:t>
            </a:r>
          </a:p>
        </p:txBody>
      </p:sp>
    </p:spTree>
    <p:extLst>
      <p:ext uri="{BB962C8B-B14F-4D97-AF65-F5344CB8AC3E}">
        <p14:creationId xmlns:p14="http://schemas.microsoft.com/office/powerpoint/2010/main" val="3969901301"/>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Tx/>
        <a:buNone/>
        <a:defRPr sz="1200" kern="1200">
          <a:solidFill>
            <a:schemeClr val="bg1">
              <a:lumMod val="50000"/>
            </a:schemeClr>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Tx/>
        <a:buNone/>
        <a:defRPr sz="1400" kern="1200">
          <a:solidFill>
            <a:schemeClr val="bg1">
              <a:lumMod val="50000"/>
            </a:schemeClr>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Tx/>
        <a:buNone/>
        <a:defRPr sz="1400" kern="1200">
          <a:solidFill>
            <a:schemeClr val="bg2"/>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5pPr>
      <a:lvl6pPr marL="0" indent="-1080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500"/>
        </a:spcBef>
        <a:buFontTx/>
        <a:buNone/>
        <a:defRPr sz="1400" b="1"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7CA7BEFF-8BA6-47A7-8633-C308EC005F62}"/>
              </a:ext>
            </a:extLst>
          </p:cNvPr>
          <p:cNvSpPr>
            <a:spLocks noGrp="1" noChangeArrowheads="1"/>
          </p:cNvSpPr>
          <p:nvPr>
            <p:ph type="title"/>
          </p:nvPr>
        </p:nvSpPr>
        <p:spPr bwMode="auto">
          <a:xfrm>
            <a:off x="539750" y="788988"/>
            <a:ext cx="108473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spAutoFit/>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2352CBC9-2294-4803-8485-56C11AD23221}"/>
              </a:ext>
            </a:extLst>
          </p:cNvPr>
          <p:cNvSpPr>
            <a:spLocks noGrp="1" noChangeArrowheads="1"/>
          </p:cNvSpPr>
          <p:nvPr>
            <p:ph type="body" idx="1"/>
          </p:nvPr>
        </p:nvSpPr>
        <p:spPr bwMode="auto">
          <a:xfrm>
            <a:off x="539750" y="1376363"/>
            <a:ext cx="10847388"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spAutoFit/>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 name="ZoneTexte 9">
            <a:extLst>
              <a:ext uri="{FF2B5EF4-FFF2-40B4-BE49-F238E27FC236}">
                <a16:creationId xmlns:a16="http://schemas.microsoft.com/office/drawing/2014/main" id="{680A5E06-2163-462F-9163-5413A39D3902}"/>
              </a:ext>
            </a:extLst>
          </p:cNvPr>
          <p:cNvSpPr txBox="1"/>
          <p:nvPr userDrawn="1"/>
        </p:nvSpPr>
        <p:spPr>
          <a:xfrm>
            <a:off x="11420475" y="466725"/>
            <a:ext cx="420688" cy="204788"/>
          </a:xfrm>
          <a:prstGeom prst="rect">
            <a:avLst/>
          </a:prstGeom>
          <a:noFill/>
        </p:spPr>
        <p:txBody>
          <a:bodyPr wrap="none" lIns="36000" tIns="0" rIns="36000" bIns="0">
            <a:spAutoFit/>
          </a:bodyPr>
          <a:lstStyle/>
          <a:p>
            <a:pPr algn="ctr">
              <a:defRPr/>
            </a:pPr>
            <a:fld id="{D628D20D-DAB4-480C-80FC-98F0C5C2E5AD}" type="slidenum">
              <a:rPr lang="fr-FR" sz="1333" b="1">
                <a:solidFill>
                  <a:schemeClr val="tx2"/>
                </a:solidFill>
                <a:latin typeface="+mj-lt"/>
              </a:rPr>
              <a:pPr algn="ctr">
                <a:defRPr/>
              </a:pPr>
              <a:t>‹N°›</a:t>
            </a:fld>
            <a:endParaRPr lang="fr-FR" sz="1333" b="1" dirty="0">
              <a:solidFill>
                <a:schemeClr val="tx2"/>
              </a:solidFill>
              <a:latin typeface="+mj-lt"/>
            </a:endParaRPr>
          </a:p>
        </p:txBody>
      </p:sp>
    </p:spTree>
    <p:extLst>
      <p:ext uri="{BB962C8B-B14F-4D97-AF65-F5344CB8AC3E}">
        <p14:creationId xmlns:p14="http://schemas.microsoft.com/office/powerpoint/2010/main" val="43279652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defTabSz="684213" rtl="0" eaLnBrk="0" fontAlgn="base" hangingPunct="0">
        <a:spcBef>
          <a:spcPct val="0"/>
        </a:spcBef>
        <a:spcAft>
          <a:spcPct val="0"/>
        </a:spcAft>
        <a:defRPr b="1" kern="1200">
          <a:solidFill>
            <a:schemeClr val="tx1"/>
          </a:solidFill>
          <a:latin typeface="+mn-lt"/>
          <a:ea typeface="+mj-ea"/>
          <a:cs typeface="+mj-cs"/>
        </a:defRPr>
      </a:lvl1pPr>
      <a:lvl2pPr algn="l" defTabSz="684213" rtl="0" eaLnBrk="0" fontAlgn="base" hangingPunct="0">
        <a:spcBef>
          <a:spcPct val="0"/>
        </a:spcBef>
        <a:spcAft>
          <a:spcPct val="0"/>
        </a:spcAft>
        <a:defRPr b="1">
          <a:solidFill>
            <a:schemeClr val="tx1"/>
          </a:solidFill>
          <a:latin typeface="Segoe UI" panose="020B0502040204020203" pitchFamily="34" charset="0"/>
        </a:defRPr>
      </a:lvl2pPr>
      <a:lvl3pPr algn="l" defTabSz="684213" rtl="0" eaLnBrk="0" fontAlgn="base" hangingPunct="0">
        <a:spcBef>
          <a:spcPct val="0"/>
        </a:spcBef>
        <a:spcAft>
          <a:spcPct val="0"/>
        </a:spcAft>
        <a:defRPr b="1">
          <a:solidFill>
            <a:schemeClr val="tx1"/>
          </a:solidFill>
          <a:latin typeface="Segoe UI" panose="020B0502040204020203" pitchFamily="34" charset="0"/>
        </a:defRPr>
      </a:lvl3pPr>
      <a:lvl4pPr algn="l" defTabSz="684213" rtl="0" eaLnBrk="0" fontAlgn="base" hangingPunct="0">
        <a:spcBef>
          <a:spcPct val="0"/>
        </a:spcBef>
        <a:spcAft>
          <a:spcPct val="0"/>
        </a:spcAft>
        <a:defRPr b="1">
          <a:solidFill>
            <a:schemeClr val="tx1"/>
          </a:solidFill>
          <a:latin typeface="Segoe UI" panose="020B0502040204020203" pitchFamily="34" charset="0"/>
        </a:defRPr>
      </a:lvl4pPr>
      <a:lvl5pPr algn="l" defTabSz="684213" rtl="0" eaLnBrk="0" fontAlgn="base" hangingPunct="0">
        <a:spcBef>
          <a:spcPct val="0"/>
        </a:spcBef>
        <a:spcAft>
          <a:spcPct val="0"/>
        </a:spcAft>
        <a:defRPr b="1">
          <a:solidFill>
            <a:schemeClr val="tx1"/>
          </a:solidFill>
          <a:latin typeface="Segoe UI" panose="020B0502040204020203" pitchFamily="34" charset="0"/>
        </a:defRPr>
      </a:lvl5pPr>
      <a:lvl6pPr marL="457200" algn="l" defTabSz="684213" rtl="0" fontAlgn="base">
        <a:spcBef>
          <a:spcPct val="0"/>
        </a:spcBef>
        <a:spcAft>
          <a:spcPct val="0"/>
        </a:spcAft>
        <a:defRPr b="1">
          <a:solidFill>
            <a:schemeClr val="tx1"/>
          </a:solidFill>
          <a:latin typeface="Segoe UI" panose="020B0502040204020203" pitchFamily="34" charset="0"/>
        </a:defRPr>
      </a:lvl6pPr>
      <a:lvl7pPr marL="914400" algn="l" defTabSz="684213" rtl="0" fontAlgn="base">
        <a:spcBef>
          <a:spcPct val="0"/>
        </a:spcBef>
        <a:spcAft>
          <a:spcPct val="0"/>
        </a:spcAft>
        <a:defRPr b="1">
          <a:solidFill>
            <a:schemeClr val="tx1"/>
          </a:solidFill>
          <a:latin typeface="Segoe UI" panose="020B0502040204020203" pitchFamily="34" charset="0"/>
        </a:defRPr>
      </a:lvl7pPr>
      <a:lvl8pPr marL="1371600" algn="l" defTabSz="684213" rtl="0" fontAlgn="base">
        <a:spcBef>
          <a:spcPct val="0"/>
        </a:spcBef>
        <a:spcAft>
          <a:spcPct val="0"/>
        </a:spcAft>
        <a:defRPr b="1">
          <a:solidFill>
            <a:schemeClr val="tx1"/>
          </a:solidFill>
          <a:latin typeface="Segoe UI" panose="020B0502040204020203" pitchFamily="34" charset="0"/>
        </a:defRPr>
      </a:lvl8pPr>
      <a:lvl9pPr marL="1828800" algn="l" defTabSz="684213" rtl="0" fontAlgn="base">
        <a:spcBef>
          <a:spcPct val="0"/>
        </a:spcBef>
        <a:spcAft>
          <a:spcPct val="0"/>
        </a:spcAft>
        <a:defRPr b="1">
          <a:solidFill>
            <a:schemeClr val="tx1"/>
          </a:solidFill>
          <a:latin typeface="Segoe UI" panose="020B0502040204020203" pitchFamily="34" charset="0"/>
        </a:defRPr>
      </a:lvl9pPr>
    </p:titleStyle>
    <p:bodyStyle>
      <a:lvl1pPr algn="l" defTabSz="684213" rtl="0" eaLnBrk="0" fontAlgn="base" hangingPunct="0">
        <a:spcBef>
          <a:spcPts val="1200"/>
        </a:spcBef>
        <a:spcAft>
          <a:spcPct val="0"/>
        </a:spcAft>
        <a:defRPr sz="1400" b="1" kern="1200">
          <a:solidFill>
            <a:schemeClr val="accent1"/>
          </a:solidFill>
          <a:latin typeface="+mn-lt"/>
          <a:ea typeface="+mn-ea"/>
          <a:cs typeface="+mn-cs"/>
        </a:defRPr>
      </a:lvl1pPr>
      <a:lvl2pPr algn="l" defTabSz="684213" rtl="0" eaLnBrk="0" fontAlgn="base" hangingPunct="0">
        <a:spcBef>
          <a:spcPts val="600"/>
        </a:spcBef>
        <a:spcAft>
          <a:spcPct val="0"/>
        </a:spcAft>
        <a:defRPr sz="1300" kern="1200">
          <a:solidFill>
            <a:schemeClr val="tx1"/>
          </a:solidFill>
          <a:latin typeface="+mn-lt"/>
          <a:ea typeface="+mn-ea"/>
          <a:cs typeface="+mn-cs"/>
        </a:defRPr>
      </a:lvl2pPr>
      <a:lvl3pPr marL="107950" indent="-107950" algn="l" defTabSz="684213" rtl="0" eaLnBrk="0" fontAlgn="base" hangingPunct="0">
        <a:spcBef>
          <a:spcPts val="300"/>
        </a:spcBef>
        <a:spcAft>
          <a:spcPct val="0"/>
        </a:spcAft>
        <a:buFont typeface="Symbol" panose="05050102010706020507" pitchFamily="18" charset="2"/>
        <a:buChar char="·"/>
        <a:defRPr sz="1300" kern="1200">
          <a:solidFill>
            <a:srgbClr val="545459"/>
          </a:solidFill>
          <a:latin typeface="+mn-lt"/>
          <a:ea typeface="+mn-ea"/>
          <a:cs typeface="+mn-cs"/>
        </a:defRPr>
      </a:lvl3pPr>
      <a:lvl4pPr algn="l" defTabSz="684213" rtl="0" eaLnBrk="0" fontAlgn="base" hangingPunct="0">
        <a:spcBef>
          <a:spcPct val="0"/>
        </a:spcBef>
        <a:spcAft>
          <a:spcPct val="0"/>
        </a:spcAft>
        <a:defRPr sz="1000" kern="1200">
          <a:solidFill>
            <a:schemeClr val="tx1"/>
          </a:solidFill>
          <a:latin typeface="+mn-lt"/>
          <a:ea typeface="+mn-ea"/>
          <a:cs typeface="+mn-cs"/>
        </a:defRPr>
      </a:lvl4pPr>
      <a:lvl5pPr algn="l" defTabSz="684213" rtl="0" eaLnBrk="0" fontAlgn="base" hangingPunct="0">
        <a:spcBef>
          <a:spcPct val="0"/>
        </a:spcBef>
        <a:spcAft>
          <a:spcPct val="0"/>
        </a:spcAft>
        <a:defRPr sz="10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https://www.ecouflant.fr/medias/2017/04/Region_Pays-de-la-Loire_logo_de_plaque_dimmatriculation.svg_.png" TargetMode="Externa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https://www.pseau.org/sites/default/files/fichiers/cdng/financement/logo_agence-de-l-eau-loire-bretagne.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sage-vilaine-revision.com/" TargetMode="External"/><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08A536-317D-0361-C374-38B5A2013A62}"/>
              </a:ext>
            </a:extLst>
          </p:cNvPr>
          <p:cNvSpPr>
            <a:spLocks noGrp="1"/>
          </p:cNvSpPr>
          <p:nvPr>
            <p:ph type="title"/>
          </p:nvPr>
        </p:nvSpPr>
        <p:spPr/>
        <p:txBody>
          <a:bodyPr/>
          <a:lstStyle/>
          <a:p>
            <a:r>
              <a:rPr lang="fr-FR" dirty="0"/>
              <a:t>Révision du SAGE Vilaine :</a:t>
            </a:r>
            <a:br>
              <a:rPr lang="fr-FR" dirty="0"/>
            </a:br>
            <a:r>
              <a:rPr lang="fr-FR" dirty="0"/>
              <a:t>prospective et stratégie</a:t>
            </a:r>
          </a:p>
        </p:txBody>
      </p:sp>
      <p:sp>
        <p:nvSpPr>
          <p:cNvPr id="8" name="Espace réservé du texte 7">
            <a:extLst>
              <a:ext uri="{FF2B5EF4-FFF2-40B4-BE49-F238E27FC236}">
                <a16:creationId xmlns:a16="http://schemas.microsoft.com/office/drawing/2014/main" id="{52AB08CD-C153-A22A-95A0-99A21D67D8AC}"/>
              </a:ext>
            </a:extLst>
          </p:cNvPr>
          <p:cNvSpPr>
            <a:spLocks noGrp="1"/>
          </p:cNvSpPr>
          <p:nvPr>
            <p:ph type="body" sz="quarter" idx="15"/>
          </p:nvPr>
        </p:nvSpPr>
        <p:spPr/>
        <p:txBody>
          <a:bodyPr/>
          <a:lstStyle/>
          <a:p>
            <a:r>
              <a:rPr lang="fr-FR" dirty="0">
                <a:solidFill>
                  <a:schemeClr val="tx2"/>
                </a:solidFill>
              </a:rPr>
              <a:t>EPTB Eaux </a:t>
            </a:r>
            <a:r>
              <a:rPr lang="fr-FR" dirty="0"/>
              <a:t>&amp;</a:t>
            </a:r>
            <a:r>
              <a:rPr lang="fr-FR" dirty="0">
                <a:solidFill>
                  <a:schemeClr val="tx2"/>
                </a:solidFill>
              </a:rPr>
              <a:t> Vilaine</a:t>
            </a:r>
          </a:p>
        </p:txBody>
      </p:sp>
      <p:sp>
        <p:nvSpPr>
          <p:cNvPr id="9" name="Espace réservé du texte 8">
            <a:extLst>
              <a:ext uri="{FF2B5EF4-FFF2-40B4-BE49-F238E27FC236}">
                <a16:creationId xmlns:a16="http://schemas.microsoft.com/office/drawing/2014/main" id="{E6988C4B-0B54-E956-9D94-F171A348E653}"/>
              </a:ext>
            </a:extLst>
          </p:cNvPr>
          <p:cNvSpPr>
            <a:spLocks noGrp="1"/>
          </p:cNvSpPr>
          <p:nvPr>
            <p:ph type="body" sz="quarter" idx="16"/>
          </p:nvPr>
        </p:nvSpPr>
        <p:spPr>
          <a:xfrm>
            <a:off x="4448175" y="5476877"/>
            <a:ext cx="6238875" cy="333374"/>
          </a:xfrm>
        </p:spPr>
        <p:txBody>
          <a:bodyPr/>
          <a:lstStyle/>
          <a:p>
            <a:r>
              <a:rPr lang="fr-FR" dirty="0"/>
              <a:t>Compte-rendu de la Commission géographique </a:t>
            </a:r>
            <a:r>
              <a:rPr lang="fr-FR"/>
              <a:t>Vilaine Amont </a:t>
            </a:r>
            <a:r>
              <a:rPr lang="fr-FR" dirty="0"/>
              <a:t>Ouest</a:t>
            </a:r>
          </a:p>
        </p:txBody>
      </p:sp>
      <p:pic>
        <p:nvPicPr>
          <p:cNvPr id="31" name="Espace réservé pour une image  2">
            <a:extLst>
              <a:ext uri="{FF2B5EF4-FFF2-40B4-BE49-F238E27FC236}">
                <a16:creationId xmlns:a16="http://schemas.microsoft.com/office/drawing/2014/main" id="{A115C635-E85A-1918-23B9-1B6205BF60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09" y="-1430"/>
            <a:ext cx="5283821" cy="5200905"/>
          </a:xfrm>
          <a:custGeom>
            <a:avLst/>
            <a:gdLst>
              <a:gd name="connsiteX0" fmla="*/ 0 w 12428888"/>
              <a:gd name="connsiteY0" fmla="*/ 6028448 h 12056896"/>
              <a:gd name="connsiteX1" fmla="*/ 6214444 w 12428888"/>
              <a:gd name="connsiteY1" fmla="*/ 0 h 12056896"/>
              <a:gd name="connsiteX2" fmla="*/ 12428888 w 12428888"/>
              <a:gd name="connsiteY2" fmla="*/ 6028448 h 12056896"/>
              <a:gd name="connsiteX3" fmla="*/ 6214444 w 12428888"/>
              <a:gd name="connsiteY3" fmla="*/ 12056896 h 12056896"/>
              <a:gd name="connsiteX4" fmla="*/ 0 w 12428888"/>
              <a:gd name="connsiteY4" fmla="*/ 6028448 h 12056896"/>
              <a:gd name="connsiteX0" fmla="*/ 0 w 12431828"/>
              <a:gd name="connsiteY0" fmla="*/ 6028448 h 12783745"/>
              <a:gd name="connsiteX1" fmla="*/ 6214444 w 12431828"/>
              <a:gd name="connsiteY1" fmla="*/ 0 h 12783745"/>
              <a:gd name="connsiteX2" fmla="*/ 12428888 w 12431828"/>
              <a:gd name="connsiteY2" fmla="*/ 6028448 h 12783745"/>
              <a:gd name="connsiteX3" fmla="*/ 7020426 w 12431828"/>
              <a:gd name="connsiteY3" fmla="*/ 12008770 h 12783745"/>
              <a:gd name="connsiteX4" fmla="*/ 6214444 w 12431828"/>
              <a:gd name="connsiteY4" fmla="*/ 12056896 h 12783745"/>
              <a:gd name="connsiteX5" fmla="*/ 0 w 12431828"/>
              <a:gd name="connsiteY5" fmla="*/ 6028448 h 12783745"/>
              <a:gd name="connsiteX0" fmla="*/ 0 w 12432858"/>
              <a:gd name="connsiteY0" fmla="*/ 6028448 h 12783745"/>
              <a:gd name="connsiteX1" fmla="*/ 6214444 w 12432858"/>
              <a:gd name="connsiteY1" fmla="*/ 0 h 12783745"/>
              <a:gd name="connsiteX2" fmla="*/ 12428888 w 12432858"/>
              <a:gd name="connsiteY2" fmla="*/ 6028448 h 12783745"/>
              <a:gd name="connsiteX3" fmla="*/ 7020426 w 12432858"/>
              <a:gd name="connsiteY3" fmla="*/ 12008770 h 12783745"/>
              <a:gd name="connsiteX4" fmla="*/ 6214444 w 12432858"/>
              <a:gd name="connsiteY4" fmla="*/ 12056896 h 12783745"/>
              <a:gd name="connsiteX5" fmla="*/ 0 w 12432858"/>
              <a:gd name="connsiteY5" fmla="*/ 6028448 h 12783745"/>
              <a:gd name="connsiteX0" fmla="*/ 4463 w 12437321"/>
              <a:gd name="connsiteY0" fmla="*/ 6028448 h 12008770"/>
              <a:gd name="connsiteX1" fmla="*/ 6218907 w 12437321"/>
              <a:gd name="connsiteY1" fmla="*/ 0 h 12008770"/>
              <a:gd name="connsiteX2" fmla="*/ 12433351 w 12437321"/>
              <a:gd name="connsiteY2" fmla="*/ 6028448 h 12008770"/>
              <a:gd name="connsiteX3" fmla="*/ 7024889 w 12437321"/>
              <a:gd name="connsiteY3" fmla="*/ 12008770 h 12008770"/>
              <a:gd name="connsiteX4" fmla="*/ 4463 w 12437321"/>
              <a:gd name="connsiteY4" fmla="*/ 6028448 h 12008770"/>
              <a:gd name="connsiteX0" fmla="*/ 0 w 12432858"/>
              <a:gd name="connsiteY0" fmla="*/ 747540 h 6727862"/>
              <a:gd name="connsiteX1" fmla="*/ 12428888 w 12432858"/>
              <a:gd name="connsiteY1" fmla="*/ 747540 h 6727862"/>
              <a:gd name="connsiteX2" fmla="*/ 7020426 w 12432858"/>
              <a:gd name="connsiteY2" fmla="*/ 6727862 h 6727862"/>
              <a:gd name="connsiteX3" fmla="*/ 0 w 12432858"/>
              <a:gd name="connsiteY3" fmla="*/ 747540 h 6727862"/>
              <a:gd name="connsiteX0" fmla="*/ 1894302 w 6078510"/>
              <a:gd name="connsiteY0" fmla="*/ 2202483 h 6258755"/>
              <a:gd name="connsiteX1" fmla="*/ 6074540 w 6078510"/>
              <a:gd name="connsiteY1" fmla="*/ 278433 h 6258755"/>
              <a:gd name="connsiteX2" fmla="*/ 666078 w 6078510"/>
              <a:gd name="connsiteY2" fmla="*/ 6258755 h 6258755"/>
              <a:gd name="connsiteX3" fmla="*/ 1894302 w 6078510"/>
              <a:gd name="connsiteY3" fmla="*/ 2202483 h 6258755"/>
              <a:gd name="connsiteX0" fmla="*/ 869635 w 6311143"/>
              <a:gd name="connsiteY0" fmla="*/ 1228949 h 6447271"/>
              <a:gd name="connsiteX1" fmla="*/ 6307173 w 6311143"/>
              <a:gd name="connsiteY1" fmla="*/ 466949 h 6447271"/>
              <a:gd name="connsiteX2" fmla="*/ 898711 w 6311143"/>
              <a:gd name="connsiteY2" fmla="*/ 6447271 h 6447271"/>
              <a:gd name="connsiteX3" fmla="*/ 869635 w 6311143"/>
              <a:gd name="connsiteY3" fmla="*/ 1228949 h 6447271"/>
              <a:gd name="connsiteX0" fmla="*/ 0 w 5441508"/>
              <a:gd name="connsiteY0" fmla="*/ 1228949 h 6447271"/>
              <a:gd name="connsiteX1" fmla="*/ 5437538 w 5441508"/>
              <a:gd name="connsiteY1" fmla="*/ 466949 h 6447271"/>
              <a:gd name="connsiteX2" fmla="*/ 29076 w 5441508"/>
              <a:gd name="connsiteY2" fmla="*/ 6447271 h 6447271"/>
              <a:gd name="connsiteX3" fmla="*/ 0 w 5441508"/>
              <a:gd name="connsiteY3" fmla="*/ 1228949 h 6447271"/>
              <a:gd name="connsiteX0" fmla="*/ 318818 w 4771338"/>
              <a:gd name="connsiteY0" fmla="*/ 575705 h 5794027"/>
              <a:gd name="connsiteX1" fmla="*/ 4765756 w 4771338"/>
              <a:gd name="connsiteY1" fmla="*/ 804305 h 5794027"/>
              <a:gd name="connsiteX2" fmla="*/ 347894 w 4771338"/>
              <a:gd name="connsiteY2" fmla="*/ 5794027 h 5794027"/>
              <a:gd name="connsiteX3" fmla="*/ 318818 w 4771338"/>
              <a:gd name="connsiteY3" fmla="*/ 575705 h 5794027"/>
              <a:gd name="connsiteX0" fmla="*/ 382284 w 5690603"/>
              <a:gd name="connsiteY0" fmla="*/ 734732 h 5953054"/>
              <a:gd name="connsiteX1" fmla="*/ 5686472 w 5690603"/>
              <a:gd name="connsiteY1" fmla="*/ 677582 h 5953054"/>
              <a:gd name="connsiteX2" fmla="*/ 411360 w 5690603"/>
              <a:gd name="connsiteY2" fmla="*/ 5953054 h 5953054"/>
              <a:gd name="connsiteX3" fmla="*/ 382284 w 5690603"/>
              <a:gd name="connsiteY3" fmla="*/ 734732 h 5953054"/>
              <a:gd name="connsiteX0" fmla="*/ 382284 w 5690603"/>
              <a:gd name="connsiteY0" fmla="*/ 403112 h 5621434"/>
              <a:gd name="connsiteX1" fmla="*/ 5686472 w 5690603"/>
              <a:gd name="connsiteY1" fmla="*/ 345962 h 5621434"/>
              <a:gd name="connsiteX2" fmla="*/ 411360 w 5690603"/>
              <a:gd name="connsiteY2" fmla="*/ 5621434 h 5621434"/>
              <a:gd name="connsiteX3" fmla="*/ 382284 w 5690603"/>
              <a:gd name="connsiteY3" fmla="*/ 403112 h 5621434"/>
              <a:gd name="connsiteX0" fmla="*/ 161 w 5308480"/>
              <a:gd name="connsiteY0" fmla="*/ 470785 h 5689107"/>
              <a:gd name="connsiteX1" fmla="*/ 5304349 w 5308480"/>
              <a:gd name="connsiteY1" fmla="*/ 413635 h 5689107"/>
              <a:gd name="connsiteX2" fmla="*/ 29237 w 5308480"/>
              <a:gd name="connsiteY2" fmla="*/ 5689107 h 5689107"/>
              <a:gd name="connsiteX3" fmla="*/ 161 w 5308480"/>
              <a:gd name="connsiteY3" fmla="*/ 470785 h 5689107"/>
              <a:gd name="connsiteX0" fmla="*/ 161 w 5308480"/>
              <a:gd name="connsiteY0" fmla="*/ 57150 h 5275472"/>
              <a:gd name="connsiteX1" fmla="*/ 5304349 w 5308480"/>
              <a:gd name="connsiteY1" fmla="*/ 0 h 5275472"/>
              <a:gd name="connsiteX2" fmla="*/ 29237 w 5308480"/>
              <a:gd name="connsiteY2" fmla="*/ 5275472 h 5275472"/>
              <a:gd name="connsiteX3" fmla="*/ 161 w 5308480"/>
              <a:gd name="connsiteY3" fmla="*/ 57150 h 5275472"/>
              <a:gd name="connsiteX0" fmla="*/ 188638 w 5279243"/>
              <a:gd name="connsiteY0" fmla="*/ 187778 h 5275472"/>
              <a:gd name="connsiteX1" fmla="*/ 5275112 w 5279243"/>
              <a:gd name="connsiteY1" fmla="*/ 0 h 5275472"/>
              <a:gd name="connsiteX2" fmla="*/ 0 w 5279243"/>
              <a:gd name="connsiteY2" fmla="*/ 5275472 h 5275472"/>
              <a:gd name="connsiteX3" fmla="*/ 188638 w 5279243"/>
              <a:gd name="connsiteY3" fmla="*/ 187778 h 527547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0 w 5282193"/>
              <a:gd name="connsiteY0" fmla="*/ 0 h 5279282"/>
              <a:gd name="connsiteX1" fmla="*/ 5278062 w 5282193"/>
              <a:gd name="connsiteY1" fmla="*/ 3810 h 5279282"/>
              <a:gd name="connsiteX2" fmla="*/ 2950 w 5282193"/>
              <a:gd name="connsiteY2" fmla="*/ 5279282 h 5279282"/>
              <a:gd name="connsiteX3" fmla="*/ 0 w 5282193"/>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981"/>
              <a:gd name="connsiteY0" fmla="*/ 0 h 5279282"/>
              <a:gd name="connsiteX1" fmla="*/ 5278560 w 5282981"/>
              <a:gd name="connsiteY1" fmla="*/ 3810 h 5279282"/>
              <a:gd name="connsiteX2" fmla="*/ 3448 w 5282981"/>
              <a:gd name="connsiteY2" fmla="*/ 5279282 h 5279282"/>
              <a:gd name="connsiteX3" fmla="*/ 498 w 5282981"/>
              <a:gd name="connsiteY3" fmla="*/ 0 h 5279282"/>
              <a:gd name="connsiteX0" fmla="*/ 14467 w 5296925"/>
              <a:gd name="connsiteY0" fmla="*/ 0 h 4939648"/>
              <a:gd name="connsiteX1" fmla="*/ 5292529 w 5296925"/>
              <a:gd name="connsiteY1" fmla="*/ 3810 h 4939648"/>
              <a:gd name="connsiteX2" fmla="*/ 0 w 5296925"/>
              <a:gd name="connsiteY2" fmla="*/ 4939648 h 4939648"/>
              <a:gd name="connsiteX3" fmla="*/ 14467 w 5296925"/>
              <a:gd name="connsiteY3" fmla="*/ 0 h 4939648"/>
              <a:gd name="connsiteX0" fmla="*/ 26 w 5282874"/>
              <a:gd name="connsiteY0" fmla="*/ 0 h 4713225"/>
              <a:gd name="connsiteX1" fmla="*/ 5278088 w 5282874"/>
              <a:gd name="connsiteY1" fmla="*/ 3810 h 4713225"/>
              <a:gd name="connsiteX2" fmla="*/ 238107 w 5282874"/>
              <a:gd name="connsiteY2" fmla="*/ 4713225 h 4713225"/>
              <a:gd name="connsiteX3" fmla="*/ 26 w 5282874"/>
              <a:gd name="connsiteY3" fmla="*/ 0 h 4713225"/>
              <a:gd name="connsiteX0" fmla="*/ 5759 w 5288229"/>
              <a:gd name="connsiteY0" fmla="*/ 0 h 5200905"/>
              <a:gd name="connsiteX1" fmla="*/ 5283821 w 5288229"/>
              <a:gd name="connsiteY1" fmla="*/ 3810 h 5200905"/>
              <a:gd name="connsiteX2" fmla="*/ 0 w 5288229"/>
              <a:gd name="connsiteY2" fmla="*/ 5200905 h 5200905"/>
              <a:gd name="connsiteX3" fmla="*/ 5759 w 5288229"/>
              <a:gd name="connsiteY3" fmla="*/ 0 h 5200905"/>
              <a:gd name="connsiteX0" fmla="*/ 5759 w 5289495"/>
              <a:gd name="connsiteY0" fmla="*/ 0 h 5200905"/>
              <a:gd name="connsiteX1" fmla="*/ 5283821 w 5289495"/>
              <a:gd name="connsiteY1" fmla="*/ 3810 h 5200905"/>
              <a:gd name="connsiteX2" fmla="*/ 0 w 5289495"/>
              <a:gd name="connsiteY2" fmla="*/ 5200905 h 5200905"/>
              <a:gd name="connsiteX3" fmla="*/ 5759 w 5289495"/>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Lst>
            <a:ahLst/>
            <a:cxnLst>
              <a:cxn ang="0">
                <a:pos x="connsiteX0" y="connsiteY0"/>
              </a:cxn>
              <a:cxn ang="0">
                <a:pos x="connsiteX1" y="connsiteY1"/>
              </a:cxn>
              <a:cxn ang="0">
                <a:pos x="connsiteX2" y="connsiteY2"/>
              </a:cxn>
              <a:cxn ang="0">
                <a:pos x="connsiteX3" y="connsiteY3"/>
              </a:cxn>
            </a:cxnLst>
            <a:rect l="l" t="t" r="r" b="b"/>
            <a:pathLst>
              <a:path w="5283821" h="5200905">
                <a:moveTo>
                  <a:pt x="5759" y="0"/>
                </a:moveTo>
                <a:lnTo>
                  <a:pt x="5283821" y="3810"/>
                </a:lnTo>
                <a:cubicBezTo>
                  <a:pt x="5183019" y="2318780"/>
                  <a:pt x="3153299" y="4928600"/>
                  <a:pt x="0" y="5200905"/>
                </a:cubicBezTo>
                <a:cubicBezTo>
                  <a:pt x="4969" y="3467355"/>
                  <a:pt x="2874" y="1031644"/>
                  <a:pt x="5759" y="0"/>
                </a:cubicBezTo>
                <a:close/>
              </a:path>
            </a:pathLst>
          </a:custGeom>
          <a:solidFill>
            <a:schemeClr val="bg1">
              <a:lumMod val="95000"/>
            </a:schemeClr>
          </a:solidFill>
          <a:ln>
            <a:noFill/>
          </a:ln>
        </p:spPr>
      </p:pic>
      <p:pic>
        <p:nvPicPr>
          <p:cNvPr id="2" name="Image 1">
            <a:extLst>
              <a:ext uri="{FF2B5EF4-FFF2-40B4-BE49-F238E27FC236}">
                <a16:creationId xmlns:a16="http://schemas.microsoft.com/office/drawing/2014/main" id="{BE39562A-961F-B425-B5E5-C309B84ED7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9757861" y="631744"/>
            <a:ext cx="1724025" cy="1082040"/>
          </a:xfrm>
          <a:prstGeom prst="rect">
            <a:avLst/>
          </a:prstGeom>
          <a:ln>
            <a:noFill/>
          </a:ln>
          <a:extLst>
            <a:ext uri="{53640926-AAD7-44D8-BBD7-CCE9431645EC}">
              <a14:shadowObscured xmlns:a14="http://schemas.microsoft.com/office/drawing/2010/main"/>
            </a:ext>
          </a:extLst>
        </p:spPr>
      </p:pic>
      <p:pic>
        <p:nvPicPr>
          <p:cNvPr id="3" name="Image 6">
            <a:extLst>
              <a:ext uri="{FF2B5EF4-FFF2-40B4-BE49-F238E27FC236}">
                <a16:creationId xmlns:a16="http://schemas.microsoft.com/office/drawing/2014/main" id="{764A8011-28E8-978E-EF4B-748A3BC794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90556" y="578258"/>
            <a:ext cx="1676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383A16E3-FD3C-6D50-8804-80D3E22790CA}"/>
              </a:ext>
            </a:extLst>
          </p:cNvPr>
          <p:cNvGrpSpPr/>
          <p:nvPr/>
        </p:nvGrpSpPr>
        <p:grpSpPr>
          <a:xfrm>
            <a:off x="9789413" y="2028465"/>
            <a:ext cx="2020463" cy="514710"/>
            <a:chOff x="80026" y="5991177"/>
            <a:chExt cx="2841630" cy="723901"/>
          </a:xfrm>
        </p:grpSpPr>
        <p:pic>
          <p:nvPicPr>
            <p:cNvPr id="7" name="Picture 6">
              <a:extLst>
                <a:ext uri="{FF2B5EF4-FFF2-40B4-BE49-F238E27FC236}">
                  <a16:creationId xmlns:a16="http://schemas.microsoft.com/office/drawing/2014/main" id="{1CA72557-6BCE-F3C7-973D-75983F2A94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026" y="5991178"/>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19F30D67-DD28-8539-608F-E4EDAED91F85}"/>
                </a:ext>
              </a:extLst>
            </p:cNvPr>
            <p:cNvPicPr>
              <a:picLocks noChangeAspect="1" noChangeArrowheads="1"/>
            </p:cNvPicPr>
            <p:nvPr/>
          </p:nvPicPr>
          <p:blipFill>
            <a:blip r:embed="rId6" r:link="rId7" cstate="screen">
              <a:extLst>
                <a:ext uri="{28A0092B-C50C-407E-A947-70E740481C1C}">
                  <a14:useLocalDpi xmlns:a14="http://schemas.microsoft.com/office/drawing/2010/main"/>
                </a:ext>
              </a:extLst>
            </a:blip>
            <a:srcRect/>
            <a:stretch>
              <a:fillRect/>
            </a:stretch>
          </p:blipFill>
          <p:spPr bwMode="auto">
            <a:xfrm>
              <a:off x="966786" y="5991178"/>
              <a:ext cx="12969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584D269F-0152-9FBC-2127-CAA2D844A6FE}"/>
                </a:ext>
              </a:extLst>
            </p:cNvPr>
            <p:cNvPicPr>
              <a:picLocks noChangeAspect="1" noChangeArrowheads="1"/>
            </p:cNvPicPr>
            <p:nvPr/>
          </p:nvPicPr>
          <p:blipFill>
            <a:blip r:embed="rId8" r:link="rId9" cstate="screen">
              <a:extLst>
                <a:ext uri="{28A0092B-C50C-407E-A947-70E740481C1C}">
                  <a14:useLocalDpi xmlns:a14="http://schemas.microsoft.com/office/drawing/2010/main"/>
                </a:ext>
              </a:extLst>
            </a:blip>
            <a:srcRect/>
            <a:stretch>
              <a:fillRect/>
            </a:stretch>
          </p:blipFill>
          <p:spPr bwMode="auto">
            <a:xfrm>
              <a:off x="2381906" y="5991177"/>
              <a:ext cx="539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588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81C5E2-A5F8-1210-5C12-DC92F15A6AB2}"/>
              </a:ext>
            </a:extLst>
          </p:cNvPr>
          <p:cNvSpPr>
            <a:spLocks noGrp="1"/>
          </p:cNvSpPr>
          <p:nvPr>
            <p:ph type="title"/>
          </p:nvPr>
        </p:nvSpPr>
        <p:spPr>
          <a:xfrm>
            <a:off x="647704" y="260350"/>
            <a:ext cx="10963261" cy="379478"/>
          </a:xfrm>
        </p:spPr>
        <p:txBody>
          <a:bodyPr>
            <a:normAutofit fontScale="90000"/>
          </a:bodyPr>
          <a:lstStyle/>
          <a:p>
            <a:r>
              <a:rPr lang="fr-FR" dirty="0"/>
              <a:t>Tendances prévisionnelles des enjeux sur les </a:t>
            </a:r>
            <a:r>
              <a:rPr lang="fr-FR" dirty="0">
                <a:solidFill>
                  <a:schemeClr val="tx2"/>
                </a:solidFill>
              </a:rPr>
              <a:t>risques d’inondations, de submersion marine et d’érosion du trait de côte</a:t>
            </a:r>
            <a:br>
              <a:rPr lang="fr-FR" dirty="0"/>
            </a:br>
            <a:endParaRPr lang="fr-FR" dirty="0"/>
          </a:p>
        </p:txBody>
      </p:sp>
      <p:sp>
        <p:nvSpPr>
          <p:cNvPr id="3" name="Espace réservé du numéro de diapositive 2">
            <a:extLst>
              <a:ext uri="{FF2B5EF4-FFF2-40B4-BE49-F238E27FC236}">
                <a16:creationId xmlns:a16="http://schemas.microsoft.com/office/drawing/2014/main" id="{6288AFE8-DA46-7AB6-3B81-0FB05921693F}"/>
              </a:ext>
            </a:extLst>
          </p:cNvPr>
          <p:cNvSpPr>
            <a:spLocks noGrp="1"/>
          </p:cNvSpPr>
          <p:nvPr>
            <p:ph type="sldNum" sz="quarter" idx="10"/>
          </p:nvPr>
        </p:nvSpPr>
        <p:spPr/>
        <p:txBody>
          <a:bodyPr/>
          <a:lstStyle/>
          <a:p>
            <a:fld id="{D67C0D4E-7AF8-4EE0-8632-0BA880AF82F5}" type="slidenum">
              <a:rPr lang="fr-FR" smtClean="0"/>
              <a:pPr/>
              <a:t>10</a:t>
            </a:fld>
            <a:endParaRPr lang="fr-FR" dirty="0"/>
          </a:p>
        </p:txBody>
      </p:sp>
      <p:sp>
        <p:nvSpPr>
          <p:cNvPr id="4" name="Espace réservé du pied de page 3">
            <a:extLst>
              <a:ext uri="{FF2B5EF4-FFF2-40B4-BE49-F238E27FC236}">
                <a16:creationId xmlns:a16="http://schemas.microsoft.com/office/drawing/2014/main" id="{688A4A96-E849-9967-41B2-A343E4E72463}"/>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327E6DA6-8CF9-CA0C-ACEC-B8F44356EBD8}"/>
              </a:ext>
            </a:extLst>
          </p:cNvPr>
          <p:cNvSpPr>
            <a:spLocks noGrp="1"/>
          </p:cNvSpPr>
          <p:nvPr>
            <p:ph type="dt" sz="half" idx="12"/>
          </p:nvPr>
        </p:nvSpPr>
        <p:spPr/>
        <p:txBody>
          <a:bodyPr/>
          <a:lstStyle/>
          <a:p>
            <a:r>
              <a:rPr lang="fr-FR" dirty="0"/>
              <a:t>Octobre 2023</a:t>
            </a:r>
          </a:p>
        </p:txBody>
      </p:sp>
      <p:sp>
        <p:nvSpPr>
          <p:cNvPr id="7" name="ZoneTexte 6">
            <a:extLst>
              <a:ext uri="{FF2B5EF4-FFF2-40B4-BE49-F238E27FC236}">
                <a16:creationId xmlns:a16="http://schemas.microsoft.com/office/drawing/2014/main" id="{C131FD7D-2B77-C094-F888-7D14A0965C36}"/>
              </a:ext>
            </a:extLst>
          </p:cNvPr>
          <p:cNvSpPr txBox="1"/>
          <p:nvPr/>
        </p:nvSpPr>
        <p:spPr>
          <a:xfrm>
            <a:off x="214202" y="1264741"/>
            <a:ext cx="2709276" cy="2400657"/>
          </a:xfrm>
          <a:prstGeom prst="roundRect">
            <a:avLst/>
          </a:prstGeom>
          <a:solidFill>
            <a:schemeClr val="bg1"/>
          </a:solidFill>
          <a:ln w="3175">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000" b="1" dirty="0">
                <a:latin typeface="Segoe UI" panose="020B0502040204020203" pitchFamily="34" charset="0"/>
                <a:cs typeface="Segoe UI" panose="020B0502040204020203" pitchFamily="34" charset="0"/>
              </a:rPr>
              <a:t>Facteurs favorables</a:t>
            </a:r>
          </a:p>
          <a:p>
            <a:pPr>
              <a:spcAft>
                <a:spcPts val="600"/>
              </a:spcAft>
              <a:buSzPct val="120000"/>
            </a:pPr>
            <a:endParaRPr lang="fr-FR" sz="1000" dirty="0">
              <a:latin typeface="Segoe UI" panose="020B0502040204020203" pitchFamily="34" charset="0"/>
              <a:cs typeface="Segoe UI" panose="020B0502040204020203" pitchFamily="34" charset="0"/>
            </a:endParaRPr>
          </a:p>
          <a:p>
            <a:pPr algn="just">
              <a:spcAft>
                <a:spcPts val="600"/>
              </a:spcAft>
              <a:buSzPct val="120000"/>
            </a:pPr>
            <a:r>
              <a:rPr lang="fr-FR" sz="1000" dirty="0">
                <a:latin typeface="Segoe UI" panose="020B0502040204020203" pitchFamily="34" charset="0"/>
                <a:cs typeface="Segoe UI" panose="020B0502040204020203" pitchFamily="34" charset="0"/>
              </a:rPr>
              <a:t>Des outils engagés pour prévenir et réduire les risques et les conséquences des inondations</a:t>
            </a:r>
          </a:p>
          <a:p>
            <a:pPr algn="just">
              <a:spcAft>
                <a:spcPts val="600"/>
              </a:spcAft>
              <a:buSzPct val="120000"/>
            </a:pPr>
            <a:r>
              <a:rPr lang="fr-FR" sz="1000" dirty="0">
                <a:latin typeface="Segoe UI" panose="020B0502040204020203" pitchFamily="34" charset="0"/>
                <a:cs typeface="Segoe UI" panose="020B0502040204020203" pitchFamily="34" charset="0"/>
              </a:rPr>
              <a:t>Contribution des programmes de restauration au ralentissement des écoulements et au rétablissement des fonctions tampons</a:t>
            </a:r>
          </a:p>
          <a:p>
            <a:pPr algn="just">
              <a:spcAft>
                <a:spcPts val="600"/>
              </a:spcAft>
              <a:buSzPct val="120000"/>
            </a:pPr>
            <a:r>
              <a:rPr lang="fr-FR" sz="1000" dirty="0">
                <a:latin typeface="Segoe UI" panose="020B0502040204020203" pitchFamily="34" charset="0"/>
                <a:cs typeface="Segoe UI" panose="020B0502040204020203" pitchFamily="34" charset="0"/>
              </a:rPr>
              <a:t>Des ouvrages hydrauliques avec des fonctions d’écrêtement des crues (Haute-Vilaine)</a:t>
            </a:r>
          </a:p>
        </p:txBody>
      </p:sp>
      <p:pic>
        <p:nvPicPr>
          <p:cNvPr id="9" name="Graphique 8" descr="Badge à suivre contour">
            <a:extLst>
              <a:ext uri="{FF2B5EF4-FFF2-40B4-BE49-F238E27FC236}">
                <a16:creationId xmlns:a16="http://schemas.microsoft.com/office/drawing/2014/main" id="{5E3B365F-BFEF-DAD0-963D-EFF7C7EB169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70734" y="1288982"/>
            <a:ext cx="432000" cy="432000"/>
          </a:xfrm>
          <a:prstGeom prst="rect">
            <a:avLst/>
          </a:prstGeom>
        </p:spPr>
      </p:pic>
      <p:sp>
        <p:nvSpPr>
          <p:cNvPr id="10" name="ZoneTexte 9">
            <a:extLst>
              <a:ext uri="{FF2B5EF4-FFF2-40B4-BE49-F238E27FC236}">
                <a16:creationId xmlns:a16="http://schemas.microsoft.com/office/drawing/2014/main" id="{FC43D883-B017-3647-2D40-B3A9AA20D754}"/>
              </a:ext>
            </a:extLst>
          </p:cNvPr>
          <p:cNvSpPr txBox="1"/>
          <p:nvPr/>
        </p:nvSpPr>
        <p:spPr>
          <a:xfrm>
            <a:off x="204334" y="3861037"/>
            <a:ext cx="2709276" cy="2485787"/>
          </a:xfrm>
          <a:prstGeom prst="round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000" b="1" dirty="0">
                <a:latin typeface="Segoe UI" panose="020B0502040204020203" pitchFamily="34" charset="0"/>
                <a:cs typeface="Segoe UI" panose="020B0502040204020203" pitchFamily="34" charset="0"/>
              </a:rPr>
              <a:t>Facteurs défavorables</a:t>
            </a:r>
          </a:p>
          <a:p>
            <a:endParaRPr lang="fr-FR" sz="1000" dirty="0">
              <a:latin typeface="Segoe UI" panose="020B0502040204020203" pitchFamily="34" charset="0"/>
              <a:cs typeface="Segoe UI" panose="020B0502040204020203" pitchFamily="34" charset="0"/>
            </a:endParaRPr>
          </a:p>
          <a:p>
            <a:pPr algn="just"/>
            <a:r>
              <a:rPr lang="fr-FR" sz="1000" dirty="0">
                <a:latin typeface="Segoe UI" panose="020B0502040204020203" pitchFamily="34" charset="0"/>
                <a:cs typeface="Segoe UI" panose="020B0502040204020203" pitchFamily="34" charset="0"/>
              </a:rPr>
              <a:t>Le changement climatique qui tend à favoriser les épisodes météorologiques extrêmes et conduit à une élévation du niveau de la mer</a:t>
            </a:r>
          </a:p>
          <a:p>
            <a:pPr algn="just"/>
            <a:endParaRPr lang="fr-FR" sz="1000" dirty="0">
              <a:latin typeface="Segoe UI" panose="020B0502040204020203" pitchFamily="34" charset="0"/>
              <a:cs typeface="Segoe UI" panose="020B0502040204020203" pitchFamily="34" charset="0"/>
            </a:endParaRPr>
          </a:p>
          <a:p>
            <a:pPr algn="just"/>
            <a:r>
              <a:rPr lang="fr-FR" sz="1000" dirty="0">
                <a:latin typeface="Segoe UI" panose="020B0502040204020203" pitchFamily="34" charset="0"/>
                <a:cs typeface="Segoe UI" panose="020B0502040204020203" pitchFamily="34" charset="0"/>
              </a:rPr>
              <a:t>Des aménagements du territoire qui favorisent le ruissellement et accélèrent les écoulements </a:t>
            </a:r>
          </a:p>
          <a:p>
            <a:pPr algn="just"/>
            <a:endParaRPr lang="fr-FR" sz="1000" dirty="0">
              <a:latin typeface="Segoe UI" panose="020B0502040204020203" pitchFamily="34" charset="0"/>
              <a:cs typeface="Segoe UI" panose="020B0502040204020203" pitchFamily="34" charset="0"/>
            </a:endParaRPr>
          </a:p>
          <a:p>
            <a:pPr algn="just"/>
            <a:r>
              <a:rPr lang="fr-FR" sz="1000" dirty="0">
                <a:latin typeface="Segoe UI" panose="020B0502040204020203" pitchFamily="34" charset="0"/>
                <a:cs typeface="Segoe UI" panose="020B0502040204020203" pitchFamily="34" charset="0"/>
              </a:rPr>
              <a:t>L’attractivité des secteurs littoraux implique un grand nombre d’enjeux présents dans les secteurs d’aléas</a:t>
            </a:r>
          </a:p>
        </p:txBody>
      </p:sp>
      <p:pic>
        <p:nvPicPr>
          <p:cNvPr id="11" name="Graphique 10" descr="Badge à ne plus suivre contour">
            <a:extLst>
              <a:ext uri="{FF2B5EF4-FFF2-40B4-BE49-F238E27FC236}">
                <a16:creationId xmlns:a16="http://schemas.microsoft.com/office/drawing/2014/main" id="{BD44E01D-649E-54E8-24BB-7035CA29FC5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0734" y="3885566"/>
            <a:ext cx="432000" cy="432000"/>
          </a:xfrm>
          <a:prstGeom prst="rect">
            <a:avLst/>
          </a:prstGeom>
        </p:spPr>
      </p:pic>
      <p:pic>
        <p:nvPicPr>
          <p:cNvPr id="12" name="Image 11">
            <a:extLst>
              <a:ext uri="{FF2B5EF4-FFF2-40B4-BE49-F238E27FC236}">
                <a16:creationId xmlns:a16="http://schemas.microsoft.com/office/drawing/2014/main" id="{C74C6F8F-E697-41AC-94AA-4C89C0258946}"/>
              </a:ext>
            </a:extLst>
          </p:cNvPr>
          <p:cNvPicPr>
            <a:picLocks noChangeAspect="1"/>
          </p:cNvPicPr>
          <p:nvPr/>
        </p:nvPicPr>
        <p:blipFill>
          <a:blip r:embed="rId6"/>
          <a:stretch>
            <a:fillRect/>
          </a:stretch>
        </p:blipFill>
        <p:spPr>
          <a:xfrm>
            <a:off x="3056223" y="1118437"/>
            <a:ext cx="8492650" cy="5374691"/>
          </a:xfrm>
          <a:prstGeom prst="rect">
            <a:avLst/>
          </a:prstGeom>
        </p:spPr>
      </p:pic>
    </p:spTree>
    <p:extLst>
      <p:ext uri="{BB962C8B-B14F-4D97-AF65-F5344CB8AC3E}">
        <p14:creationId xmlns:p14="http://schemas.microsoft.com/office/powerpoint/2010/main" val="421699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Risques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11</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algn="l" fontAlgn="b">
              <a:lnSpc>
                <a:spcPct val="100000"/>
              </a:lnSpc>
            </a:pPr>
            <a:r>
              <a:rPr lang="fr-FR" sz="1400" b="1" dirty="0">
                <a:solidFill>
                  <a:schemeClr val="dk1"/>
                </a:solidFill>
              </a:rPr>
              <a:t>Sujets à préciser en parallèle de la mise en œuvre du SAGE</a:t>
            </a:r>
          </a:p>
          <a:p>
            <a:pPr marL="285750" indent="-285750" fontAlgn="b">
              <a:lnSpc>
                <a:spcPct val="100000"/>
              </a:lnSpc>
              <a:buFont typeface="Arial" panose="020B0604020202020204" pitchFamily="34" charset="0"/>
              <a:buChar char="•"/>
            </a:pPr>
            <a:r>
              <a:rPr lang="fr-FR" sz="1400" dirty="0">
                <a:solidFill>
                  <a:schemeClr val="dk1"/>
                </a:solidFill>
              </a:rPr>
              <a:t>Indemnisation des zones tampons</a:t>
            </a:r>
          </a:p>
          <a:p>
            <a:pPr marL="285750" indent="-285750" fontAlgn="b">
              <a:lnSpc>
                <a:spcPct val="100000"/>
              </a:lnSpc>
              <a:buFont typeface="Arial" panose="020B0604020202020204" pitchFamily="34" charset="0"/>
              <a:buChar char="•"/>
            </a:pPr>
            <a:r>
              <a:rPr lang="fr-FR" sz="1400" dirty="0">
                <a:solidFill>
                  <a:schemeClr val="dk1"/>
                </a:solidFill>
              </a:rPr>
              <a:t>Evolution cartographique des zones inondables et imperméabilisation des milieux</a:t>
            </a:r>
          </a:p>
          <a:p>
            <a:pPr marL="285750" indent="-285750" fontAlgn="b">
              <a:lnSpc>
                <a:spcPct val="100000"/>
              </a:lnSpc>
              <a:buFont typeface="Arial" panose="020B0604020202020204" pitchFamily="34" charset="0"/>
              <a:buChar char="•"/>
            </a:pPr>
            <a:r>
              <a:rPr lang="fr-FR" sz="1400" dirty="0"/>
              <a:t>Baisse de l’élevage à compenser par la création de nouvelles cultures biosourcées (chanvre, lin)</a:t>
            </a:r>
          </a:p>
          <a:p>
            <a:pPr marL="285750" indent="-285750" fontAlgn="b">
              <a:lnSpc>
                <a:spcPct val="100000"/>
              </a:lnSpc>
              <a:buFont typeface="Arial" panose="020B0604020202020204" pitchFamily="34" charset="0"/>
              <a:buChar char="•"/>
            </a:pPr>
            <a:r>
              <a:rPr lang="fr-FR" sz="1400" dirty="0">
                <a:solidFill>
                  <a:schemeClr val="dk1"/>
                </a:solidFill>
              </a:rPr>
              <a:t>Aléa ruissellement à mieux cartographier pour pouvoir prendre des mesures adaptées dans le SAGE</a:t>
            </a:r>
          </a:p>
          <a:p>
            <a:pPr marL="285750" indent="-285750" fontAlgn="b">
              <a:lnSpc>
                <a:spcPct val="100000"/>
              </a:lnSpc>
              <a:buFont typeface="Arial" panose="020B0604020202020204" pitchFamily="34" charset="0"/>
              <a:buChar char="•"/>
            </a:pPr>
            <a:r>
              <a:rPr lang="fr-FR" sz="1400" dirty="0">
                <a:solidFill>
                  <a:schemeClr val="dk1"/>
                </a:solidFill>
              </a:rPr>
              <a:t>Redimensionnement des bassins d’orage à étudier</a:t>
            </a:r>
          </a:p>
          <a:p>
            <a:pPr fontAlgn="b">
              <a:lnSpc>
                <a:spcPct val="100000"/>
              </a:lnSpc>
            </a:pPr>
            <a:endParaRPr lang="fr-FR" sz="1400" u="none" strike="noStrike" kern="1200" dirty="0">
              <a:solidFill>
                <a:schemeClr val="dk1"/>
              </a:solidFill>
              <a:effectLst/>
              <a:latin typeface="+mn-lt"/>
              <a:ea typeface="+mn-ea"/>
              <a:cs typeface="+mn-cs"/>
            </a:endParaRPr>
          </a:p>
          <a:p>
            <a:pPr fontAlgn="b"/>
            <a:r>
              <a:rPr lang="fr-FR" sz="1400" b="1" dirty="0">
                <a:solidFill>
                  <a:schemeClr val="dk1"/>
                </a:solidFill>
              </a:rPr>
              <a:t>Des facteurs favorables à mieux prendre en compte</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Programmes de désimperméabilisation des villes</a:t>
            </a:r>
            <a:endParaRPr lang="fr-FR" sz="1400" dirty="0">
              <a:solidFill>
                <a:schemeClr val="dk1"/>
              </a:solidFill>
            </a:endParaRPr>
          </a:p>
          <a:p>
            <a:pPr marL="285750" indent="-285750" algn="l" fontAlgn="b">
              <a:lnSpc>
                <a:spcPct val="100000"/>
              </a:lnSpc>
              <a:buFont typeface="Arial" panose="020B0604020202020204" pitchFamily="34" charset="0"/>
              <a:buChar char="•"/>
            </a:pPr>
            <a:r>
              <a:rPr lang="fr-FR" sz="1400" dirty="0"/>
              <a:t>Ouvrages hydrauliques qui ont des fonctions d’écrêtement des crues (mais ils ont aussi un impact sur la biodiversité)</a:t>
            </a:r>
          </a:p>
          <a:p>
            <a:pPr algn="l" fontAlgn="b">
              <a:lnSpc>
                <a:spcPct val="100000"/>
              </a:lnSpc>
            </a:pPr>
            <a:endParaRPr lang="fr-FR" sz="1400" b="1" dirty="0">
              <a:solidFill>
                <a:schemeClr val="dk1"/>
              </a:solidFill>
            </a:endParaRPr>
          </a:p>
          <a:p>
            <a:pPr algn="l" fontAlgn="b">
              <a:lnSpc>
                <a:spcPct val="100000"/>
              </a:lnSpc>
            </a:pPr>
            <a:r>
              <a:rPr lang="fr-FR" sz="1400" b="1" dirty="0">
                <a:solidFill>
                  <a:schemeClr val="dk1"/>
                </a:solidFill>
              </a:rPr>
              <a:t>Des facteurs défavorables à mieux intégrer</a:t>
            </a:r>
          </a:p>
          <a:p>
            <a:pPr marL="285750" indent="-285750" fontAlgn="b">
              <a:buFont typeface="Arial" panose="020B0604020202020204" pitchFamily="34" charset="0"/>
              <a:buChar char="•"/>
            </a:pPr>
            <a:r>
              <a:rPr lang="fr-FR" sz="1400" dirty="0">
                <a:solidFill>
                  <a:schemeClr val="dk1"/>
                </a:solidFill>
              </a:rPr>
              <a:t>Manque de prise de position forte des politiques et des citoyens</a:t>
            </a:r>
          </a:p>
          <a:p>
            <a:pPr marL="285750" indent="-285750" fontAlgn="b">
              <a:buFont typeface="Arial" panose="020B0604020202020204" pitchFamily="34" charset="0"/>
              <a:buChar char="•"/>
            </a:pPr>
            <a:r>
              <a:rPr lang="fr-FR" sz="1400" dirty="0">
                <a:solidFill>
                  <a:schemeClr val="dk1"/>
                </a:solidFill>
              </a:rPr>
              <a:t>Augmentation du tourisme</a:t>
            </a:r>
          </a:p>
          <a:p>
            <a:pPr marL="285750" indent="-285750" fontAlgn="b">
              <a:buFont typeface="Arial" panose="020B0604020202020204" pitchFamily="34" charset="0"/>
              <a:buChar char="•"/>
            </a:pPr>
            <a:r>
              <a:rPr lang="fr-FR" sz="1400" dirty="0">
                <a:solidFill>
                  <a:schemeClr val="dk1"/>
                </a:solidFill>
              </a:rPr>
              <a:t>Toujours de nouvelles constructions en zone à risque de submersion marine</a:t>
            </a:r>
          </a:p>
          <a:p>
            <a:pPr marL="285750" indent="-285750" fontAlgn="b">
              <a:buFont typeface="Arial" panose="020B0604020202020204" pitchFamily="34" charset="0"/>
              <a:buChar char="•"/>
            </a:pPr>
            <a:r>
              <a:rPr lang="fr-FR" sz="1400" dirty="0">
                <a:solidFill>
                  <a:schemeClr val="dk1"/>
                </a:solidFill>
              </a:rPr>
              <a:t>Pollution des sols provenant des zones urbanisées, avec la présence d’hydrocarbures dans les sols agricoles</a:t>
            </a:r>
          </a:p>
          <a:p>
            <a:pPr marL="285750" indent="-285750" fontAlgn="b">
              <a:buFont typeface="Arial" panose="020B0604020202020204" pitchFamily="34" charset="0"/>
              <a:buChar char="•"/>
            </a:pPr>
            <a:r>
              <a:rPr lang="fr-FR" sz="1400" dirty="0">
                <a:solidFill>
                  <a:schemeClr val="dk1"/>
                </a:solidFill>
              </a:rPr>
              <a:t>Programmes de restauration insuffisants (voire insignifiants) pour ralentir réellement les écoulements (investissements insuffisants)</a:t>
            </a:r>
          </a:p>
          <a:p>
            <a:pPr marL="285750" indent="-285750" fontAlgn="b">
              <a:buFont typeface="Arial" panose="020B0604020202020204" pitchFamily="34" charset="0"/>
              <a:buChar char="•"/>
            </a:pPr>
            <a:r>
              <a:rPr lang="fr-FR" sz="1400" dirty="0">
                <a:solidFill>
                  <a:schemeClr val="dk1"/>
                </a:solidFill>
              </a:rPr>
              <a:t>Manque de consentement des particuliers à accepter les aménagements de restauration des cours d’eau</a:t>
            </a:r>
          </a:p>
          <a:p>
            <a:pPr marL="285750" indent="-285750" fontAlgn="b">
              <a:buFont typeface="Arial" panose="020B0604020202020204" pitchFamily="34" charset="0"/>
              <a:buChar char="•"/>
            </a:pPr>
            <a:r>
              <a:rPr lang="fr-FR" sz="1400" dirty="0">
                <a:solidFill>
                  <a:schemeClr val="dk1"/>
                </a:solidFill>
              </a:rPr>
              <a:t>Accentuation du ruissellement avec la suppression des anciens aménagements (chemins creux…)</a:t>
            </a:r>
          </a:p>
          <a:p>
            <a:pPr marL="285750" indent="-285750" fontAlgn="b">
              <a:buFont typeface="Arial" panose="020B0604020202020204" pitchFamily="34" charset="0"/>
              <a:buChar char="•"/>
            </a:pPr>
            <a:r>
              <a:rPr lang="fr-FR" sz="1400" dirty="0">
                <a:solidFill>
                  <a:schemeClr val="dk1"/>
                </a:solidFill>
              </a:rPr>
              <a:t>Ravinement des sols avec l’existence de drainages agricoles non cartographiés (on ne sait pas où ils sont)</a:t>
            </a:r>
          </a:p>
          <a:p>
            <a:pPr marL="285750" indent="-285750" fontAlgn="b">
              <a:buFont typeface="Arial" panose="020B0604020202020204" pitchFamily="34" charset="0"/>
              <a:buChar char="•"/>
            </a:pPr>
            <a:r>
              <a:rPr lang="fr-FR" sz="1400" dirty="0">
                <a:solidFill>
                  <a:schemeClr val="dk1"/>
                </a:solidFill>
              </a:rPr>
              <a:t>Accroissement des sols de grandes cultures, facteur aggravant de ruissellement intense (remembrement a fait beaucoup de dégâts)</a:t>
            </a:r>
          </a:p>
          <a:p>
            <a:pPr marL="285750" indent="-285750" fontAlgn="b">
              <a:buFont typeface="Arial" panose="020B0604020202020204" pitchFamily="34" charset="0"/>
              <a:buChar char="•"/>
            </a:pPr>
            <a:r>
              <a:rPr lang="fr-FR" sz="1400" dirty="0">
                <a:solidFill>
                  <a:schemeClr val="dk1"/>
                </a:solidFill>
              </a:rPr>
              <a:t>Aménagements et constructions qui ne s’adaptent pas aux axes de ruissellement naturel</a:t>
            </a:r>
          </a:p>
          <a:p>
            <a:pPr marL="285750" indent="-285750" fontAlgn="b">
              <a:buFont typeface="Arial" panose="020B0604020202020204" pitchFamily="34" charset="0"/>
              <a:buChar char="•"/>
            </a:pPr>
            <a:r>
              <a:rPr lang="fr-FR" sz="1400" dirty="0">
                <a:solidFill>
                  <a:schemeClr val="dk1"/>
                </a:solidFill>
              </a:rPr>
              <a:t>Réseaux d’eaux pluviales pas suffisamment dimensionnés en cas d’épisode de pluie intense</a:t>
            </a:r>
          </a:p>
        </p:txBody>
      </p:sp>
    </p:spTree>
    <p:extLst>
      <p:ext uri="{BB962C8B-B14F-4D97-AF65-F5344CB8AC3E}">
        <p14:creationId xmlns:p14="http://schemas.microsoft.com/office/powerpoint/2010/main" val="91475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191E62F-C624-A013-7A98-580980ABE073}"/>
              </a:ext>
            </a:extLst>
          </p:cNvPr>
          <p:cNvSpPr>
            <a:spLocks noGrp="1"/>
          </p:cNvSpPr>
          <p:nvPr>
            <p:ph type="body" sz="quarter" idx="17"/>
          </p:nvPr>
        </p:nvSpPr>
        <p:spPr>
          <a:xfrm>
            <a:off x="838200" y="1212178"/>
            <a:ext cx="3021013" cy="1670050"/>
          </a:xfrm>
        </p:spPr>
        <p:txBody>
          <a:bodyPr/>
          <a:lstStyle/>
          <a:p>
            <a:r>
              <a:rPr lang="fr-FR" dirty="0"/>
              <a:t>02.</a:t>
            </a:r>
          </a:p>
        </p:txBody>
      </p:sp>
      <p:sp>
        <p:nvSpPr>
          <p:cNvPr id="2" name="Titre 1">
            <a:extLst>
              <a:ext uri="{FF2B5EF4-FFF2-40B4-BE49-F238E27FC236}">
                <a16:creationId xmlns:a16="http://schemas.microsoft.com/office/drawing/2014/main" id="{DDF4998E-5F5A-1CD0-7A78-4651E7131F79}"/>
              </a:ext>
            </a:extLst>
          </p:cNvPr>
          <p:cNvSpPr>
            <a:spLocks noGrp="1"/>
          </p:cNvSpPr>
          <p:nvPr>
            <p:ph type="title"/>
          </p:nvPr>
        </p:nvSpPr>
        <p:spPr>
          <a:xfrm>
            <a:off x="1456144" y="2448840"/>
            <a:ext cx="5789360" cy="2056376"/>
          </a:xfrm>
        </p:spPr>
        <p:txBody>
          <a:bodyPr/>
          <a:lstStyle/>
          <a:p>
            <a:r>
              <a:rPr lang="fr-FR" dirty="0"/>
              <a:t>Construction de </a:t>
            </a:r>
            <a:br>
              <a:rPr lang="fr-FR" dirty="0"/>
            </a:br>
            <a:r>
              <a:rPr lang="fr-FR" dirty="0"/>
              <a:t>scénarios alternatifs</a:t>
            </a:r>
          </a:p>
        </p:txBody>
      </p:sp>
      <p:sp>
        <p:nvSpPr>
          <p:cNvPr id="5" name="Espace réservé de la date 4">
            <a:extLst>
              <a:ext uri="{FF2B5EF4-FFF2-40B4-BE49-F238E27FC236}">
                <a16:creationId xmlns:a16="http://schemas.microsoft.com/office/drawing/2014/main" id="{93F02403-4EA7-DE68-92C1-A5A168ED9B33}"/>
              </a:ext>
            </a:extLst>
          </p:cNvPr>
          <p:cNvSpPr>
            <a:spLocks noGrp="1"/>
          </p:cNvSpPr>
          <p:nvPr>
            <p:ph type="dt" sz="half" idx="12"/>
          </p:nvPr>
        </p:nvSpPr>
        <p:spPr/>
        <p:txBody>
          <a:bodyPr/>
          <a:lstStyle/>
          <a:p>
            <a:r>
              <a:rPr lang="fr-FR" dirty="0"/>
              <a:t>Octobre 2023</a:t>
            </a:r>
          </a:p>
        </p:txBody>
      </p:sp>
      <p:sp>
        <p:nvSpPr>
          <p:cNvPr id="6" name="Espace réservé du pied de page 5">
            <a:extLst>
              <a:ext uri="{FF2B5EF4-FFF2-40B4-BE49-F238E27FC236}">
                <a16:creationId xmlns:a16="http://schemas.microsoft.com/office/drawing/2014/main" id="{EDEBBC24-75B9-727A-00C2-C3892D2F81A1}"/>
              </a:ext>
            </a:extLst>
          </p:cNvPr>
          <p:cNvSpPr>
            <a:spLocks noGrp="1"/>
          </p:cNvSpPr>
          <p:nvPr>
            <p:ph type="ftr" sz="quarter" idx="11"/>
          </p:nvPr>
        </p:nvSpPr>
        <p:spPr/>
        <p:txBody>
          <a:bodyPr/>
          <a:lstStyle/>
          <a:p>
            <a:r>
              <a:rPr lang="fr-FR" dirty="0"/>
              <a:t>Révision SAGE Vilaine : prospective et stratégie</a:t>
            </a:r>
          </a:p>
        </p:txBody>
      </p:sp>
      <p:sp>
        <p:nvSpPr>
          <p:cNvPr id="7" name="Espace réservé du numéro de diapositive 6">
            <a:extLst>
              <a:ext uri="{FF2B5EF4-FFF2-40B4-BE49-F238E27FC236}">
                <a16:creationId xmlns:a16="http://schemas.microsoft.com/office/drawing/2014/main" id="{995E9141-2FB7-3473-936D-0DE4EC63FE68}"/>
              </a:ext>
            </a:extLst>
          </p:cNvPr>
          <p:cNvSpPr>
            <a:spLocks noGrp="1"/>
          </p:cNvSpPr>
          <p:nvPr>
            <p:ph type="sldNum" sz="quarter" idx="10"/>
          </p:nvPr>
        </p:nvSpPr>
        <p:spPr/>
        <p:txBody>
          <a:bodyPr/>
          <a:lstStyle/>
          <a:p>
            <a:fld id="{D67C0D4E-7AF8-4EE0-8632-0BA880AF82F5}" type="slidenum">
              <a:rPr lang="fr-FR" smtClean="0"/>
              <a:pPr/>
              <a:t>12</a:t>
            </a:fld>
            <a:endParaRPr lang="fr-FR" dirty="0"/>
          </a:p>
        </p:txBody>
      </p:sp>
      <p:pic>
        <p:nvPicPr>
          <p:cNvPr id="10" name="Espace réservé pour une image  8">
            <a:extLst>
              <a:ext uri="{FF2B5EF4-FFF2-40B4-BE49-F238E27FC236}">
                <a16:creationId xmlns:a16="http://schemas.microsoft.com/office/drawing/2014/main" id="{3BA3C72E-23CE-7B63-440F-D53871BE80D0}"/>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p:blipFill>
        <p:spPr>
          <a:xfrm>
            <a:off x="8389107" y="-10711"/>
            <a:ext cx="3832905" cy="6880745"/>
          </a:xfrm>
        </p:spPr>
      </p:pic>
      <p:sp>
        <p:nvSpPr>
          <p:cNvPr id="3" name="ZoneTexte 2">
            <a:extLst>
              <a:ext uri="{FF2B5EF4-FFF2-40B4-BE49-F238E27FC236}">
                <a16:creationId xmlns:a16="http://schemas.microsoft.com/office/drawing/2014/main" id="{B742E137-F722-C5B5-614D-C996EDC17CEA}"/>
              </a:ext>
            </a:extLst>
          </p:cNvPr>
          <p:cNvSpPr txBox="1"/>
          <p:nvPr/>
        </p:nvSpPr>
        <p:spPr>
          <a:xfrm>
            <a:off x="838200" y="4173849"/>
            <a:ext cx="6728950" cy="1392075"/>
          </a:xfrm>
          <a:prstGeom prst="rect">
            <a:avLst/>
          </a:prstGeom>
          <a:noFill/>
        </p:spPr>
        <p:txBody>
          <a:bodyPr wrap="square" rtlCol="0">
            <a:noAutofit/>
          </a:bodyPr>
          <a:lstStyle/>
          <a:p>
            <a:pPr marL="285750" indent="-285750" algn="l" fontAlgn="b">
              <a:lnSpc>
                <a:spcPct val="100000"/>
              </a:lnSpc>
              <a:buFont typeface="Wingdings" panose="05000000000000000000" pitchFamily="2" charset="2"/>
              <a:buChar char="à"/>
            </a:pPr>
            <a:r>
              <a:rPr lang="fr-FR" sz="1400" dirty="0">
                <a:solidFill>
                  <a:schemeClr val="dk1"/>
                </a:solidFill>
              </a:rPr>
              <a:t>Les participants ont travaillé sur la formulation de futurs souhaitables, alternatifs aux scénarios tendanciels, en précisant à chaque fois, les mesures nécessaires à mettre en œuvre pour atteindre ces futurs.</a:t>
            </a:r>
          </a:p>
          <a:p>
            <a:pPr marL="285750" indent="-285750" algn="l" fontAlgn="b">
              <a:lnSpc>
                <a:spcPct val="100000"/>
              </a:lnSpc>
              <a:buFont typeface="Wingdings" panose="05000000000000000000" pitchFamily="2" charset="2"/>
              <a:buChar char="à"/>
            </a:pPr>
            <a:endParaRPr lang="fr-FR" sz="1400" dirty="0">
              <a:solidFill>
                <a:schemeClr val="dk1"/>
              </a:solidFill>
            </a:endParaRPr>
          </a:p>
          <a:p>
            <a:pPr marL="285750" indent="-285750" algn="l" fontAlgn="b">
              <a:lnSpc>
                <a:spcPct val="100000"/>
              </a:lnSpc>
              <a:buFont typeface="Wingdings" panose="05000000000000000000" pitchFamily="2" charset="2"/>
              <a:buChar char="à"/>
            </a:pPr>
            <a:r>
              <a:rPr lang="fr-FR" sz="1400" dirty="0">
                <a:solidFill>
                  <a:schemeClr val="dk1"/>
                </a:solidFill>
              </a:rPr>
              <a:t>Puis, ils ont hiérarchisé les futurs souhaitables qui leur semble prioritaire. Cette priorisation est indiquée dans la suite du compte-rendu, en dessous de chaque futur exprimé.</a:t>
            </a:r>
          </a:p>
        </p:txBody>
      </p:sp>
    </p:spTree>
    <p:extLst>
      <p:ext uri="{BB962C8B-B14F-4D97-AF65-F5344CB8AC3E}">
        <p14:creationId xmlns:p14="http://schemas.microsoft.com/office/powerpoint/2010/main" val="243734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Qualité des eaux</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13</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1939065956"/>
              </p:ext>
            </p:extLst>
          </p:nvPr>
        </p:nvGraphicFramePr>
        <p:xfrm>
          <a:off x="275602" y="887324"/>
          <a:ext cx="11640796" cy="5048252"/>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404342">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320441">
                <a:tc rowSpan="8">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Une production d’eau potable locale garantie, avec une qualité des eaux usées nécessitant peu d’assainissement</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13</a:t>
                      </a:r>
                    </a:p>
                    <a:p>
                      <a:pPr algn="ctr" fontAlgn="ctr">
                        <a:lnSpc>
                          <a:spcPct val="100000"/>
                        </a:lnSpc>
                      </a:pPr>
                      <a:endParaRPr lang="fr-FR" sz="14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Diminuer le traitement de potabilisation de l’eau</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Assurer le contrôle et le respect des conditions environnementales</a:t>
                      </a:r>
                    </a:p>
                  </a:txBody>
                  <a:tcPr marL="0" marR="0" marT="0" marB="0" anchor="ctr">
                    <a:solidFill>
                      <a:schemeClr val="accent3">
                        <a:lumMod val="20000"/>
                        <a:lumOff val="80000"/>
                      </a:schemeClr>
                    </a:solidFill>
                  </a:tcPr>
                </a:tc>
                <a:extLst>
                  <a:ext uri="{0D108BD9-81ED-4DB2-BD59-A6C34878D82A}">
                    <a16:rowId xmlns:a16="http://schemas.microsoft.com/office/drawing/2014/main" val="2960950772"/>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un diagnostic des eaux usées (type DPE de l’immobilier) pour l’industrie et l’agriculture</a:t>
                      </a:r>
                    </a:p>
                  </a:txBody>
                  <a:tcPr marL="0" marR="0" marT="0" marB="0" anchor="ctr">
                    <a:solidFill>
                      <a:schemeClr val="accent3">
                        <a:lumMod val="20000"/>
                        <a:lumOff val="80000"/>
                      </a:schemeClr>
                    </a:solidFill>
                  </a:tcPr>
                </a:tc>
                <a:extLst>
                  <a:ext uri="{0D108BD9-81ED-4DB2-BD59-A6C34878D82A}">
                    <a16:rowId xmlns:a16="http://schemas.microsoft.com/office/drawing/2014/main" val="2610473791"/>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Recenser les stations qui assurent l’intégralité du débit des cours d’eau pour prévoir un traitement en plus</a:t>
                      </a:r>
                    </a:p>
                  </a:txBody>
                  <a:tcPr marL="0" marR="0" marT="0" marB="0" anchor="ctr">
                    <a:solidFill>
                      <a:schemeClr val="accent3">
                        <a:lumMod val="20000"/>
                        <a:lumOff val="80000"/>
                      </a:schemeClr>
                    </a:solidFill>
                  </a:tcPr>
                </a:tc>
                <a:extLst>
                  <a:ext uri="{0D108BD9-81ED-4DB2-BD59-A6C34878D82A}">
                    <a16:rowId xmlns:a16="http://schemas.microsoft.com/office/drawing/2014/main" val="3755216743"/>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Mieux intégrer le changement climatique par rapport à l’acceptabilité des milieux (impact cumulé)</a:t>
                      </a:r>
                    </a:p>
                  </a:txBody>
                  <a:tcPr marL="0" marR="0" marT="0" marB="0" anchor="ctr">
                    <a:solidFill>
                      <a:schemeClr val="accent3">
                        <a:lumMod val="20000"/>
                        <a:lumOff val="80000"/>
                      </a:schemeClr>
                    </a:solidFill>
                  </a:tcPr>
                </a:tc>
                <a:extLst>
                  <a:ext uri="{0D108BD9-81ED-4DB2-BD59-A6C34878D82A}">
                    <a16:rowId xmlns:a16="http://schemas.microsoft.com/office/drawing/2014/main" val="570163917"/>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Interdire le drainage et supprimer / déconnecter les drains existants</a:t>
                      </a:r>
                    </a:p>
                  </a:txBody>
                  <a:tcPr marL="0" marR="0" marT="0" marB="0" anchor="ctr">
                    <a:solidFill>
                      <a:schemeClr val="accent3">
                        <a:lumMod val="20000"/>
                        <a:lumOff val="80000"/>
                      </a:schemeClr>
                    </a:solidFill>
                  </a:tcPr>
                </a:tc>
                <a:extLst>
                  <a:ext uri="{0D108BD9-81ED-4DB2-BD59-A6C34878D82A}">
                    <a16:rowId xmlns:a16="http://schemas.microsoft.com/office/drawing/2014/main" val="2357916364"/>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Travailler avec les filières industrielles (faire évoluer les cahiers des charges)</a:t>
                      </a:r>
                    </a:p>
                  </a:txBody>
                  <a:tcPr marL="0" marR="0" marT="0" marB="0" anchor="ctr">
                    <a:solidFill>
                      <a:schemeClr val="accent3">
                        <a:lumMod val="20000"/>
                        <a:lumOff val="80000"/>
                      </a:schemeClr>
                    </a:solidFill>
                  </a:tcPr>
                </a:tc>
                <a:extLst>
                  <a:ext uri="{0D108BD9-81ED-4DB2-BD59-A6C34878D82A}">
                    <a16:rowId xmlns:a16="http://schemas.microsoft.com/office/drawing/2014/main" val="1452607874"/>
                  </a:ext>
                </a:extLst>
              </a:tr>
              <a:tr h="320441">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Recenser les drains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28055574"/>
                  </a:ext>
                </a:extLst>
              </a:tr>
              <a:tr h="320441">
                <a:tc row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Des productions alimentaires relocalisées</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1" kern="1200" dirty="0">
                          <a:solidFill>
                            <a:schemeClr val="tx1"/>
                          </a:solidFill>
                          <a:latin typeface="Arial" panose="020B0604020202020204" pitchFamily="34" charset="0"/>
                          <a:ea typeface="+mn-ea"/>
                          <a:cs typeface="Arial" panose="020B0604020202020204" pitchFamily="34" charset="0"/>
                        </a:rPr>
                        <a:t>Priorité : 12</a:t>
                      </a:r>
                    </a:p>
                    <a:p>
                      <a:pPr algn="ctr" fontAlgn="ctr">
                        <a:lnSpc>
                          <a:spcPct val="100000"/>
                        </a:lnSpc>
                      </a:pPr>
                      <a:endParaRPr lang="fr-FR" sz="14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Coordonner les Projets Alimentaires Territoriaux pour aboutir à l’autosuffisance alimentaire sur le territoire</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320441">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Généraliser l’agroécologie et viser 40% de bio</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tx1"/>
                          </a:solidFill>
                          <a:effectLst/>
                          <a:latin typeface="+mn-lt"/>
                          <a:ea typeface="+mn-ea"/>
                          <a:cs typeface="+mn-cs"/>
                        </a:rPr>
                        <a:t>Améliorer la qualité des sols pour les rendre plus résilients aux aléas hydrographiques</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S’appuyer sur les capacités dépuratives des plantes sauvages pour améliorer la qualité des sols</a:t>
                      </a:r>
                    </a:p>
                  </a:txBody>
                  <a:tcPr marL="0" marR="0" marT="0" marB="0" anchor="ctr">
                    <a:solidFill>
                      <a:schemeClr val="accent3">
                        <a:lumMod val="20000"/>
                        <a:lumOff val="80000"/>
                      </a:schemeClr>
                    </a:solidFill>
                  </a:tcPr>
                </a:tc>
                <a:extLst>
                  <a:ext uri="{0D108BD9-81ED-4DB2-BD59-A6C34878D82A}">
                    <a16:rowId xmlns:a16="http://schemas.microsoft.com/office/drawing/2014/main" val="359210517"/>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Viser un territoire « zéro intrant non nécessaire »</a:t>
                      </a:r>
                    </a:p>
                    <a:p>
                      <a:pPr marL="285750" indent="-285750" algn="l" fontAlgn="b">
                        <a:lnSpc>
                          <a:spcPct val="100000"/>
                        </a:lnSpc>
                        <a:buFont typeface="Wingdings" panose="05000000000000000000" pitchFamily="2" charset="2"/>
                        <a:buChar char="Ø"/>
                      </a:pPr>
                      <a:r>
                        <a:rPr lang="fr-FR" sz="1400" u="none" strike="noStrike" kern="1200" dirty="0">
                          <a:solidFill>
                            <a:schemeClr val="dk1"/>
                          </a:solidFill>
                          <a:effectLst/>
                          <a:latin typeface="+mn-lt"/>
                          <a:ea typeface="+mn-ea"/>
                          <a:cs typeface="+mn-cs"/>
                        </a:rPr>
                        <a:t>Réaction : besoin de clarifier ces notions</a:t>
                      </a:r>
                    </a:p>
                  </a:txBody>
                  <a:tcPr marL="0" marR="0" marT="0" marB="0" anchor="ctr">
                    <a:solidFill>
                      <a:schemeClr val="accent3">
                        <a:lumMod val="20000"/>
                        <a:lumOff val="80000"/>
                      </a:schemeClr>
                    </a:solidFill>
                  </a:tcPr>
                </a:tc>
                <a:extLst>
                  <a:ext uri="{0D108BD9-81ED-4DB2-BD59-A6C34878D82A}">
                    <a16:rowId xmlns:a16="http://schemas.microsoft.com/office/drawing/2014/main" val="1471236974"/>
                  </a:ext>
                </a:extLst>
              </a:tr>
              <a:tr h="371898">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Supprimer tous les traitements insecticides massifs</a:t>
                      </a:r>
                    </a:p>
                  </a:txBody>
                  <a:tcPr marL="0" marR="0" marT="0" marB="0" anchor="ctr">
                    <a:solidFill>
                      <a:schemeClr val="accent3">
                        <a:lumMod val="20000"/>
                        <a:lumOff val="80000"/>
                      </a:schemeClr>
                    </a:solidFill>
                  </a:tcPr>
                </a:tc>
                <a:extLst>
                  <a:ext uri="{0D108BD9-81ED-4DB2-BD59-A6C34878D82A}">
                    <a16:rowId xmlns:a16="http://schemas.microsoft.com/office/drawing/2014/main" val="3248547866"/>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55377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Qualité des eaux</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14</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1279244947"/>
              </p:ext>
            </p:extLst>
          </p:nvPr>
        </p:nvGraphicFramePr>
        <p:xfrm>
          <a:off x="275602" y="887325"/>
          <a:ext cx="11640796" cy="5835345"/>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24247">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699847">
                <a:tc>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L’eau potable est de très bonne qualité et séparée des autres circuits qui sont utilisés et traités</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3</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Favoriser la réutilisation des eaux grises</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289253">
                <a:tc rowSpan="9">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Un bon état des cours d’eau avec les objectifs de la directive cadre de l’eau atteints</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17</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Mettre en place des obligations environnementales (ZSCE sur zones prioritaires)</a:t>
                      </a:r>
                    </a:p>
                  </a:txBody>
                  <a:tcPr marL="0" marR="0" marT="0" marB="0" anchor="ctr">
                    <a:solidFill>
                      <a:schemeClr val="accent3">
                        <a:lumMod val="20000"/>
                        <a:lumOff val="80000"/>
                      </a:schemeClr>
                    </a:solidFill>
                  </a:tcPr>
                </a:tc>
                <a:extLst>
                  <a:ext uri="{0D108BD9-81ED-4DB2-BD59-A6C34878D82A}">
                    <a16:rowId xmlns:a16="http://schemas.microsoft.com/office/drawing/2014/main" val="2741875642"/>
                  </a:ext>
                </a:extLst>
              </a:tr>
              <a:tr h="256965">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Développer l’acquisition foncière</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25696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Pouvoir faire des actions là où c’est pertinent, avec plus de volontariat</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25696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Recréer un maillage bocager fonctionnel et restaurer les zones humides</a:t>
                      </a:r>
                    </a:p>
                  </a:txBody>
                  <a:tcPr marL="0" marR="0" marT="0" marB="0" anchor="ctr">
                    <a:solidFill>
                      <a:schemeClr val="accent3">
                        <a:lumMod val="20000"/>
                        <a:lumOff val="80000"/>
                      </a:schemeClr>
                    </a:solidFill>
                  </a:tcPr>
                </a:tc>
                <a:extLst>
                  <a:ext uri="{0D108BD9-81ED-4DB2-BD59-A6C34878D82A}">
                    <a16:rowId xmlns:a16="http://schemas.microsoft.com/office/drawing/2014/main" val="359210517"/>
                  </a:ext>
                </a:extLst>
              </a:tr>
              <a:tr h="25696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Rallonger le circuit de l’eau (en milieu rural et urbain), en favorisant dans les PLU l’infiltration des eaux</a:t>
                      </a:r>
                    </a:p>
                  </a:txBody>
                  <a:tcPr marL="0" marR="0" marT="0" marB="0" anchor="ctr">
                    <a:solidFill>
                      <a:schemeClr val="accent3">
                        <a:lumMod val="20000"/>
                        <a:lumOff val="80000"/>
                      </a:schemeClr>
                    </a:solidFill>
                  </a:tcPr>
                </a:tc>
                <a:extLst>
                  <a:ext uri="{0D108BD9-81ED-4DB2-BD59-A6C34878D82A}">
                    <a16:rowId xmlns:a16="http://schemas.microsoft.com/office/drawing/2014/main" val="2998615529"/>
                  </a:ext>
                </a:extLst>
              </a:tr>
              <a:tr h="25696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Protéger et restaurer les milieux, cours d’eau, têtes de bassin, zones humides et supprimer les plans d’eau</a:t>
                      </a:r>
                    </a:p>
                  </a:txBody>
                  <a:tcPr marL="0" marR="0" marT="0" marB="0" anchor="ctr">
                    <a:solidFill>
                      <a:schemeClr val="accent3">
                        <a:lumMod val="20000"/>
                        <a:lumOff val="80000"/>
                      </a:schemeClr>
                    </a:solidFill>
                  </a:tcPr>
                </a:tc>
                <a:extLst>
                  <a:ext uri="{0D108BD9-81ED-4DB2-BD59-A6C34878D82A}">
                    <a16:rowId xmlns:a16="http://schemas.microsoft.com/office/drawing/2014/main" val="3295525049"/>
                  </a:ext>
                </a:extLst>
              </a:tr>
              <a:tr h="25696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Fixer des seuils pour les pics de taux de matière organique</a:t>
                      </a:r>
                    </a:p>
                  </a:txBody>
                  <a:tcPr marL="0" marR="0" marT="0" marB="0" anchor="ctr">
                    <a:solidFill>
                      <a:schemeClr val="accent3">
                        <a:lumMod val="20000"/>
                        <a:lumOff val="80000"/>
                      </a:schemeClr>
                    </a:solidFill>
                  </a:tcPr>
                </a:tc>
                <a:extLst>
                  <a:ext uri="{0D108BD9-81ED-4DB2-BD59-A6C34878D82A}">
                    <a16:rowId xmlns:a16="http://schemas.microsoft.com/office/drawing/2014/main" val="2157331783"/>
                  </a:ext>
                </a:extLst>
              </a:tr>
              <a:tr h="25696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Atteindre les normes des eaux traitées dans les eaux brutes (0,1 microgrammes/litres…)</a:t>
                      </a:r>
                    </a:p>
                  </a:txBody>
                  <a:tcPr marL="0" marR="0" marT="0" marB="0" anchor="ctr">
                    <a:solidFill>
                      <a:schemeClr val="accent3">
                        <a:lumMod val="20000"/>
                        <a:lumOff val="80000"/>
                      </a:schemeClr>
                    </a:solidFill>
                  </a:tcPr>
                </a:tc>
                <a:extLst>
                  <a:ext uri="{0D108BD9-81ED-4DB2-BD59-A6C34878D82A}">
                    <a16:rowId xmlns:a16="http://schemas.microsoft.com/office/drawing/2014/main" val="3248547866"/>
                  </a:ext>
                </a:extLst>
              </a:tr>
              <a:tr h="256965">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Lutter contre l’eutrophisation (définir des seuils)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256965">
                <a:tc rowSpan="9">
                  <a:txBody>
                    <a:bodyPr/>
                    <a:lstStyle/>
                    <a:p>
                      <a:pPr algn="ctr">
                        <a:lnSpc>
                          <a:spcPct val="100000"/>
                        </a:lnSpc>
                      </a:pPr>
                      <a:r>
                        <a:rPr lang="fr-FR" sz="1400" b="0" dirty="0"/>
                        <a:t>Une santé publique améliorée (médicaments, hormones…)</a:t>
                      </a:r>
                    </a:p>
                    <a:p>
                      <a:pPr algn="ctr">
                        <a:lnSpc>
                          <a:spcPct val="100000"/>
                        </a:lnSpc>
                      </a:pPr>
                      <a:r>
                        <a:rPr lang="fr-FR" sz="1400" b="1" dirty="0"/>
                        <a:t>Priorité : 8</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Accompagner économiquement les agriculteurs aux changements (paiement pour service environnemental)</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714044147"/>
                  </a:ext>
                </a:extLst>
              </a:tr>
              <a:tr h="256965">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Octroyer des aides en fonction des pratiques environnementales</a:t>
                      </a:r>
                    </a:p>
                  </a:txBody>
                  <a:tcPr marL="0" marR="0" marT="0" marB="0" anchor="ctr">
                    <a:solidFill>
                      <a:schemeClr val="accent3">
                        <a:lumMod val="20000"/>
                        <a:lumOff val="80000"/>
                      </a:schemeClr>
                    </a:solidFill>
                  </a:tcPr>
                </a:tc>
                <a:extLst>
                  <a:ext uri="{0D108BD9-81ED-4DB2-BD59-A6C34878D82A}">
                    <a16:rowId xmlns:a16="http://schemas.microsoft.com/office/drawing/2014/main" val="1783244689"/>
                  </a:ext>
                </a:extLst>
              </a:tr>
              <a:tr h="25696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Valoriser et privilégier l’utilisation des effluents organiques (boue de STEP) par rapport aux engrais minéraux</a:t>
                      </a:r>
                    </a:p>
                  </a:txBody>
                  <a:tcPr marL="0" marR="0" marT="0" marB="0" anchor="ctr">
                    <a:solidFill>
                      <a:schemeClr val="accent3">
                        <a:lumMod val="20000"/>
                        <a:lumOff val="80000"/>
                      </a:schemeClr>
                    </a:solidFill>
                  </a:tcPr>
                </a:tc>
                <a:extLst>
                  <a:ext uri="{0D108BD9-81ED-4DB2-BD59-A6C34878D82A}">
                    <a16:rowId xmlns:a16="http://schemas.microsoft.com/office/drawing/2014/main" val="4110200553"/>
                  </a:ext>
                </a:extLst>
              </a:tr>
              <a:tr h="256965">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des prescriptions de distance entre les composteurs des particuliers et les fossés et cours d’eau</a:t>
                      </a:r>
                    </a:p>
                  </a:txBody>
                  <a:tcPr marL="0" marR="0" marT="0" marB="0" anchor="ctr">
                    <a:solidFill>
                      <a:schemeClr val="accent3">
                        <a:lumMod val="20000"/>
                        <a:lumOff val="80000"/>
                      </a:schemeClr>
                    </a:solidFill>
                  </a:tcPr>
                </a:tc>
                <a:extLst>
                  <a:ext uri="{0D108BD9-81ED-4DB2-BD59-A6C34878D82A}">
                    <a16:rowId xmlns:a16="http://schemas.microsoft.com/office/drawing/2014/main" val="1381384203"/>
                  </a:ext>
                </a:extLst>
              </a:tr>
              <a:tr h="256965">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Simplifier et avoir une meilleure lisibilité des labels qualité</a:t>
                      </a:r>
                    </a:p>
                  </a:txBody>
                  <a:tcPr marL="0" marR="0" marT="0" marB="0" anchor="ctr">
                    <a:solidFill>
                      <a:schemeClr val="accent3">
                        <a:lumMod val="20000"/>
                        <a:lumOff val="80000"/>
                      </a:schemeClr>
                    </a:solidFill>
                  </a:tcPr>
                </a:tc>
                <a:extLst>
                  <a:ext uri="{0D108BD9-81ED-4DB2-BD59-A6C34878D82A}">
                    <a16:rowId xmlns:a16="http://schemas.microsoft.com/office/drawing/2014/main" val="641180089"/>
                  </a:ext>
                </a:extLst>
              </a:tr>
              <a:tr h="256965">
                <a:tc vMerge="1">
                  <a:txBody>
                    <a:bodyPr/>
                    <a:lstStyle/>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Changer les pratiques domestiques, industrielles et agricoles</a:t>
                      </a:r>
                    </a:p>
                  </a:txBody>
                  <a:tcPr marL="0" marR="0" marT="0" marB="0" anchor="ctr">
                    <a:solidFill>
                      <a:schemeClr val="accent3">
                        <a:lumMod val="20000"/>
                        <a:lumOff val="80000"/>
                      </a:schemeClr>
                    </a:solidFill>
                  </a:tcPr>
                </a:tc>
                <a:extLst>
                  <a:ext uri="{0D108BD9-81ED-4DB2-BD59-A6C34878D82A}">
                    <a16:rowId xmlns:a16="http://schemas.microsoft.com/office/drawing/2014/main" val="2299192198"/>
                  </a:ext>
                </a:extLst>
              </a:tr>
              <a:tr h="256965">
                <a:tc vMerge="1">
                  <a:txBody>
                    <a:bodyPr/>
                    <a:lstStyle/>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Communiquer, former, aider et accompagner les agriculteurs, industriels et activités économiques</a:t>
                      </a:r>
                    </a:p>
                  </a:txBody>
                  <a:tcPr marL="0" marR="0" marT="0" marB="0" anchor="ctr">
                    <a:solidFill>
                      <a:schemeClr val="accent3">
                        <a:lumMod val="20000"/>
                        <a:lumOff val="80000"/>
                      </a:schemeClr>
                    </a:solidFill>
                  </a:tcPr>
                </a:tc>
                <a:extLst>
                  <a:ext uri="{0D108BD9-81ED-4DB2-BD59-A6C34878D82A}">
                    <a16:rowId xmlns:a16="http://schemas.microsoft.com/office/drawing/2014/main" val="701525074"/>
                  </a:ext>
                </a:extLst>
              </a:tr>
              <a:tr h="256965">
                <a:tc vMerge="1">
                  <a:txBody>
                    <a:bodyPr/>
                    <a:lstStyle/>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Être capable de détecter et traiter tous les polluants (connaissance exhaustive)</a:t>
                      </a:r>
                    </a:p>
                  </a:txBody>
                  <a:tcPr marL="0" marR="0" marT="0" marB="0" anchor="ctr">
                    <a:solidFill>
                      <a:schemeClr val="accent3">
                        <a:lumMod val="20000"/>
                        <a:lumOff val="80000"/>
                      </a:schemeClr>
                    </a:solidFill>
                  </a:tcPr>
                </a:tc>
                <a:extLst>
                  <a:ext uri="{0D108BD9-81ED-4DB2-BD59-A6C34878D82A}">
                    <a16:rowId xmlns:a16="http://schemas.microsoft.com/office/drawing/2014/main" val="2079542776"/>
                  </a:ext>
                </a:extLst>
              </a:tr>
              <a:tr h="256965">
                <a:tc vMerge="1">
                  <a:txBody>
                    <a:bodyPr/>
                    <a:lstStyle/>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Respecter les normes existantes, qui seront beaucoup plus exigeantes en 2050 qu’aujourd’hui</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52569852"/>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234256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Milieux aquatiques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15</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2235118912"/>
              </p:ext>
            </p:extLst>
          </p:nvPr>
        </p:nvGraphicFramePr>
        <p:xfrm>
          <a:off x="275602" y="887324"/>
          <a:ext cx="11640796" cy="5368693"/>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404342">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320441">
                <a:tc rowSpan="8">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Un bon état sur tous les milieux</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20</a:t>
                      </a:r>
                    </a:p>
                    <a:p>
                      <a:pPr algn="ctr" fontAlgn="ctr">
                        <a:lnSpc>
                          <a:spcPct val="100000"/>
                        </a:lnSpc>
                      </a:pPr>
                      <a:endParaRPr lang="fr-FR" sz="14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Interdire la suppression des zones humides (et d’un périmètre de protection autour) dès le premier m² sans dérogation (en prévoyant les moyens nécessaires)</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Imposer des travaux de restauration et/ou avoir une maitrise foncière</a:t>
                      </a:r>
                    </a:p>
                  </a:txBody>
                  <a:tcPr marL="0" marR="0" marT="0" marB="0" anchor="ctr">
                    <a:solidFill>
                      <a:schemeClr val="accent3">
                        <a:lumMod val="20000"/>
                        <a:lumOff val="80000"/>
                      </a:schemeClr>
                    </a:solidFill>
                  </a:tcPr>
                </a:tc>
                <a:extLst>
                  <a:ext uri="{0D108BD9-81ED-4DB2-BD59-A6C34878D82A}">
                    <a16:rowId xmlns:a16="http://schemas.microsoft.com/office/drawing/2014/main" val="2960950772"/>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un périmètre de protection des têtes de bassin versant</a:t>
                      </a:r>
                    </a:p>
                  </a:txBody>
                  <a:tcPr marL="0" marR="0" marT="0" marB="0" anchor="ctr">
                    <a:solidFill>
                      <a:schemeClr val="accent3">
                        <a:lumMod val="20000"/>
                        <a:lumOff val="80000"/>
                      </a:schemeClr>
                    </a:solidFill>
                  </a:tcPr>
                </a:tc>
                <a:extLst>
                  <a:ext uri="{0D108BD9-81ED-4DB2-BD59-A6C34878D82A}">
                    <a16:rowId xmlns:a16="http://schemas.microsoft.com/office/drawing/2014/main" val="2610473791"/>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Interdire le droit à compenser</a:t>
                      </a:r>
                    </a:p>
                  </a:txBody>
                  <a:tcPr marL="0" marR="0" marT="0" marB="0" anchor="ctr">
                    <a:solidFill>
                      <a:schemeClr val="accent3">
                        <a:lumMod val="20000"/>
                        <a:lumOff val="80000"/>
                      </a:schemeClr>
                    </a:solidFill>
                  </a:tcPr>
                </a:tc>
                <a:extLst>
                  <a:ext uri="{0D108BD9-81ED-4DB2-BD59-A6C34878D82A}">
                    <a16:rowId xmlns:a16="http://schemas.microsoft.com/office/drawing/2014/main" val="3755216743"/>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Rendre obligatoire un diagnostic sur les fonctionnalités des zones humides</a:t>
                      </a:r>
                    </a:p>
                  </a:txBody>
                  <a:tcPr marL="0" marR="0" marT="0" marB="0" anchor="ctr">
                    <a:solidFill>
                      <a:schemeClr val="accent3">
                        <a:lumMod val="20000"/>
                        <a:lumOff val="80000"/>
                      </a:schemeClr>
                    </a:solidFill>
                  </a:tcPr>
                </a:tc>
                <a:extLst>
                  <a:ext uri="{0D108BD9-81ED-4DB2-BD59-A6C34878D82A}">
                    <a16:rowId xmlns:a16="http://schemas.microsoft.com/office/drawing/2014/main" val="570163917"/>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Instaurer une filière de valorisation du bocage</a:t>
                      </a:r>
                    </a:p>
                  </a:txBody>
                  <a:tcPr marL="0" marR="0" marT="0" marB="0" anchor="ctr">
                    <a:solidFill>
                      <a:schemeClr val="accent3">
                        <a:lumMod val="20000"/>
                        <a:lumOff val="80000"/>
                      </a:schemeClr>
                    </a:solidFill>
                  </a:tcPr>
                </a:tc>
                <a:extLst>
                  <a:ext uri="{0D108BD9-81ED-4DB2-BD59-A6C34878D82A}">
                    <a16:rowId xmlns:a16="http://schemas.microsoft.com/office/drawing/2014/main" val="2357916364"/>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Imposer l’effacement des plans d’eau</a:t>
                      </a:r>
                    </a:p>
                  </a:txBody>
                  <a:tcPr marL="0" marR="0" marT="0" marB="0" anchor="ctr">
                    <a:solidFill>
                      <a:schemeClr val="accent3">
                        <a:lumMod val="20000"/>
                        <a:lumOff val="80000"/>
                      </a:schemeClr>
                    </a:solidFill>
                  </a:tcPr>
                </a:tc>
                <a:extLst>
                  <a:ext uri="{0D108BD9-81ED-4DB2-BD59-A6C34878D82A}">
                    <a16:rowId xmlns:a16="http://schemas.microsoft.com/office/drawing/2014/main" val="1452607874"/>
                  </a:ext>
                </a:extLst>
              </a:tr>
              <a:tr h="320441">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Faire de la pédagogie sur les services rendus des milieux aquatiques (programmes scolaires)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28055574"/>
                  </a:ext>
                </a:extLst>
              </a:tr>
              <a:tr h="320441">
                <a:tc row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Une biodiversité qui croit après avoir stoppé dans un premier temps sa chute </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1" kern="1200" dirty="0">
                          <a:solidFill>
                            <a:schemeClr val="tx1"/>
                          </a:solidFill>
                          <a:latin typeface="Arial" panose="020B0604020202020204" pitchFamily="34" charset="0"/>
                          <a:ea typeface="+mn-ea"/>
                          <a:cs typeface="Arial" panose="020B0604020202020204" pitchFamily="34" charset="0"/>
                        </a:rPr>
                        <a:t>Priorité : 10</a:t>
                      </a:r>
                    </a:p>
                    <a:p>
                      <a:pPr algn="ctr" fontAlgn="ctr">
                        <a:lnSpc>
                          <a:spcPct val="100000"/>
                        </a:lnSpc>
                      </a:pPr>
                      <a:endParaRPr lang="fr-FR" sz="14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Restaurer les zones humides, et y interdire les cultures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320441">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Reméandrer et restaurer les habitats dans tous les cours d’eau</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tx1"/>
                          </a:solidFill>
                          <a:effectLst/>
                          <a:latin typeface="+mn-lt"/>
                          <a:ea typeface="+mn-ea"/>
                          <a:cs typeface="+mn-cs"/>
                        </a:rPr>
                        <a:t>Réviser l’inventaire des cours d’eau (homogénéiser) </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Elargir les bandes d’inconstructibilité autour des cours d’eau (largeur x6 voire x7)</a:t>
                      </a:r>
                    </a:p>
                  </a:txBody>
                  <a:tcPr marL="0" marR="0" marT="0" marB="0" anchor="ctr">
                    <a:solidFill>
                      <a:schemeClr val="accent3">
                        <a:lumMod val="20000"/>
                        <a:lumOff val="80000"/>
                      </a:schemeClr>
                    </a:solidFill>
                  </a:tcPr>
                </a:tc>
                <a:extLst>
                  <a:ext uri="{0D108BD9-81ED-4DB2-BD59-A6C34878D82A}">
                    <a16:rowId xmlns:a16="http://schemas.microsoft.com/office/drawing/2014/main" val="359210517"/>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Interdire les constructions agricoles dans les zones naturelles</a:t>
                      </a:r>
                    </a:p>
                  </a:txBody>
                  <a:tcPr marL="0" marR="0" marT="0" marB="0" anchor="ctr">
                    <a:solidFill>
                      <a:schemeClr val="accent3">
                        <a:lumMod val="20000"/>
                        <a:lumOff val="80000"/>
                      </a:schemeClr>
                    </a:solidFill>
                  </a:tcPr>
                </a:tc>
                <a:extLst>
                  <a:ext uri="{0D108BD9-81ED-4DB2-BD59-A6C34878D82A}">
                    <a16:rowId xmlns:a16="http://schemas.microsoft.com/office/drawing/2014/main" val="1471236974"/>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Zéro drainage sur les zones agricoles (y compris l’existant)</a:t>
                      </a:r>
                    </a:p>
                  </a:txBody>
                  <a:tcPr marL="0" marR="0" marT="0" marB="0" anchor="ctr">
                    <a:solidFill>
                      <a:schemeClr val="accent3">
                        <a:lumMod val="20000"/>
                        <a:lumOff val="80000"/>
                      </a:schemeClr>
                    </a:solidFill>
                  </a:tcPr>
                </a:tc>
                <a:extLst>
                  <a:ext uri="{0D108BD9-81ED-4DB2-BD59-A6C34878D82A}">
                    <a16:rowId xmlns:a16="http://schemas.microsoft.com/office/drawing/2014/main" val="3475269261"/>
                  </a:ext>
                </a:extLst>
              </a:tr>
              <a:tr h="371898">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Impliquer tous les acteurs (élus locaux)</a:t>
                      </a:r>
                    </a:p>
                  </a:txBody>
                  <a:tcPr marL="0" marR="0" marT="0" marB="0" anchor="ctr">
                    <a:solidFill>
                      <a:schemeClr val="accent3">
                        <a:lumMod val="20000"/>
                        <a:lumOff val="80000"/>
                      </a:schemeClr>
                    </a:solidFill>
                  </a:tcPr>
                </a:tc>
                <a:extLst>
                  <a:ext uri="{0D108BD9-81ED-4DB2-BD59-A6C34878D82A}">
                    <a16:rowId xmlns:a16="http://schemas.microsoft.com/office/drawing/2014/main" val="3248547866"/>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74224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Milieux aquatiques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16</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3576910913"/>
              </p:ext>
            </p:extLst>
          </p:nvPr>
        </p:nvGraphicFramePr>
        <p:xfrm>
          <a:off x="275602" y="887325"/>
          <a:ext cx="11640796" cy="4451298"/>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466733">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485852">
                <a:tc rowSpan="2">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Des espèces qui circulent librement</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2</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Maintenir la connexion entre les milieux (zones humides)</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484989">
                <a:tc vMerge="1">
                  <a:txBody>
                    <a:bodyPr/>
                    <a:lstStyle/>
                    <a:p>
                      <a:pPr algn="ctr" fontAlgn="ctr">
                        <a:lnSpc>
                          <a:spcPct val="100000"/>
                        </a:lnSpc>
                      </a:pPr>
                      <a:endParaRPr lang="fr-FR" sz="14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tx1"/>
                          </a:solidFill>
                          <a:effectLst/>
                          <a:latin typeface="+mn-lt"/>
                          <a:ea typeface="+mn-ea"/>
                          <a:cs typeface="+mn-cs"/>
                        </a:rPr>
                        <a:t>Aménager des franchissements des routes pour la faune</a:t>
                      </a:r>
                    </a:p>
                  </a:txBody>
                  <a:tcPr marL="0" marR="0" marT="0" marB="0" anchor="ctr">
                    <a:solidFill>
                      <a:schemeClr val="accent3">
                        <a:lumMod val="20000"/>
                        <a:lumOff val="80000"/>
                      </a:schemeClr>
                    </a:solidFill>
                  </a:tcPr>
                </a:tc>
                <a:extLst>
                  <a:ext uri="{0D108BD9-81ED-4DB2-BD59-A6C34878D82A}">
                    <a16:rowId xmlns:a16="http://schemas.microsoft.com/office/drawing/2014/main" val="3079418954"/>
                  </a:ext>
                </a:extLst>
              </a:tr>
              <a:tr h="416361">
                <a:tc rowSpan="5">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Des milieux et des ressources locales plus valorisés, et un aménagement du territoire respectueux de l’environnement et du vivant</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12</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Favoriser la pédagogie, l’accompagnement et les aides (dont rémunération)</a:t>
                      </a:r>
                    </a:p>
                  </a:txBody>
                  <a:tcPr marL="0" marR="0" marT="0" marB="0" anchor="ctr">
                    <a:solidFill>
                      <a:schemeClr val="accent3">
                        <a:lumMod val="20000"/>
                        <a:lumOff val="80000"/>
                      </a:schemeClr>
                    </a:solidFill>
                  </a:tcPr>
                </a:tc>
                <a:extLst>
                  <a:ext uri="{0D108BD9-81ED-4DB2-BD59-A6C34878D82A}">
                    <a16:rowId xmlns:a16="http://schemas.microsoft.com/office/drawing/2014/main" val="2741875642"/>
                  </a:ext>
                </a:extLst>
              </a:tr>
              <a:tr h="369885">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Interdire la destruction et restaurer les bocages et ripisylve</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3698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Valoriser les filières locales</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3698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Ne pas imposer le raccordement à l’assainissement collectif si l’assainissement non collectif est bon</a:t>
                      </a:r>
                    </a:p>
                  </a:txBody>
                  <a:tcPr marL="0" marR="0" marT="0" marB="0" anchor="ctr">
                    <a:solidFill>
                      <a:schemeClr val="accent3">
                        <a:lumMod val="20000"/>
                        <a:lumOff val="80000"/>
                      </a:schemeClr>
                    </a:solidFill>
                  </a:tcPr>
                </a:tc>
                <a:extLst>
                  <a:ext uri="{0D108BD9-81ED-4DB2-BD59-A6C34878D82A}">
                    <a16:rowId xmlns:a16="http://schemas.microsoft.com/office/drawing/2014/main" val="359210517"/>
                  </a:ext>
                </a:extLst>
              </a:tr>
              <a:tr h="369885">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Favoriser les habitats légers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566353">
                <a:tc rowSpan="2">
                  <a:txBody>
                    <a:bodyPr/>
                    <a:lstStyle/>
                    <a:p>
                      <a:pPr algn="ctr">
                        <a:lnSpc>
                          <a:spcPct val="100000"/>
                        </a:lnSpc>
                      </a:pPr>
                      <a:r>
                        <a:rPr lang="fr-FR" sz="1400" b="0" dirty="0"/>
                        <a:t>Des parcelles agricoles de 5 hectares maximum</a:t>
                      </a:r>
                    </a:p>
                    <a:p>
                      <a:pPr algn="ctr">
                        <a:lnSpc>
                          <a:spcPct val="100000"/>
                        </a:lnSpc>
                      </a:pPr>
                      <a:r>
                        <a:rPr lang="fr-FR" sz="1400" b="1" dirty="0"/>
                        <a:t>Priorité : 9</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Renforcer le suivi et le contrôle des rejets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714044147"/>
                  </a:ext>
                </a:extLst>
              </a:tr>
              <a:tr h="551470">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Renforcer les moyens de contrôle (humains)</a:t>
                      </a:r>
                    </a:p>
                  </a:txBody>
                  <a:tcPr marL="0" marR="0" marT="0" marB="0" anchor="ctr">
                    <a:solidFill>
                      <a:schemeClr val="accent3">
                        <a:lumMod val="20000"/>
                        <a:lumOff val="80000"/>
                      </a:schemeClr>
                    </a:solidFill>
                  </a:tcPr>
                </a:tc>
                <a:extLst>
                  <a:ext uri="{0D108BD9-81ED-4DB2-BD59-A6C34878D82A}">
                    <a16:rowId xmlns:a16="http://schemas.microsoft.com/office/drawing/2014/main" val="1783244689"/>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298440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Quantité</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17</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805206849"/>
              </p:ext>
            </p:extLst>
          </p:nvPr>
        </p:nvGraphicFramePr>
        <p:xfrm>
          <a:off x="275602" y="887326"/>
          <a:ext cx="11640796" cy="5718227"/>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92662">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311185">
                <a:tc rowSpan="15">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la sobriété est </a:t>
                      </a:r>
                      <a:br>
                        <a:rPr lang="fr-FR" sz="1400" b="0" kern="1200" dirty="0">
                          <a:solidFill>
                            <a:schemeClr val="tx1"/>
                          </a:solidFill>
                          <a:latin typeface="Arial" panose="020B0604020202020204" pitchFamily="34" charset="0"/>
                          <a:ea typeface="+mn-ea"/>
                          <a:cs typeface="Arial" panose="020B0604020202020204" pitchFamily="34" charset="0"/>
                        </a:rPr>
                      </a:br>
                      <a:r>
                        <a:rPr lang="fr-FR" sz="1400" b="0" kern="1200" dirty="0">
                          <a:solidFill>
                            <a:schemeClr val="tx1"/>
                          </a:solidFill>
                          <a:latin typeface="Arial" panose="020B0604020202020204" pitchFamily="34" charset="0"/>
                          <a:ea typeface="+mn-ea"/>
                          <a:cs typeface="Arial" panose="020B0604020202020204" pitchFamily="34" charset="0"/>
                        </a:rPr>
                        <a:t>devenue la règle</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24</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Avoir une solidarité financière pour les usagers les plus pauvres et pour ceux qui protègent la ressource</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Faire de l’eau une denrée rare (hausse des prix, contrôle, interdiction des usages de loisirs, égalité)</a:t>
                      </a:r>
                    </a:p>
                  </a:txBody>
                  <a:tcPr marL="0" marR="0" marT="0" marB="0" anchor="ctr">
                    <a:solidFill>
                      <a:schemeClr val="accent3">
                        <a:lumMod val="20000"/>
                        <a:lumOff val="80000"/>
                      </a:schemeClr>
                    </a:solidFill>
                  </a:tcPr>
                </a:tc>
                <a:extLst>
                  <a:ext uri="{0D108BD9-81ED-4DB2-BD59-A6C34878D82A}">
                    <a16:rowId xmlns:a16="http://schemas.microsoft.com/office/drawing/2014/main" val="2960950772"/>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Responsabiliser tous les usagers : compteurs Linky de l’eau et ne plus mettre l’eau dans les charges locatives</a:t>
                      </a:r>
                    </a:p>
                  </a:txBody>
                  <a:tcPr marL="0" marR="0" marT="0" marB="0" anchor="ctr">
                    <a:solidFill>
                      <a:schemeClr val="accent3">
                        <a:lumMod val="20000"/>
                        <a:lumOff val="80000"/>
                      </a:schemeClr>
                    </a:solidFill>
                  </a:tcPr>
                </a:tc>
                <a:extLst>
                  <a:ext uri="{0D108BD9-81ED-4DB2-BD59-A6C34878D82A}">
                    <a16:rowId xmlns:a16="http://schemas.microsoft.com/office/drawing/2014/main" val="2610473791"/>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Encadrer les usages de confort en les surtaxant (piscine…), voire les interdire sur certains secteurs</a:t>
                      </a:r>
                    </a:p>
                  </a:txBody>
                  <a:tcPr marL="0" marR="0" marT="0" marB="0" anchor="ctr">
                    <a:solidFill>
                      <a:schemeClr val="accent3">
                        <a:lumMod val="20000"/>
                        <a:lumOff val="80000"/>
                      </a:schemeClr>
                    </a:solidFill>
                  </a:tcPr>
                </a:tc>
                <a:extLst>
                  <a:ext uri="{0D108BD9-81ED-4DB2-BD59-A6C34878D82A}">
                    <a16:rowId xmlns:a16="http://schemas.microsoft.com/office/drawing/2014/main" val="3755216743"/>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Favoriser la réutilisation industrielle</a:t>
                      </a:r>
                    </a:p>
                  </a:txBody>
                  <a:tcPr marL="0" marR="0" marT="0" marB="0" anchor="ctr">
                    <a:solidFill>
                      <a:schemeClr val="accent3">
                        <a:lumMod val="20000"/>
                        <a:lumOff val="80000"/>
                      </a:schemeClr>
                    </a:solidFill>
                  </a:tcPr>
                </a:tc>
                <a:extLst>
                  <a:ext uri="{0D108BD9-81ED-4DB2-BD59-A6C34878D82A}">
                    <a16:rowId xmlns:a16="http://schemas.microsoft.com/office/drawing/2014/main" val="570163917"/>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Améliorer le rendement des réseaux</a:t>
                      </a:r>
                    </a:p>
                  </a:txBody>
                  <a:tcPr marL="0" marR="0" marT="0" marB="0" anchor="ctr">
                    <a:solidFill>
                      <a:schemeClr val="accent3">
                        <a:lumMod val="20000"/>
                        <a:lumOff val="80000"/>
                      </a:schemeClr>
                    </a:solidFill>
                  </a:tcPr>
                </a:tc>
                <a:extLst>
                  <a:ext uri="{0D108BD9-81ED-4DB2-BD59-A6C34878D82A}">
                    <a16:rowId xmlns:a16="http://schemas.microsoft.com/office/drawing/2014/main" val="2357916364"/>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Réduire les débits d’eau au robinet</a:t>
                      </a:r>
                    </a:p>
                  </a:txBody>
                  <a:tcPr marL="0" marR="0" marT="0" marB="0" anchor="ctr">
                    <a:solidFill>
                      <a:schemeClr val="accent3">
                        <a:lumMod val="20000"/>
                        <a:lumOff val="80000"/>
                      </a:schemeClr>
                    </a:solidFill>
                  </a:tcPr>
                </a:tc>
                <a:extLst>
                  <a:ext uri="{0D108BD9-81ED-4DB2-BD59-A6C34878D82A}">
                    <a16:rowId xmlns:a16="http://schemas.microsoft.com/office/drawing/2014/main" val="1452607874"/>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Informer la population sur le processus de production de l’eau potable</a:t>
                      </a:r>
                    </a:p>
                  </a:txBody>
                  <a:tcPr marL="0" marR="0" marT="0" marB="0" anchor="ctr">
                    <a:solidFill>
                      <a:schemeClr val="accent3">
                        <a:lumMod val="20000"/>
                        <a:lumOff val="80000"/>
                      </a:schemeClr>
                    </a:solidFill>
                  </a:tcPr>
                </a:tc>
                <a:extLst>
                  <a:ext uri="{0D108BD9-81ED-4DB2-BD59-A6C34878D82A}">
                    <a16:rowId xmlns:a16="http://schemas.microsoft.com/office/drawing/2014/main" val="2727345280"/>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Réduire la consommation pour chaque usage avec des objectifs chiffrés (ex : 15% sur 10 ans, 25% sur 20 ans)</a:t>
                      </a:r>
                    </a:p>
                  </a:txBody>
                  <a:tcPr marL="0" marR="0" marT="0" marB="0" anchor="ctr">
                    <a:solidFill>
                      <a:schemeClr val="accent3">
                        <a:lumMod val="20000"/>
                        <a:lumOff val="80000"/>
                      </a:schemeClr>
                    </a:solidFill>
                  </a:tcPr>
                </a:tc>
                <a:extLst>
                  <a:ext uri="{0D108BD9-81ED-4DB2-BD59-A6C34878D82A}">
                    <a16:rowId xmlns:a16="http://schemas.microsoft.com/office/drawing/2014/main" val="1328055574"/>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Utiliser de manière obligatoire l’eau de pluie (réserves) pour l’arrosage du jardin et le lavage des voitures</a:t>
                      </a:r>
                    </a:p>
                  </a:txBody>
                  <a:tcPr marL="0" marR="0" marT="0" marB="0" anchor="ctr">
                    <a:solidFill>
                      <a:schemeClr val="accent3">
                        <a:lumMod val="20000"/>
                        <a:lumOff val="80000"/>
                      </a:schemeClr>
                    </a:solidFill>
                  </a:tcPr>
                </a:tc>
                <a:extLst>
                  <a:ext uri="{0D108BD9-81ED-4DB2-BD59-A6C34878D82A}">
                    <a16:rowId xmlns:a16="http://schemas.microsoft.com/office/drawing/2014/main" val="511366848"/>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Arrêter les puits artésiens pour les prélèvements agricoles et de particuliers</a:t>
                      </a:r>
                    </a:p>
                    <a:p>
                      <a:pPr marL="285750" indent="-285750" algn="l" fontAlgn="b">
                        <a:lnSpc>
                          <a:spcPct val="100000"/>
                        </a:lnSpc>
                        <a:buFont typeface="Wingdings" panose="05000000000000000000" pitchFamily="2" charset="2"/>
                        <a:buChar char="Ø"/>
                      </a:pPr>
                      <a:r>
                        <a:rPr lang="fr-FR" sz="1400" u="none" strike="noStrike" kern="1200" dirty="0">
                          <a:solidFill>
                            <a:schemeClr val="dk1"/>
                          </a:solidFill>
                          <a:effectLst/>
                          <a:latin typeface="+mn-lt"/>
                          <a:ea typeface="+mn-ea"/>
                          <a:cs typeface="+mn-cs"/>
                        </a:rPr>
                        <a:t>Réactions : garder plutôt un usage raisonné de ces puits, avec des compteurs, et cibler les puits en tête de bassin versant pour les restrictions plus fortes</a:t>
                      </a:r>
                    </a:p>
                  </a:txBody>
                  <a:tcPr marL="0" marR="0" marT="0" marB="0" anchor="ctr">
                    <a:solidFill>
                      <a:schemeClr val="accent3">
                        <a:lumMod val="20000"/>
                        <a:lumOff val="80000"/>
                      </a:schemeClr>
                    </a:solidFill>
                  </a:tcPr>
                </a:tc>
                <a:extLst>
                  <a:ext uri="{0D108BD9-81ED-4DB2-BD59-A6C34878D82A}">
                    <a16:rowId xmlns:a16="http://schemas.microsoft.com/office/drawing/2014/main" val="1105405473"/>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Effacer les plans d’eau</a:t>
                      </a:r>
                    </a:p>
                    <a:p>
                      <a:pPr marL="285750" indent="-285750" algn="l" fontAlgn="b">
                        <a:lnSpc>
                          <a:spcPct val="100000"/>
                        </a:lnSpc>
                        <a:buFont typeface="Wingdings" panose="05000000000000000000" pitchFamily="2" charset="2"/>
                        <a:buChar char="Ø"/>
                      </a:pPr>
                      <a:r>
                        <a:rPr lang="fr-FR" sz="1400" u="none" strike="noStrike" kern="1200" dirty="0">
                          <a:solidFill>
                            <a:schemeClr val="dk1"/>
                          </a:solidFill>
                          <a:effectLst/>
                          <a:latin typeface="+mn-lt"/>
                          <a:ea typeface="+mn-ea"/>
                          <a:cs typeface="+mn-cs"/>
                        </a:rPr>
                        <a:t>Réaction : quid des réserves d’eau pluviale nécessaires pour maintenir l’agriculture ? Stockage dans les poches à privilégier</a:t>
                      </a:r>
                    </a:p>
                  </a:txBody>
                  <a:tcPr marL="0" marR="0" marT="0" marB="0" anchor="ctr">
                    <a:solidFill>
                      <a:schemeClr val="accent3">
                        <a:lumMod val="20000"/>
                        <a:lumOff val="80000"/>
                      </a:schemeClr>
                    </a:solidFill>
                  </a:tcPr>
                </a:tc>
                <a:extLst>
                  <a:ext uri="{0D108BD9-81ED-4DB2-BD59-A6C34878D82A}">
                    <a16:rowId xmlns:a16="http://schemas.microsoft.com/office/drawing/2014/main" val="1782053802"/>
                  </a:ext>
                </a:extLst>
              </a:tr>
              <a:tr h="311185">
                <a:tc vMerge="1">
                  <a:txBody>
                    <a:bodyPr/>
                    <a:lstStyle/>
                    <a:p>
                      <a:endParaRPr lang="fr-FR"/>
                    </a:p>
                  </a:txBody>
                  <a:tcPr/>
                </a:tc>
                <a:tc>
                  <a:txBody>
                    <a:bodyPr/>
                    <a:lstStyle/>
                    <a:p>
                      <a:pPr marL="0" indent="0" algn="l" fontAlgn="b">
                        <a:lnSpc>
                          <a:spcPct val="100000"/>
                        </a:lnSpc>
                        <a:buFont typeface="Wingdings" panose="05000000000000000000" pitchFamily="2" charset="2"/>
                        <a:buNone/>
                      </a:pPr>
                      <a:r>
                        <a:rPr lang="fr-FR" sz="1400" u="none" strike="noStrike" kern="1200" dirty="0">
                          <a:solidFill>
                            <a:schemeClr val="dk1"/>
                          </a:solidFill>
                          <a:effectLst/>
                          <a:latin typeface="+mn-lt"/>
                          <a:ea typeface="+mn-ea"/>
                          <a:cs typeface="+mn-cs"/>
                        </a:rPr>
                        <a:t>Avoir un suivi des quantités d’eau prélevées dans les nappes</a:t>
                      </a:r>
                    </a:p>
                  </a:txBody>
                  <a:tcPr marL="0" marR="0" marT="0" marB="0" anchor="ctr">
                    <a:solidFill>
                      <a:schemeClr val="accent3">
                        <a:lumMod val="20000"/>
                        <a:lumOff val="80000"/>
                      </a:schemeClr>
                    </a:solidFill>
                  </a:tcPr>
                </a:tc>
                <a:extLst>
                  <a:ext uri="{0D108BD9-81ED-4DB2-BD59-A6C34878D82A}">
                    <a16:rowId xmlns:a16="http://schemas.microsoft.com/office/drawing/2014/main" val="103269929"/>
                  </a:ext>
                </a:extLst>
              </a:tr>
              <a:tr h="311185">
                <a:tc vMerge="1">
                  <a:txBody>
                    <a:bodyPr/>
                    <a:lstStyle/>
                    <a:p>
                      <a:endParaRPr lang="fr-FR"/>
                    </a:p>
                  </a:txBody>
                  <a:tcPr/>
                </a:tc>
                <a:tc>
                  <a:txBody>
                    <a:bodyPr/>
                    <a:lstStyle/>
                    <a:p>
                      <a:pPr marL="0" indent="0" algn="l" fontAlgn="b">
                        <a:lnSpc>
                          <a:spcPct val="100000"/>
                        </a:lnSpc>
                        <a:buFont typeface="Wingdings" panose="05000000000000000000" pitchFamily="2" charset="2"/>
                        <a:buNone/>
                      </a:pPr>
                      <a:r>
                        <a:rPr lang="fr-FR" sz="1400" u="none" strike="noStrike" kern="1200" dirty="0">
                          <a:solidFill>
                            <a:schemeClr val="dk1"/>
                          </a:solidFill>
                          <a:effectLst/>
                          <a:latin typeface="+mn-lt"/>
                          <a:ea typeface="+mn-ea"/>
                          <a:cs typeface="+mn-cs"/>
                        </a:rPr>
                        <a:t>Restreindre l’irrigation aux cultures de légumes et de fruits</a:t>
                      </a:r>
                    </a:p>
                  </a:txBody>
                  <a:tcPr marL="0" marR="0" marT="0" marB="0" anchor="ctr">
                    <a:solidFill>
                      <a:schemeClr val="accent3">
                        <a:lumMod val="20000"/>
                        <a:lumOff val="80000"/>
                      </a:schemeClr>
                    </a:solidFill>
                  </a:tcPr>
                </a:tc>
                <a:extLst>
                  <a:ext uri="{0D108BD9-81ED-4DB2-BD59-A6C34878D82A}">
                    <a16:rowId xmlns:a16="http://schemas.microsoft.com/office/drawing/2014/main" val="3055420987"/>
                  </a:ext>
                </a:extLst>
              </a:tr>
              <a:tr h="311185">
                <a:tc vMerge="1">
                  <a:txBody>
                    <a:bodyPr/>
                    <a:lstStyle/>
                    <a:p>
                      <a:endParaRPr lang="fr-FR"/>
                    </a:p>
                  </a:txBody>
                  <a:tcPr>
                    <a:solidFill>
                      <a:schemeClr val="accent4">
                        <a:lumMod val="20000"/>
                        <a:lumOff val="80000"/>
                      </a:schemeClr>
                    </a:solidFill>
                  </a:tcPr>
                </a:tc>
                <a:tc>
                  <a:txBody>
                    <a:bodyPr/>
                    <a:lstStyle/>
                    <a:p>
                      <a:pPr marL="0" algn="l" defTabSz="914400" rtl="0" eaLnBrk="1" fontAlgn="b" latinLnBrk="0" hangingPunct="1">
                        <a:lnSpc>
                          <a:spcPct val="100000"/>
                        </a:lnSpc>
                      </a:pPr>
                      <a:r>
                        <a:rPr lang="fr-FR" sz="1400" u="none" strike="noStrike" kern="1200" dirty="0">
                          <a:solidFill>
                            <a:schemeClr val="dk1"/>
                          </a:solidFill>
                          <a:effectLst/>
                          <a:latin typeface="+mn-lt"/>
                          <a:ea typeface="+mn-ea"/>
                          <a:cs typeface="+mn-cs"/>
                        </a:rPr>
                        <a:t>Identifier les réserves d’eau pluviale qui fonctionnent sans impacter les milieux</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0481018"/>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210128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Quantité</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18</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2045218262"/>
              </p:ext>
            </p:extLst>
          </p:nvPr>
        </p:nvGraphicFramePr>
        <p:xfrm>
          <a:off x="275602" y="887325"/>
          <a:ext cx="11640796" cy="5174585"/>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449518">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467932">
                <a:tc rowSpan="4">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le traitement de l’eau est modulé en fonction de ses usages</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10</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Favoriser la réutilisation des eaux dans l’industrie agro-alimentaire</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467932">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Réaliser plusieurs réseaux dans les immeubles ou les maisons</a:t>
                      </a:r>
                    </a:p>
                  </a:txBody>
                  <a:tcPr marL="0" marR="0" marT="0" marB="0" anchor="ctr">
                    <a:solidFill>
                      <a:schemeClr val="accent3">
                        <a:lumMod val="20000"/>
                        <a:lumOff val="80000"/>
                      </a:schemeClr>
                    </a:solidFill>
                  </a:tcPr>
                </a:tc>
                <a:extLst>
                  <a:ext uri="{0D108BD9-81ED-4DB2-BD59-A6C34878D82A}">
                    <a16:rowId xmlns:a16="http://schemas.microsoft.com/office/drawing/2014/main" val="3136397486"/>
                  </a:ext>
                </a:extLst>
              </a:tr>
              <a:tr h="467101">
                <a:tc vMerge="1">
                  <a:txBody>
                    <a:bodyPr/>
                    <a:lstStyle/>
                    <a:p>
                      <a:pPr algn="ctr" fontAlgn="ctr">
                        <a:lnSpc>
                          <a:spcPct val="100000"/>
                        </a:lnSpc>
                      </a:pPr>
                      <a:endParaRPr lang="fr-FR" sz="14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tx1"/>
                          </a:solidFill>
                          <a:effectLst/>
                          <a:latin typeface="+mn-lt"/>
                          <a:ea typeface="+mn-ea"/>
                          <a:cs typeface="+mn-cs"/>
                        </a:rPr>
                        <a:t>Augmenter les surfaces de zones humides pour produire plus d’eaux brutes</a:t>
                      </a:r>
                    </a:p>
                  </a:txBody>
                  <a:tcPr marL="0" marR="0" marT="0" marB="0" anchor="ctr">
                    <a:solidFill>
                      <a:schemeClr val="accent3">
                        <a:lumMod val="20000"/>
                        <a:lumOff val="80000"/>
                      </a:schemeClr>
                    </a:solidFill>
                  </a:tcPr>
                </a:tc>
                <a:extLst>
                  <a:ext uri="{0D108BD9-81ED-4DB2-BD59-A6C34878D82A}">
                    <a16:rowId xmlns:a16="http://schemas.microsoft.com/office/drawing/2014/main" val="3079418954"/>
                  </a:ext>
                </a:extLst>
              </a:tr>
              <a:tr h="467101">
                <a:tc vMerge="1">
                  <a:txBody>
                    <a:bodyPr/>
                    <a:lstStyle/>
                    <a:p>
                      <a:pPr algn="ctr" fontAlgn="ctr">
                        <a:lnSpc>
                          <a:spcPct val="100000"/>
                        </a:lnSpc>
                      </a:pPr>
                      <a:endParaRPr lang="fr-FR" sz="14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Réutiliser les eaux en sortie de STEP pour d’autres usages (arrosage, DECI)</a:t>
                      </a:r>
                    </a:p>
                  </a:txBody>
                  <a:tcPr marL="0" marR="0" marT="0" marB="0" anchor="ctr">
                    <a:solidFill>
                      <a:schemeClr val="accent3">
                        <a:lumMod val="20000"/>
                        <a:lumOff val="80000"/>
                      </a:schemeClr>
                    </a:solidFill>
                  </a:tcPr>
                </a:tc>
                <a:extLst>
                  <a:ext uri="{0D108BD9-81ED-4DB2-BD59-A6C34878D82A}">
                    <a16:rowId xmlns:a16="http://schemas.microsoft.com/office/drawing/2014/main" val="3066568592"/>
                  </a:ext>
                </a:extLst>
              </a:tr>
              <a:tr h="401004">
                <a:tc rowSpan="3">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chaque foyer est autonome en eau potable</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10</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Alimenter les WC par les eaux de pluie ou de douche</a:t>
                      </a:r>
                    </a:p>
                  </a:txBody>
                  <a:tcPr marL="0" marR="0" marT="0" marB="0" anchor="ctr">
                    <a:solidFill>
                      <a:schemeClr val="accent3">
                        <a:lumMod val="20000"/>
                        <a:lumOff val="80000"/>
                      </a:schemeClr>
                    </a:solidFill>
                  </a:tcPr>
                </a:tc>
                <a:extLst>
                  <a:ext uri="{0D108BD9-81ED-4DB2-BD59-A6C34878D82A}">
                    <a16:rowId xmlns:a16="http://schemas.microsoft.com/office/drawing/2014/main" val="2741875642"/>
                  </a:ext>
                </a:extLst>
              </a:tr>
              <a:tr h="356242">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Potabiliser par traitement les eaux de pluie sur tous les lieux d’habitation</a:t>
                      </a:r>
                    </a:p>
                  </a:txBody>
                  <a:tcPr marL="0" marR="0" marT="0" marB="0" anchor="ctr">
                    <a:solidFill>
                      <a:schemeClr val="accent3">
                        <a:lumMod val="20000"/>
                        <a:lumOff val="80000"/>
                      </a:schemeClr>
                    </a:solidFill>
                  </a:tcPr>
                </a:tc>
                <a:extLst>
                  <a:ext uri="{0D108BD9-81ED-4DB2-BD59-A6C34878D82A}">
                    <a16:rowId xmlns:a16="http://schemas.microsoft.com/office/drawing/2014/main" val="359210517"/>
                  </a:ext>
                </a:extLst>
              </a:tr>
              <a:tr h="475697">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Stocker l’eau dans chaque habitation</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545464">
                <a:tc rowSpan="3">
                  <a:txBody>
                    <a:bodyPr/>
                    <a:lstStyle/>
                    <a:p>
                      <a:pPr algn="ctr">
                        <a:lnSpc>
                          <a:spcPct val="100000"/>
                        </a:lnSpc>
                      </a:pPr>
                      <a:r>
                        <a:rPr lang="fr-FR" sz="1400" b="0" dirty="0"/>
                        <a:t>En 2050, l’eau de pluie est gérée à la parcelle</a:t>
                      </a:r>
                    </a:p>
                    <a:p>
                      <a:pPr algn="ctr">
                        <a:lnSpc>
                          <a:spcPct val="100000"/>
                        </a:lnSpc>
                      </a:pPr>
                      <a:r>
                        <a:rPr lang="fr-FR" sz="1400" b="1" dirty="0"/>
                        <a:t>Priorité : 12</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Interdire les busages d’eau pluviale au-delà de 20 mètres linéaires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714044147"/>
                  </a:ext>
                </a:extLst>
              </a:tr>
              <a:tr h="545464">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Prévoir des zones d’infiltration des eaux pluviales dans tous les aménagements (routes, habitat, activités)</a:t>
                      </a:r>
                    </a:p>
                  </a:txBody>
                  <a:tcPr marL="0" marR="0" marT="0" marB="0" anchor="ctr">
                    <a:solidFill>
                      <a:schemeClr val="accent3">
                        <a:lumMod val="20000"/>
                        <a:lumOff val="80000"/>
                      </a:schemeClr>
                    </a:solidFill>
                  </a:tcPr>
                </a:tc>
                <a:extLst>
                  <a:ext uri="{0D108BD9-81ED-4DB2-BD59-A6C34878D82A}">
                    <a16:rowId xmlns:a16="http://schemas.microsoft.com/office/drawing/2014/main" val="3083410101"/>
                  </a:ext>
                </a:extLst>
              </a:tr>
              <a:tr h="531130">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Déconnecter le pluvial (et les réseaux de drainage) des cours d’eau</a:t>
                      </a:r>
                    </a:p>
                  </a:txBody>
                  <a:tcPr marL="0" marR="0" marT="0" marB="0" anchor="ctr">
                    <a:solidFill>
                      <a:schemeClr val="accent3">
                        <a:lumMod val="20000"/>
                        <a:lumOff val="80000"/>
                      </a:schemeClr>
                    </a:solidFill>
                  </a:tcPr>
                </a:tc>
                <a:extLst>
                  <a:ext uri="{0D108BD9-81ED-4DB2-BD59-A6C34878D82A}">
                    <a16:rowId xmlns:a16="http://schemas.microsoft.com/office/drawing/2014/main" val="1783244689"/>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405189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Risques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19</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1072468338"/>
              </p:ext>
            </p:extLst>
          </p:nvPr>
        </p:nvGraphicFramePr>
        <p:xfrm>
          <a:off x="275602" y="887325"/>
          <a:ext cx="11640796" cy="5040141"/>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413412">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448304">
                <a:tc rowSpan="4">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les sols agricoles sont capables de subvenir à l'alimentation humaine tout en gérant les évènements climatiques extrêmes</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14</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Rémunérer les agriculteurs pour leurs pratiques anti-inondation</a:t>
                      </a:r>
                    </a:p>
                  </a:txBody>
                  <a:tcPr marL="0" marR="0" marT="0" marB="0" anchor="ctr">
                    <a:solidFill>
                      <a:schemeClr val="accent3">
                        <a:lumMod val="20000"/>
                        <a:lumOff val="80000"/>
                      </a:schemeClr>
                    </a:solidFill>
                  </a:tcPr>
                </a:tc>
                <a:extLst>
                  <a:ext uri="{0D108BD9-81ED-4DB2-BD59-A6C34878D82A}">
                    <a16:rowId xmlns:a16="http://schemas.microsoft.com/office/drawing/2014/main" val="2741875642"/>
                  </a:ext>
                </a:extLst>
              </a:tr>
              <a:tr h="491700">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des paiements pour services environnementaux pour les agriculteurs en bio (ou en transition), afin d’améliorer les sols et les fonctions du paysage</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32762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Pousser la préfecture à prendre des arrêtés d’interdiction des produits phytosanitaires</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327629">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Remettre en place du bocage avec une reconnaissance pour le milieu agricole et autre</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327629">
                <a:tc rowSpan="5">
                  <a:txBody>
                    <a:bodyPr/>
                    <a:lstStyle/>
                    <a:p>
                      <a:pPr algn="ctr">
                        <a:lnSpc>
                          <a:spcPct val="100000"/>
                        </a:lnSpc>
                      </a:pPr>
                      <a:r>
                        <a:rPr lang="fr-FR" sz="1400" dirty="0"/>
                        <a:t>En 2050, le risque inondation (dont ruissellement) est maitrisé</a:t>
                      </a:r>
                    </a:p>
                    <a:p>
                      <a:pPr algn="ctr">
                        <a:lnSpc>
                          <a:spcPct val="100000"/>
                        </a:lnSpc>
                      </a:pPr>
                      <a:r>
                        <a:rPr lang="fr-FR" sz="1400" b="1" dirty="0"/>
                        <a:t>Priorité : 3</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des plans communaux (ou intercommunaux) de sauvegarde sur l’eau (à zoner)</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917397947"/>
                  </a:ext>
                </a:extLst>
              </a:tr>
              <a:tr h="49170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Redimensionner au cas par cas les bassins d’orage</a:t>
                      </a:r>
                    </a:p>
                    <a:p>
                      <a:pPr marL="285750" indent="-285750" algn="l" fontAlgn="b">
                        <a:lnSpc>
                          <a:spcPct val="100000"/>
                        </a:lnSpc>
                        <a:buFont typeface="Wingdings" panose="05000000000000000000" pitchFamily="2" charset="2"/>
                        <a:buChar char="Ø"/>
                      </a:pPr>
                      <a:r>
                        <a:rPr lang="fr-FR" sz="1400" u="none" strike="noStrike" kern="1200" dirty="0">
                          <a:solidFill>
                            <a:schemeClr val="dk1"/>
                          </a:solidFill>
                          <a:effectLst/>
                          <a:latin typeface="+mn-lt"/>
                          <a:ea typeface="+mn-ea"/>
                          <a:cs typeface="+mn-cs"/>
                        </a:rPr>
                        <a:t>Réaction : ne pas avoir de bassins plus grands</a:t>
                      </a:r>
                    </a:p>
                  </a:txBody>
                  <a:tcPr marL="0" marR="0" marT="0" marB="0" anchor="ctr">
                    <a:solidFill>
                      <a:schemeClr val="accent3">
                        <a:lumMod val="20000"/>
                        <a:lumOff val="80000"/>
                      </a:schemeClr>
                    </a:solidFill>
                  </a:tcPr>
                </a:tc>
                <a:extLst>
                  <a:ext uri="{0D108BD9-81ED-4DB2-BD59-A6C34878D82A}">
                    <a16:rowId xmlns:a16="http://schemas.microsoft.com/office/drawing/2014/main" val="931916339"/>
                  </a:ext>
                </a:extLst>
              </a:tr>
              <a:tr h="327629">
                <a:tc vMerge="1">
                  <a:txBody>
                    <a:bodyPr/>
                    <a:lstStyle/>
                    <a:p>
                      <a:endParaRPr lang="fr-FR"/>
                    </a:p>
                  </a:txBody>
                  <a:tcPr/>
                </a:tc>
                <a:tc>
                  <a:txBody>
                    <a:bodyPr/>
                    <a:lstStyle/>
                    <a:p>
                      <a:pPr marL="0" indent="0" algn="l" fontAlgn="b">
                        <a:lnSpc>
                          <a:spcPct val="100000"/>
                        </a:lnSpc>
                        <a:buFont typeface="Wingdings" panose="05000000000000000000" pitchFamily="2" charset="2"/>
                        <a:buNone/>
                      </a:pPr>
                      <a:r>
                        <a:rPr lang="fr-FR" sz="1400" u="none" strike="noStrike" kern="1200" dirty="0">
                          <a:solidFill>
                            <a:schemeClr val="dk1"/>
                          </a:solidFill>
                          <a:effectLst/>
                          <a:latin typeface="+mn-lt"/>
                          <a:ea typeface="+mn-ea"/>
                          <a:cs typeface="+mn-cs"/>
                        </a:rPr>
                        <a:t>Traiter les eaux de pluie et de ruissellement polluées (ex : hydrocarbures) avant d’aller sur les zones inondables</a:t>
                      </a:r>
                    </a:p>
                  </a:txBody>
                  <a:tcPr marL="0" marR="0" marT="0" marB="0" anchor="ctr">
                    <a:solidFill>
                      <a:schemeClr val="accent3">
                        <a:lumMod val="20000"/>
                        <a:lumOff val="80000"/>
                      </a:schemeClr>
                    </a:solidFill>
                  </a:tcPr>
                </a:tc>
                <a:extLst>
                  <a:ext uri="{0D108BD9-81ED-4DB2-BD59-A6C34878D82A}">
                    <a16:rowId xmlns:a16="http://schemas.microsoft.com/office/drawing/2014/main" val="1984035017"/>
                  </a:ext>
                </a:extLst>
              </a:tr>
              <a:tr h="327629">
                <a:tc vMerge="1">
                  <a:txBody>
                    <a:bodyPr/>
                    <a:lstStyle/>
                    <a:p>
                      <a:endParaRPr lang="fr-FR"/>
                    </a:p>
                  </a:txBody>
                  <a:tcPr/>
                </a:tc>
                <a:tc>
                  <a:txBody>
                    <a:bodyPr/>
                    <a:lstStyle/>
                    <a:p>
                      <a:pPr marL="0" indent="0" algn="l" fontAlgn="b">
                        <a:lnSpc>
                          <a:spcPct val="100000"/>
                        </a:lnSpc>
                        <a:buFont typeface="Wingdings" panose="05000000000000000000" pitchFamily="2" charset="2"/>
                        <a:buNone/>
                      </a:pPr>
                      <a:r>
                        <a:rPr lang="fr-FR" sz="1400" u="none" strike="noStrike" kern="1200" dirty="0">
                          <a:solidFill>
                            <a:schemeClr val="dk1"/>
                          </a:solidFill>
                          <a:effectLst/>
                          <a:latin typeface="+mn-lt"/>
                          <a:ea typeface="+mn-ea"/>
                          <a:cs typeface="+mn-cs"/>
                        </a:rPr>
                        <a:t>Se protéger des aléas grâce aux structures naturelles (zones humides, bocage…)</a:t>
                      </a:r>
                    </a:p>
                  </a:txBody>
                  <a:tcPr marL="0" marR="0" marT="0" marB="0" anchor="ctr">
                    <a:solidFill>
                      <a:schemeClr val="accent3">
                        <a:lumMod val="20000"/>
                        <a:lumOff val="80000"/>
                      </a:schemeClr>
                    </a:solidFill>
                  </a:tcPr>
                </a:tc>
                <a:extLst>
                  <a:ext uri="{0D108BD9-81ED-4DB2-BD59-A6C34878D82A}">
                    <a16:rowId xmlns:a16="http://schemas.microsoft.com/office/drawing/2014/main" val="4016494743"/>
                  </a:ext>
                </a:extLst>
              </a:tr>
              <a:tr h="327629">
                <a:tc vMerge="1">
                  <a:txBody>
                    <a:bodyPr/>
                    <a:lstStyle/>
                    <a:p>
                      <a:endParaRPr lang="fr-FR"/>
                    </a:p>
                  </a:txBody>
                  <a:tcPr>
                    <a:lnT w="76200" cap="flat" cmpd="sng" algn="ctr">
                      <a:solidFill>
                        <a:schemeClr val="bg1"/>
                      </a:solidFill>
                      <a:prstDash val="solid"/>
                      <a:round/>
                      <a:headEnd type="none" w="med" len="med"/>
                      <a:tailEnd type="none" w="med" len="med"/>
                    </a:lnT>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tx1"/>
                          </a:solidFill>
                          <a:effectLst/>
                          <a:latin typeface="+mn-lt"/>
                          <a:ea typeface="+mn-ea"/>
                          <a:cs typeface="+mn-cs"/>
                        </a:rPr>
                        <a:t>Surveiller les zones humides en période d’étiage pour lutter contre le risque de feux souterrains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72429279"/>
                  </a:ext>
                </a:extLst>
              </a:tr>
              <a:tr h="625989">
                <a:tc rowSpan="2">
                  <a:txBody>
                    <a:bodyPr/>
                    <a:lstStyle/>
                    <a:p>
                      <a:pPr algn="ctr">
                        <a:lnSpc>
                          <a:spcPct val="100000"/>
                        </a:lnSpc>
                      </a:pPr>
                      <a:r>
                        <a:rPr lang="fr-FR" sz="1400" dirty="0"/>
                        <a:t>En 2050, on a organisé le transfert des quartiers submergés pour laisser des aires de submersion marine</a:t>
                      </a:r>
                    </a:p>
                    <a:p>
                      <a:pPr algn="ctr">
                        <a:lnSpc>
                          <a:spcPct val="100000"/>
                        </a:lnSpc>
                      </a:pPr>
                      <a:r>
                        <a:rPr lang="fr-FR" sz="1400" b="1" dirty="0"/>
                        <a:t>Priorité : 7</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Abandonner les zones vulnérables avec des espaces d’exclusion élargis (zones de renaturation)</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714044147"/>
                  </a:ext>
                </a:extLst>
              </a:tr>
              <a:tr h="603262">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Ne plus essayer de contenir l’aléa mais limiter le risque (arrêter les ouvrages littoraux)</a:t>
                      </a:r>
                    </a:p>
                  </a:txBody>
                  <a:tcPr marL="0" marR="0" marT="0" marB="0" anchor="ctr">
                    <a:solidFill>
                      <a:schemeClr val="accent3">
                        <a:lumMod val="20000"/>
                        <a:lumOff val="80000"/>
                      </a:schemeClr>
                    </a:solidFill>
                  </a:tcPr>
                </a:tc>
                <a:extLst>
                  <a:ext uri="{0D108BD9-81ED-4DB2-BD59-A6C34878D82A}">
                    <a16:rowId xmlns:a16="http://schemas.microsoft.com/office/drawing/2014/main" val="1783244689"/>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297437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FD0F5-AF22-6EF8-2739-D3F2066F25C6}"/>
              </a:ext>
            </a:extLst>
          </p:cNvPr>
          <p:cNvSpPr>
            <a:spLocks noGrp="1"/>
          </p:cNvSpPr>
          <p:nvPr>
            <p:ph type="title"/>
          </p:nvPr>
        </p:nvSpPr>
        <p:spPr>
          <a:xfrm>
            <a:off x="510567" y="419337"/>
            <a:ext cx="10847388" cy="287337"/>
          </a:xfrm>
        </p:spPr>
        <p:txBody>
          <a:bodyPr/>
          <a:lstStyle/>
          <a:p>
            <a:r>
              <a:rPr lang="fr-FR" dirty="0">
                <a:solidFill>
                  <a:srgbClr val="00196B"/>
                </a:solidFill>
              </a:rPr>
              <a:t>La révision du SAGE Vilaine</a:t>
            </a:r>
          </a:p>
        </p:txBody>
      </p:sp>
      <p:pic>
        <p:nvPicPr>
          <p:cNvPr id="5" name="Image 4">
            <a:extLst>
              <a:ext uri="{FF2B5EF4-FFF2-40B4-BE49-F238E27FC236}">
                <a16:creationId xmlns:a16="http://schemas.microsoft.com/office/drawing/2014/main" id="{F9609DA0-9B9C-FF4B-13AF-69CC29BF4C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5588748" y="105961"/>
            <a:ext cx="6236748" cy="6646078"/>
          </a:xfrm>
          <a:prstGeom prst="rect">
            <a:avLst/>
          </a:prstGeom>
          <a:noFill/>
          <a:ln>
            <a:noFill/>
          </a:ln>
          <a:extLst>
            <a:ext uri="{53640926-AAD7-44D8-BBD7-CCE9431645EC}">
              <a14:shadowObscured xmlns:a14="http://schemas.microsoft.com/office/drawing/2010/main"/>
            </a:ext>
          </a:extLst>
        </p:spPr>
      </p:pic>
      <p:sp>
        <p:nvSpPr>
          <p:cNvPr id="6" name="ZoneTexte 5">
            <a:extLst>
              <a:ext uri="{FF2B5EF4-FFF2-40B4-BE49-F238E27FC236}">
                <a16:creationId xmlns:a16="http://schemas.microsoft.com/office/drawing/2014/main" id="{B388523A-47FB-3DD1-C80E-7CD348E7B3D0}"/>
              </a:ext>
            </a:extLst>
          </p:cNvPr>
          <p:cNvSpPr txBox="1"/>
          <p:nvPr/>
        </p:nvSpPr>
        <p:spPr>
          <a:xfrm>
            <a:off x="152400" y="928589"/>
            <a:ext cx="5151120" cy="560153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black"/>
                </a:solidFill>
                <a:effectLst/>
                <a:uLnTx/>
                <a:uFillTx/>
                <a:latin typeface="Segoe UI"/>
                <a:ea typeface="+mn-ea"/>
                <a:cs typeface="+mn-cs"/>
              </a:rPr>
              <a:t>Pourquoi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Prendre en compte l’amélioration des connaissances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Compatibilité au SDAGE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Meilleure prise en compte du changement climatique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Thématiques insuffisamment traitées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Segoe UI"/>
                <a:ea typeface="+mn-ea"/>
                <a:cs typeface="+mn-cs"/>
                <a:hlinkClick r:id="rId3"/>
              </a:rPr>
              <a:t>Phase prospective, qu’est-ce que c’est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r>
              <a:rPr kumimoji="0" lang="fr-FR" sz="1400" b="0" i="0" u="none" strike="noStrike" kern="1200" cap="none" spc="0" normalizeH="0" baseline="0" noProof="0" dirty="0">
                <a:ln>
                  <a:noFill/>
                </a:ln>
                <a:solidFill>
                  <a:prstClr val="black"/>
                </a:solidFill>
                <a:effectLst/>
                <a:uLnTx/>
                <a:uFillTx/>
                <a:latin typeface="Segoe UI"/>
                <a:ea typeface="+mn-ea"/>
                <a:cs typeface="+mn-cs"/>
              </a:rPr>
              <a:t>=&gt; sur la base de données de projection, estimer le futur possible du territoire à un moment donné (2050) si on ne change pas le SAGE</a:t>
            </a:r>
          </a:p>
          <a:p>
            <a:endParaRPr lang="fr-FR" sz="1400" dirty="0">
              <a:solidFill>
                <a:prstClr val="black"/>
              </a:solidFill>
              <a:latin typeface="Segoe UI"/>
            </a:endParaRPr>
          </a:p>
          <a:p>
            <a:r>
              <a:rPr kumimoji="0" lang="fr-FR" sz="1400" b="0" i="0" u="none" strike="noStrike" kern="1200" cap="none" spc="0" normalizeH="0" baseline="0" noProof="0" dirty="0">
                <a:ln>
                  <a:noFill/>
                </a:ln>
                <a:solidFill>
                  <a:prstClr val="black"/>
                </a:solidFill>
                <a:effectLst/>
                <a:uLnTx/>
                <a:uFillTx/>
                <a:latin typeface="Segoe UI"/>
                <a:ea typeface="+mn-ea"/>
                <a:cs typeface="+mn-cs"/>
              </a:rPr>
              <a:t>=&gt; Coconstruire des scénarios alternatifs pour des futurs possibles et souhaitables parmi lesquelles la CLE choisira celui qu’elle retient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solidFill>
                <a:prstClr val="black"/>
              </a:solidFill>
              <a:latin typeface="Segoe UI"/>
              <a:sym typeface="Wingdings" panose="05000000000000000000" pitchFamily="2" charset="2"/>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prstClr val="black"/>
                </a:solidFill>
                <a:latin typeface="Segoe UI"/>
                <a:sym typeface="Wingdings" panose="05000000000000000000" pitchFamily="2" charset="2"/>
                <a:hlinkClick r:id="rId3">
                  <a:extLst>
                    <a:ext uri="{A12FA001-AC4F-418D-AE19-62706E023703}">
                      <ahyp:hlinkClr xmlns:ahyp="http://schemas.microsoft.com/office/drawing/2018/hyperlinkcolor" val="tx"/>
                    </a:ext>
                  </a:extLst>
                </a:hlinkClick>
              </a:rPr>
              <a:t> Le scénario retenu préfigurera le futur SAGE</a:t>
            </a:r>
            <a:endParaRPr lang="fr-FR" sz="1400" dirty="0">
              <a:solidFill>
                <a:prstClr val="black"/>
              </a:solidFill>
              <a:latin typeface="Segoe UI"/>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solidFill>
                <a:prstClr val="black"/>
              </a:solidFill>
              <a:latin typeface="Segoe UI"/>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hlinkClick r:id="rId3"/>
              </a:rPr>
              <a:t>https://www.sage-vilaine-revision.com/</a:t>
            </a:r>
            <a:endParaRPr kumimoji="0" lang="fr-FR" sz="1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endParaRPr>
          </a:p>
        </p:txBody>
      </p:sp>
    </p:spTree>
    <p:extLst>
      <p:ext uri="{BB962C8B-B14F-4D97-AF65-F5344CB8AC3E}">
        <p14:creationId xmlns:p14="http://schemas.microsoft.com/office/powerpoint/2010/main" val="72120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191E62F-C624-A013-7A98-580980ABE073}"/>
              </a:ext>
            </a:extLst>
          </p:cNvPr>
          <p:cNvSpPr>
            <a:spLocks noGrp="1"/>
          </p:cNvSpPr>
          <p:nvPr>
            <p:ph type="body" sz="quarter" idx="17"/>
          </p:nvPr>
        </p:nvSpPr>
        <p:spPr/>
        <p:txBody>
          <a:bodyPr/>
          <a:lstStyle/>
          <a:p>
            <a:r>
              <a:rPr lang="fr-FR" dirty="0"/>
              <a:t>01.</a:t>
            </a:r>
          </a:p>
        </p:txBody>
      </p:sp>
      <p:sp>
        <p:nvSpPr>
          <p:cNvPr id="2" name="Titre 1">
            <a:extLst>
              <a:ext uri="{FF2B5EF4-FFF2-40B4-BE49-F238E27FC236}">
                <a16:creationId xmlns:a16="http://schemas.microsoft.com/office/drawing/2014/main" id="{DDF4998E-5F5A-1CD0-7A78-4651E7131F79}"/>
              </a:ext>
            </a:extLst>
          </p:cNvPr>
          <p:cNvSpPr>
            <a:spLocks noGrp="1"/>
          </p:cNvSpPr>
          <p:nvPr>
            <p:ph type="title"/>
          </p:nvPr>
        </p:nvSpPr>
        <p:spPr>
          <a:xfrm>
            <a:off x="1458107" y="2889250"/>
            <a:ext cx="5789360" cy="2056376"/>
          </a:xfrm>
        </p:spPr>
        <p:txBody>
          <a:bodyPr/>
          <a:lstStyle/>
          <a:p>
            <a:r>
              <a:rPr lang="fr-FR" dirty="0"/>
              <a:t>Amendement des </a:t>
            </a:r>
            <a:br>
              <a:rPr lang="fr-FR" dirty="0"/>
            </a:br>
            <a:r>
              <a:rPr lang="fr-FR" dirty="0"/>
              <a:t>scénarios tendanciels</a:t>
            </a:r>
          </a:p>
        </p:txBody>
      </p:sp>
      <p:sp>
        <p:nvSpPr>
          <p:cNvPr id="5" name="Espace réservé de la date 4">
            <a:extLst>
              <a:ext uri="{FF2B5EF4-FFF2-40B4-BE49-F238E27FC236}">
                <a16:creationId xmlns:a16="http://schemas.microsoft.com/office/drawing/2014/main" id="{93F02403-4EA7-DE68-92C1-A5A168ED9B33}"/>
              </a:ext>
            </a:extLst>
          </p:cNvPr>
          <p:cNvSpPr>
            <a:spLocks noGrp="1"/>
          </p:cNvSpPr>
          <p:nvPr>
            <p:ph type="dt" sz="half" idx="12"/>
          </p:nvPr>
        </p:nvSpPr>
        <p:spPr/>
        <p:txBody>
          <a:bodyPr/>
          <a:lstStyle/>
          <a:p>
            <a:r>
              <a:rPr lang="fr-FR" dirty="0"/>
              <a:t>Octobre 2023</a:t>
            </a:r>
          </a:p>
        </p:txBody>
      </p:sp>
      <p:sp>
        <p:nvSpPr>
          <p:cNvPr id="6" name="Espace réservé du pied de page 5">
            <a:extLst>
              <a:ext uri="{FF2B5EF4-FFF2-40B4-BE49-F238E27FC236}">
                <a16:creationId xmlns:a16="http://schemas.microsoft.com/office/drawing/2014/main" id="{EDEBBC24-75B9-727A-00C2-C3892D2F81A1}"/>
              </a:ext>
            </a:extLst>
          </p:cNvPr>
          <p:cNvSpPr>
            <a:spLocks noGrp="1"/>
          </p:cNvSpPr>
          <p:nvPr>
            <p:ph type="ftr" sz="quarter" idx="11"/>
          </p:nvPr>
        </p:nvSpPr>
        <p:spPr/>
        <p:txBody>
          <a:bodyPr/>
          <a:lstStyle/>
          <a:p>
            <a:r>
              <a:rPr lang="fr-FR" dirty="0"/>
              <a:t>Révision SAGE Vilaine : prospective et stratégie</a:t>
            </a:r>
          </a:p>
        </p:txBody>
      </p:sp>
      <p:sp>
        <p:nvSpPr>
          <p:cNvPr id="7" name="Espace réservé du numéro de diapositive 6">
            <a:extLst>
              <a:ext uri="{FF2B5EF4-FFF2-40B4-BE49-F238E27FC236}">
                <a16:creationId xmlns:a16="http://schemas.microsoft.com/office/drawing/2014/main" id="{995E9141-2FB7-3473-936D-0DE4EC63FE68}"/>
              </a:ext>
            </a:extLst>
          </p:cNvPr>
          <p:cNvSpPr>
            <a:spLocks noGrp="1"/>
          </p:cNvSpPr>
          <p:nvPr>
            <p:ph type="sldNum" sz="quarter" idx="10"/>
          </p:nvPr>
        </p:nvSpPr>
        <p:spPr/>
        <p:txBody>
          <a:bodyPr/>
          <a:lstStyle/>
          <a:p>
            <a:fld id="{D67C0D4E-7AF8-4EE0-8632-0BA880AF82F5}" type="slidenum">
              <a:rPr lang="fr-FR" smtClean="0"/>
              <a:pPr/>
              <a:t>3</a:t>
            </a:fld>
            <a:endParaRPr lang="fr-FR" dirty="0"/>
          </a:p>
        </p:txBody>
      </p:sp>
      <p:pic>
        <p:nvPicPr>
          <p:cNvPr id="10" name="Espace réservé pour une image  8">
            <a:extLst>
              <a:ext uri="{FF2B5EF4-FFF2-40B4-BE49-F238E27FC236}">
                <a16:creationId xmlns:a16="http://schemas.microsoft.com/office/drawing/2014/main" id="{3BA3C72E-23CE-7B63-440F-D53871BE80D0}"/>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p:blipFill>
        <p:spPr>
          <a:xfrm>
            <a:off x="8389107" y="-10711"/>
            <a:ext cx="3832905" cy="6880745"/>
          </a:xfrm>
        </p:spPr>
      </p:pic>
      <p:sp>
        <p:nvSpPr>
          <p:cNvPr id="3" name="ZoneTexte 2">
            <a:extLst>
              <a:ext uri="{FF2B5EF4-FFF2-40B4-BE49-F238E27FC236}">
                <a16:creationId xmlns:a16="http://schemas.microsoft.com/office/drawing/2014/main" id="{240E15A0-B4F3-D07D-0D85-E8A1D52DD7AE}"/>
              </a:ext>
            </a:extLst>
          </p:cNvPr>
          <p:cNvSpPr txBox="1"/>
          <p:nvPr/>
        </p:nvSpPr>
        <p:spPr>
          <a:xfrm>
            <a:off x="1089337" y="4554849"/>
            <a:ext cx="6728950" cy="1392075"/>
          </a:xfrm>
          <a:prstGeom prst="rect">
            <a:avLst/>
          </a:prstGeom>
          <a:noFill/>
        </p:spPr>
        <p:txBody>
          <a:bodyPr wrap="square" rtlCol="0">
            <a:noAutofit/>
          </a:bodyPr>
          <a:lstStyle/>
          <a:p>
            <a:pPr marL="285750" indent="-285750" algn="l" fontAlgn="b">
              <a:lnSpc>
                <a:spcPct val="100000"/>
              </a:lnSpc>
              <a:buFont typeface="Wingdings" panose="05000000000000000000" pitchFamily="2" charset="2"/>
              <a:buChar char="à"/>
            </a:pPr>
            <a:r>
              <a:rPr lang="fr-FR" sz="1400" dirty="0">
                <a:solidFill>
                  <a:schemeClr val="dk1"/>
                </a:solidFill>
              </a:rPr>
              <a:t>Les participants ont amendé les différents scénarios tendanciels thématiques en précisant d’autres facteurs favorables et défavorables.</a:t>
            </a:r>
          </a:p>
          <a:p>
            <a:pPr marL="285750" indent="-285750" algn="l" fontAlgn="b">
              <a:lnSpc>
                <a:spcPct val="100000"/>
              </a:lnSpc>
              <a:buFont typeface="Wingdings" panose="05000000000000000000" pitchFamily="2" charset="2"/>
              <a:buChar char="à"/>
            </a:pPr>
            <a:endParaRPr lang="fr-FR" sz="1400" dirty="0">
              <a:solidFill>
                <a:schemeClr val="dk1"/>
              </a:solidFill>
            </a:endParaRPr>
          </a:p>
          <a:p>
            <a:pPr marL="285750" indent="-285750" algn="l" fontAlgn="b">
              <a:lnSpc>
                <a:spcPct val="100000"/>
              </a:lnSpc>
              <a:buFont typeface="Wingdings" panose="05000000000000000000" pitchFamily="2" charset="2"/>
              <a:buChar char="à"/>
            </a:pPr>
            <a:r>
              <a:rPr lang="fr-FR" sz="1400" dirty="0">
                <a:solidFill>
                  <a:schemeClr val="dk1"/>
                </a:solidFill>
              </a:rPr>
              <a:t>Ils ont également fait part de sujets qui mériteraient d’être précisés en parallèle de la mise en œuvre du SAGE.</a:t>
            </a:r>
          </a:p>
        </p:txBody>
      </p:sp>
    </p:spTree>
    <p:extLst>
      <p:ext uri="{BB962C8B-B14F-4D97-AF65-F5344CB8AC3E}">
        <p14:creationId xmlns:p14="http://schemas.microsoft.com/office/powerpoint/2010/main" val="361773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CE511-84CD-FD37-4DCC-221D0D4841FA}"/>
              </a:ext>
            </a:extLst>
          </p:cNvPr>
          <p:cNvSpPr>
            <a:spLocks noGrp="1"/>
          </p:cNvSpPr>
          <p:nvPr>
            <p:ph type="title"/>
          </p:nvPr>
        </p:nvSpPr>
        <p:spPr/>
        <p:txBody>
          <a:bodyPr>
            <a:normAutofit fontScale="90000"/>
          </a:bodyPr>
          <a:lstStyle/>
          <a:p>
            <a:r>
              <a:rPr lang="fr-FR" dirty="0"/>
              <a:t>Tendances prévisionnelles des enjeux sur la </a:t>
            </a:r>
            <a:r>
              <a:rPr lang="fr-FR" dirty="0">
                <a:solidFill>
                  <a:schemeClr val="tx2"/>
                </a:solidFill>
              </a:rPr>
              <a:t>qualité des eaux</a:t>
            </a:r>
          </a:p>
        </p:txBody>
      </p:sp>
      <p:sp>
        <p:nvSpPr>
          <p:cNvPr id="3" name="Espace réservé du numéro de diapositive 2">
            <a:extLst>
              <a:ext uri="{FF2B5EF4-FFF2-40B4-BE49-F238E27FC236}">
                <a16:creationId xmlns:a16="http://schemas.microsoft.com/office/drawing/2014/main" id="{3E41ABE4-4833-7429-DBD0-20E0DD5E9FF1}"/>
              </a:ext>
            </a:extLst>
          </p:cNvPr>
          <p:cNvSpPr>
            <a:spLocks noGrp="1"/>
          </p:cNvSpPr>
          <p:nvPr>
            <p:ph type="sldNum" sz="quarter" idx="10"/>
          </p:nvPr>
        </p:nvSpPr>
        <p:spPr/>
        <p:txBody>
          <a:bodyPr/>
          <a:lstStyle/>
          <a:p>
            <a:fld id="{D67C0D4E-7AF8-4EE0-8632-0BA880AF82F5}" type="slidenum">
              <a:rPr lang="fr-FR" smtClean="0"/>
              <a:pPr/>
              <a:t>4</a:t>
            </a:fld>
            <a:endParaRPr lang="fr-FR" dirty="0"/>
          </a:p>
        </p:txBody>
      </p:sp>
      <p:sp>
        <p:nvSpPr>
          <p:cNvPr id="4" name="Espace réservé du pied de page 3">
            <a:extLst>
              <a:ext uri="{FF2B5EF4-FFF2-40B4-BE49-F238E27FC236}">
                <a16:creationId xmlns:a16="http://schemas.microsoft.com/office/drawing/2014/main" id="{0A7AE213-DE81-50B7-882D-BA0A13956649}"/>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4EEFBB95-56BB-9861-5BAA-79067173A604}"/>
              </a:ext>
            </a:extLst>
          </p:cNvPr>
          <p:cNvSpPr>
            <a:spLocks noGrp="1"/>
          </p:cNvSpPr>
          <p:nvPr>
            <p:ph type="dt" sz="half" idx="12"/>
          </p:nvPr>
        </p:nvSpPr>
        <p:spPr/>
        <p:txBody>
          <a:bodyPr/>
          <a:lstStyle/>
          <a:p>
            <a:r>
              <a:rPr lang="fr-FR" dirty="0"/>
              <a:t>Octobre 2023</a:t>
            </a:r>
          </a:p>
        </p:txBody>
      </p:sp>
      <p:pic>
        <p:nvPicPr>
          <p:cNvPr id="12" name="Image 11">
            <a:extLst>
              <a:ext uri="{FF2B5EF4-FFF2-40B4-BE49-F238E27FC236}">
                <a16:creationId xmlns:a16="http://schemas.microsoft.com/office/drawing/2014/main" id="{FBBDA554-1DE1-6121-8333-9C22B16FE7BA}"/>
              </a:ext>
            </a:extLst>
          </p:cNvPr>
          <p:cNvPicPr>
            <a:picLocks noChangeAspect="1"/>
          </p:cNvPicPr>
          <p:nvPr/>
        </p:nvPicPr>
        <p:blipFill>
          <a:blip r:embed="rId2"/>
          <a:stretch>
            <a:fillRect/>
          </a:stretch>
        </p:blipFill>
        <p:spPr>
          <a:xfrm>
            <a:off x="437707" y="877602"/>
            <a:ext cx="11173258" cy="5583293"/>
          </a:xfrm>
          <a:prstGeom prst="rect">
            <a:avLst/>
          </a:prstGeom>
        </p:spPr>
      </p:pic>
    </p:spTree>
    <p:extLst>
      <p:ext uri="{BB962C8B-B14F-4D97-AF65-F5344CB8AC3E}">
        <p14:creationId xmlns:p14="http://schemas.microsoft.com/office/powerpoint/2010/main" val="139306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Qualité des eaux</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5</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39740" y="914400"/>
            <a:ext cx="11548493" cy="5390271"/>
          </a:xfrm>
          <a:prstGeom prst="rect">
            <a:avLst/>
          </a:prstGeom>
          <a:noFill/>
        </p:spPr>
        <p:txBody>
          <a:bodyPr wrap="square" rtlCol="0">
            <a:noAutofit/>
          </a:bodyPr>
          <a:lstStyle/>
          <a:p>
            <a:pPr algn="l" fontAlgn="b">
              <a:lnSpc>
                <a:spcPct val="100000"/>
              </a:lnSpc>
            </a:pPr>
            <a:r>
              <a:rPr lang="fr-FR" sz="1400" b="1" dirty="0">
                <a:solidFill>
                  <a:schemeClr val="dk1"/>
                </a:solidFill>
              </a:rPr>
              <a:t>Sujets à préciser en parallèle de la mise en œuvre du SAGE</a:t>
            </a:r>
          </a:p>
          <a:p>
            <a:pPr marL="285750" indent="-285750" fontAlgn="b">
              <a:lnSpc>
                <a:spcPct val="100000"/>
              </a:lnSpc>
              <a:buFont typeface="Arial" panose="020B0604020202020204" pitchFamily="34" charset="0"/>
              <a:buChar char="•"/>
            </a:pPr>
            <a:r>
              <a:rPr lang="fr-FR" sz="1400" dirty="0">
                <a:solidFill>
                  <a:schemeClr val="dk1"/>
                </a:solidFill>
              </a:rPr>
              <a:t>Mieux intégrer le volet industriel et activités</a:t>
            </a:r>
          </a:p>
          <a:p>
            <a:pPr fontAlgn="b">
              <a:lnSpc>
                <a:spcPct val="100000"/>
              </a:lnSpc>
            </a:pPr>
            <a:endParaRPr lang="fr-FR" sz="1400" u="none" strike="noStrike" kern="1200" dirty="0">
              <a:solidFill>
                <a:schemeClr val="dk1"/>
              </a:solidFill>
              <a:effectLst/>
              <a:latin typeface="+mn-lt"/>
              <a:ea typeface="+mn-ea"/>
              <a:cs typeface="+mn-cs"/>
            </a:endParaRPr>
          </a:p>
          <a:p>
            <a:pPr fontAlgn="b"/>
            <a:r>
              <a:rPr lang="fr-FR" sz="1400" b="1" dirty="0">
                <a:solidFill>
                  <a:schemeClr val="dk1"/>
                </a:solidFill>
              </a:rPr>
              <a:t>Des facteurs favorables à mieux prendre en compte</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Existence de différents types de méthanisation, avec certains plus favorables (effluents de l’élevage)</a:t>
            </a:r>
          </a:p>
          <a:p>
            <a:pPr marL="285750" indent="-285750" algn="l" fontAlgn="b">
              <a:lnSpc>
                <a:spcPct val="100000"/>
              </a:lnSpc>
              <a:buFont typeface="Arial" panose="020B0604020202020204" pitchFamily="34" charset="0"/>
              <a:buChar char="•"/>
            </a:pPr>
            <a:r>
              <a:rPr lang="fr-FR" sz="1400" dirty="0">
                <a:solidFill>
                  <a:schemeClr val="dk1"/>
                </a:solidFill>
              </a:rPr>
              <a:t>Contexte règlementaire favorable avec la Directive eau potable et les textes de transposition dans la loi nationale (les PRPDE vont être plus acteurs dans la protection des AAC), et avec la prise en compte des PCAET</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Meilleure connaissance des pollutions connues</a:t>
            </a:r>
          </a:p>
          <a:p>
            <a:pPr marL="285750" indent="-285750" algn="l" fontAlgn="b">
              <a:lnSpc>
                <a:spcPct val="100000"/>
              </a:lnSpc>
              <a:buFont typeface="Arial" panose="020B0604020202020204" pitchFamily="34" charset="0"/>
              <a:buChar char="•"/>
            </a:pPr>
            <a:r>
              <a:rPr lang="fr-FR" sz="1400" dirty="0">
                <a:solidFill>
                  <a:schemeClr val="dk1"/>
                </a:solidFill>
              </a:rPr>
              <a:t>Transfert de la compétence eaux usées aux EPCI en 2026 au plus tard</a:t>
            </a:r>
          </a:p>
          <a:p>
            <a:pPr marL="285750" indent="-285750" algn="l" fontAlgn="b">
              <a:lnSpc>
                <a:spcPct val="100000"/>
              </a:lnSpc>
              <a:buFont typeface="Arial" panose="020B0604020202020204" pitchFamily="34" charset="0"/>
              <a:buChar char="•"/>
            </a:pPr>
            <a:r>
              <a:rPr lang="fr-FR" sz="1400" dirty="0">
                <a:solidFill>
                  <a:schemeClr val="dk1"/>
                </a:solidFill>
              </a:rPr>
              <a:t>Prise en compte de la récupération des eaux de pluie et de la réutilisation des eaux usées traitées</a:t>
            </a:r>
            <a:endParaRPr lang="fr-FR" sz="1400" u="none" strike="noStrike" kern="1200" dirty="0">
              <a:solidFill>
                <a:schemeClr val="dk1"/>
              </a:solidFill>
              <a:effectLst/>
              <a:latin typeface="+mn-lt"/>
              <a:ea typeface="+mn-ea"/>
              <a:cs typeface="+mn-cs"/>
            </a:endParaRPr>
          </a:p>
          <a:p>
            <a:pPr algn="l" fontAlgn="b">
              <a:lnSpc>
                <a:spcPct val="100000"/>
              </a:lnSpc>
            </a:pPr>
            <a:endParaRPr lang="fr-FR" sz="1400" b="1" dirty="0">
              <a:solidFill>
                <a:schemeClr val="dk1"/>
              </a:solidFill>
            </a:endParaRPr>
          </a:p>
          <a:p>
            <a:pPr algn="l" fontAlgn="b">
              <a:lnSpc>
                <a:spcPct val="100000"/>
              </a:lnSpc>
            </a:pPr>
            <a:r>
              <a:rPr lang="fr-FR" sz="1400" b="1" dirty="0">
                <a:solidFill>
                  <a:schemeClr val="dk1"/>
                </a:solidFill>
              </a:rPr>
              <a:t>Des facteurs défavorables à mieux intégrer</a:t>
            </a:r>
          </a:p>
          <a:p>
            <a:pPr marL="285750" indent="-285750" fontAlgn="b">
              <a:buFont typeface="Arial" panose="020B0604020202020204" pitchFamily="34" charset="0"/>
              <a:buChar char="•"/>
            </a:pPr>
            <a:r>
              <a:rPr lang="fr-FR" sz="1400" dirty="0">
                <a:solidFill>
                  <a:schemeClr val="dk1"/>
                </a:solidFill>
              </a:rPr>
              <a:t>Maintien du cheptel, mais diminution du nombre d’exploitations en élevage, avec une intensification des pratiques</a:t>
            </a:r>
          </a:p>
          <a:p>
            <a:pPr marL="285750" indent="-285750" fontAlgn="b">
              <a:buFont typeface="Arial" panose="020B0604020202020204" pitchFamily="34" charset="0"/>
              <a:buChar char="•"/>
            </a:pPr>
            <a:r>
              <a:rPr lang="fr-FR" sz="1400" dirty="0">
                <a:solidFill>
                  <a:schemeClr val="dk1"/>
                </a:solidFill>
              </a:rPr>
              <a:t>Diminution des prairies qui deviennent à 85% des terres artificialisées</a:t>
            </a:r>
          </a:p>
          <a:p>
            <a:pPr marL="285750" indent="-285750" fontAlgn="b">
              <a:buFont typeface="Arial" panose="020B0604020202020204" pitchFamily="34" charset="0"/>
              <a:buChar char="•"/>
            </a:pPr>
            <a:r>
              <a:rPr lang="fr-FR" sz="1400" dirty="0">
                <a:solidFill>
                  <a:schemeClr val="dk1"/>
                </a:solidFill>
              </a:rPr>
              <a:t>Evolution trop lente des pratiques agricoles, en lien avec la baisse de main d’œuvre, raison pour laquelle, les agriculteurs sont moins enclins à aller vers des pratiques de désherbage mécanique</a:t>
            </a:r>
          </a:p>
          <a:p>
            <a:pPr marL="285750" indent="-285750" fontAlgn="b">
              <a:buFont typeface="Arial" panose="020B0604020202020204" pitchFamily="34" charset="0"/>
              <a:buChar char="•"/>
            </a:pPr>
            <a:r>
              <a:rPr lang="fr-FR" sz="1400" dirty="0">
                <a:solidFill>
                  <a:schemeClr val="dk1"/>
                </a:solidFill>
              </a:rPr>
              <a:t>Baisse de l’agriculture bio</a:t>
            </a:r>
          </a:p>
          <a:p>
            <a:pPr marL="285750" indent="-285750" fontAlgn="b">
              <a:buFont typeface="Arial" panose="020B0604020202020204" pitchFamily="34" charset="0"/>
              <a:buChar char="•"/>
            </a:pPr>
            <a:r>
              <a:rPr lang="fr-FR" sz="1400" dirty="0">
                <a:solidFill>
                  <a:schemeClr val="dk1"/>
                </a:solidFill>
              </a:rPr>
              <a:t>Développement intensif de la méthanisation avec le risque d’accentuer la baisse des surfaces en prairie</a:t>
            </a:r>
          </a:p>
          <a:p>
            <a:pPr marL="285750" indent="-285750" fontAlgn="b">
              <a:buFont typeface="Arial" panose="020B0604020202020204" pitchFamily="34" charset="0"/>
              <a:buChar char="•"/>
            </a:pPr>
            <a:r>
              <a:rPr lang="fr-FR" sz="1400" dirty="0">
                <a:solidFill>
                  <a:schemeClr val="dk1"/>
                </a:solidFill>
              </a:rPr>
              <a:t>Existence de pollutions accidentelles causées par la méthanisation (gestion des digestats)</a:t>
            </a:r>
          </a:p>
          <a:p>
            <a:pPr marL="285750" indent="-285750" fontAlgn="b">
              <a:buFont typeface="Arial" panose="020B0604020202020204" pitchFamily="34" charset="0"/>
              <a:buChar char="•"/>
            </a:pPr>
            <a:r>
              <a:rPr lang="fr-FR" sz="1400" dirty="0">
                <a:solidFill>
                  <a:schemeClr val="dk1"/>
                </a:solidFill>
              </a:rPr>
              <a:t>Règlementation changeante sur les produits phytosanitaires</a:t>
            </a:r>
          </a:p>
          <a:p>
            <a:pPr marL="285750" indent="-285750" fontAlgn="b">
              <a:buFont typeface="Arial" panose="020B0604020202020204" pitchFamily="34" charset="0"/>
              <a:buChar char="•"/>
            </a:pPr>
            <a:r>
              <a:rPr lang="fr-FR" sz="1400" dirty="0">
                <a:solidFill>
                  <a:schemeClr val="dk1"/>
                </a:solidFill>
              </a:rPr>
              <a:t>Dégradation des moyens de contrôle règlementaire</a:t>
            </a:r>
          </a:p>
          <a:p>
            <a:pPr marL="285750" indent="-285750" fontAlgn="b">
              <a:buFont typeface="Arial" panose="020B0604020202020204" pitchFamily="34" charset="0"/>
              <a:buChar char="•"/>
            </a:pPr>
            <a:r>
              <a:rPr lang="fr-FR" sz="1400" dirty="0">
                <a:solidFill>
                  <a:schemeClr val="dk1"/>
                </a:solidFill>
              </a:rPr>
              <a:t>Développement touristique avec un impact sur l’agriculture et l’économie (évolution des besoins en eau)</a:t>
            </a:r>
          </a:p>
          <a:p>
            <a:pPr marL="285750" indent="-285750" fontAlgn="b">
              <a:buFont typeface="Arial" panose="020B0604020202020204" pitchFamily="34" charset="0"/>
              <a:buChar char="•"/>
            </a:pPr>
            <a:r>
              <a:rPr lang="fr-FR" sz="1400" dirty="0">
                <a:solidFill>
                  <a:schemeClr val="dk1"/>
                </a:solidFill>
              </a:rPr>
              <a:t>Augmentation des pics hydrographiques avec une concentration plus forte des pics de pollution</a:t>
            </a:r>
          </a:p>
          <a:p>
            <a:pPr marL="285750" indent="-285750" fontAlgn="b">
              <a:buFont typeface="Arial" panose="020B0604020202020204" pitchFamily="34" charset="0"/>
              <a:buChar char="•"/>
            </a:pPr>
            <a:r>
              <a:rPr lang="fr-FR" sz="1400" dirty="0">
                <a:solidFill>
                  <a:schemeClr val="dk1"/>
                </a:solidFill>
              </a:rPr>
              <a:t>Manque de repère et d’un bagage commun sur les enjeux de l’eau</a:t>
            </a:r>
          </a:p>
        </p:txBody>
      </p:sp>
    </p:spTree>
    <p:extLst>
      <p:ext uri="{BB962C8B-B14F-4D97-AF65-F5344CB8AC3E}">
        <p14:creationId xmlns:p14="http://schemas.microsoft.com/office/powerpoint/2010/main" val="225033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88D73-6E64-86C8-BCDD-98DBE173867C}"/>
              </a:ext>
            </a:extLst>
          </p:cNvPr>
          <p:cNvSpPr>
            <a:spLocks noGrp="1"/>
          </p:cNvSpPr>
          <p:nvPr>
            <p:ph type="title"/>
          </p:nvPr>
        </p:nvSpPr>
        <p:spPr/>
        <p:txBody>
          <a:bodyPr>
            <a:normAutofit fontScale="90000"/>
          </a:bodyPr>
          <a:lstStyle/>
          <a:p>
            <a:r>
              <a:rPr lang="fr-FR" dirty="0"/>
              <a:t>Tendances prévisionnelles des enjeux sur les </a:t>
            </a:r>
            <a:r>
              <a:rPr lang="fr-FR" dirty="0">
                <a:solidFill>
                  <a:schemeClr val="tx2"/>
                </a:solidFill>
              </a:rPr>
              <a:t>milieux aquatiques</a:t>
            </a:r>
          </a:p>
        </p:txBody>
      </p:sp>
      <p:sp>
        <p:nvSpPr>
          <p:cNvPr id="3" name="Espace réservé du numéro de diapositive 2">
            <a:extLst>
              <a:ext uri="{FF2B5EF4-FFF2-40B4-BE49-F238E27FC236}">
                <a16:creationId xmlns:a16="http://schemas.microsoft.com/office/drawing/2014/main" id="{FB15D75F-8CCC-BE6F-A758-28771A8CA9AB}"/>
              </a:ext>
            </a:extLst>
          </p:cNvPr>
          <p:cNvSpPr>
            <a:spLocks noGrp="1"/>
          </p:cNvSpPr>
          <p:nvPr>
            <p:ph type="sldNum" sz="quarter" idx="10"/>
          </p:nvPr>
        </p:nvSpPr>
        <p:spPr/>
        <p:txBody>
          <a:bodyPr/>
          <a:lstStyle/>
          <a:p>
            <a:fld id="{D67C0D4E-7AF8-4EE0-8632-0BA880AF82F5}" type="slidenum">
              <a:rPr lang="fr-FR" smtClean="0"/>
              <a:pPr/>
              <a:t>6</a:t>
            </a:fld>
            <a:endParaRPr lang="fr-FR" dirty="0"/>
          </a:p>
        </p:txBody>
      </p:sp>
      <p:sp>
        <p:nvSpPr>
          <p:cNvPr id="4" name="Espace réservé du pied de page 3">
            <a:extLst>
              <a:ext uri="{FF2B5EF4-FFF2-40B4-BE49-F238E27FC236}">
                <a16:creationId xmlns:a16="http://schemas.microsoft.com/office/drawing/2014/main" id="{078C8177-C597-A84B-B882-7183F60791BF}"/>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1FCBDE1B-91BD-13E2-2DF4-59E8DB644AF8}"/>
              </a:ext>
            </a:extLst>
          </p:cNvPr>
          <p:cNvSpPr>
            <a:spLocks noGrp="1"/>
          </p:cNvSpPr>
          <p:nvPr>
            <p:ph type="dt" sz="half" idx="12"/>
          </p:nvPr>
        </p:nvSpPr>
        <p:spPr/>
        <p:txBody>
          <a:bodyPr/>
          <a:lstStyle/>
          <a:p>
            <a:r>
              <a:rPr lang="fr-FR" dirty="0"/>
              <a:t>Octobre 2023</a:t>
            </a:r>
          </a:p>
        </p:txBody>
      </p:sp>
      <p:grpSp>
        <p:nvGrpSpPr>
          <p:cNvPr id="25" name="Groupe 24">
            <a:extLst>
              <a:ext uri="{FF2B5EF4-FFF2-40B4-BE49-F238E27FC236}">
                <a16:creationId xmlns:a16="http://schemas.microsoft.com/office/drawing/2014/main" id="{E72E1399-56BC-0700-F603-C3A34D45A031}"/>
              </a:ext>
            </a:extLst>
          </p:cNvPr>
          <p:cNvGrpSpPr/>
          <p:nvPr/>
        </p:nvGrpSpPr>
        <p:grpSpPr>
          <a:xfrm>
            <a:off x="564641" y="1241293"/>
            <a:ext cx="9534964" cy="4889902"/>
            <a:chOff x="535137" y="1338182"/>
            <a:chExt cx="8387883" cy="4301634"/>
          </a:xfrm>
        </p:grpSpPr>
        <p:pic>
          <p:nvPicPr>
            <p:cNvPr id="26" name="Image 25" descr="Une image contenant carte, texte&#10;&#10;Description générée automatiquement">
              <a:extLst>
                <a:ext uri="{FF2B5EF4-FFF2-40B4-BE49-F238E27FC236}">
                  <a16:creationId xmlns:a16="http://schemas.microsoft.com/office/drawing/2014/main" id="{85E97B09-55FA-A9BE-7D8B-38A6C93390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725" t="6533"/>
            <a:stretch/>
          </p:blipFill>
          <p:spPr bwMode="auto">
            <a:xfrm>
              <a:off x="2110258" y="1464967"/>
              <a:ext cx="4828230" cy="3975581"/>
            </a:xfrm>
            <a:prstGeom prst="rect">
              <a:avLst/>
            </a:prstGeom>
            <a:ln>
              <a:noFill/>
            </a:ln>
            <a:extLst>
              <a:ext uri="{53640926-AAD7-44D8-BBD7-CCE9431645EC}">
                <a14:shadowObscured xmlns:a14="http://schemas.microsoft.com/office/drawing/2010/main"/>
              </a:ext>
            </a:extLst>
          </p:spPr>
        </p:pic>
        <p:sp>
          <p:nvSpPr>
            <p:cNvPr id="27" name="ZoneTexte 26">
              <a:extLst>
                <a:ext uri="{FF2B5EF4-FFF2-40B4-BE49-F238E27FC236}">
                  <a16:creationId xmlns:a16="http://schemas.microsoft.com/office/drawing/2014/main" id="{DF19868D-2782-8D17-4834-9A6F1CCF85B3}"/>
                </a:ext>
              </a:extLst>
            </p:cNvPr>
            <p:cNvSpPr txBox="1"/>
            <p:nvPr/>
          </p:nvSpPr>
          <p:spPr>
            <a:xfrm>
              <a:off x="6847141" y="1991442"/>
              <a:ext cx="2075879" cy="1260900"/>
            </a:xfrm>
            <a:prstGeom prst="rect">
              <a:avLst/>
            </a:prstGeom>
            <a:solidFill>
              <a:srgbClr val="FFE1E1"/>
            </a:solidFill>
          </p:spPr>
          <p:txBody>
            <a:bodyPr wrap="square" rtlCol="0" anchor="ctr" anchorCtr="0">
              <a:noAutofit/>
            </a:bodyPr>
            <a:lstStyle/>
            <a:p>
              <a:pPr marL="136922" indent="-136922" algn="just"/>
              <a:r>
                <a:rPr lang="fr-FR" sz="788" b="1" dirty="0">
                  <a:solidFill>
                    <a:srgbClr val="FF6565"/>
                  </a:solidFill>
                  <a:latin typeface="Segoe UI" panose="020B0502040204020203" pitchFamily="34" charset="0"/>
                  <a:cs typeface="Segoe UI" panose="020B0502040204020203" pitchFamily="34" charset="0"/>
                  <a:sym typeface="Wingdings 3" panose="05040102010807070707" pitchFamily="18" charset="2"/>
                </a:rPr>
                <a:t>Cours d’eau</a:t>
              </a:r>
            </a:p>
            <a:p>
              <a:pPr marL="136922" indent="-136922" algn="just"/>
              <a:r>
                <a:rPr lang="fr-FR" sz="788" dirty="0">
                  <a:solidFill>
                    <a:srgbClr val="FF6565"/>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a:t>
              </a:r>
              <a:r>
                <a:rPr lang="fr-FR" sz="788" dirty="0">
                  <a:latin typeface="Segoe UI" panose="020B0502040204020203" pitchFamily="34" charset="0"/>
                  <a:cs typeface="Segoe UI" panose="020B0502040204020203" pitchFamily="34" charset="0"/>
                </a:rPr>
                <a:t>Réduction des débits, jusqu’à moins 40% à 80% à horizon 2070</a:t>
              </a:r>
            </a:p>
            <a:p>
              <a:pPr marL="171450" indent="-171450" algn="just">
                <a:buClr>
                  <a:srgbClr val="FF6565"/>
                </a:buClr>
                <a:buFont typeface="Wingdings 3" panose="05040102010807070707" pitchFamily="18" charset="2"/>
                <a:buChar char=""/>
              </a:pPr>
              <a:r>
                <a:rPr lang="fr-FR" sz="788" dirty="0">
                  <a:latin typeface="Segoe UI" panose="020B0502040204020203" pitchFamily="34" charset="0"/>
                  <a:cs typeface="Segoe UI" panose="020B0502040204020203" pitchFamily="34" charset="0"/>
                </a:rPr>
                <a:t>Augmentation de la température de l’eau, de l’ordre de +2°C à horizon 2050</a:t>
              </a:r>
            </a:p>
            <a:p>
              <a:pPr algn="just">
                <a:buClr>
                  <a:srgbClr val="FF6565"/>
                </a:buClr>
              </a:pPr>
              <a:r>
                <a:rPr lang="fr-FR" sz="788" dirty="0">
                  <a:latin typeface="Segoe UI" panose="020B0502040204020203" pitchFamily="34" charset="0"/>
                  <a:cs typeface="Segoe UI" panose="020B0502040204020203" pitchFamily="34" charset="0"/>
                  <a:sym typeface="Wingdings" panose="05000000000000000000" pitchFamily="2" charset="2"/>
                </a:rPr>
                <a:t> </a:t>
              </a:r>
              <a:r>
                <a:rPr lang="fr-FR" sz="788" dirty="0">
                  <a:latin typeface="Segoe UI" panose="020B0502040204020203" pitchFamily="34" charset="0"/>
                  <a:cs typeface="Segoe UI" panose="020B0502040204020203" pitchFamily="34" charset="0"/>
                </a:rPr>
                <a:t>dégradation du fonctionnement des milieux et des conditions pour la vie aquatique</a:t>
              </a:r>
            </a:p>
            <a:p>
              <a:pPr marL="171450" indent="-171450" algn="just">
                <a:buFont typeface="Wingdings 3" panose="05040102010807070707" pitchFamily="18" charset="2"/>
                <a:buChar char=""/>
              </a:pPr>
              <a:endParaRPr lang="fr-FR" sz="788" dirty="0">
                <a:latin typeface="Segoe UI" panose="020B0502040204020203" pitchFamily="34" charset="0"/>
                <a:cs typeface="Segoe UI" panose="020B0502040204020203" pitchFamily="34" charset="0"/>
              </a:endParaRPr>
            </a:p>
            <a:p>
              <a:pPr marL="171450" indent="-171450" algn="just">
                <a:buClr>
                  <a:srgbClr val="FF6565"/>
                </a:buClr>
                <a:buFont typeface="Wingdings 3" panose="05040102010807070707" pitchFamily="18" charset="2"/>
                <a:buChar char=""/>
              </a:pPr>
              <a:r>
                <a:rPr lang="fr-FR" sz="788" dirty="0">
                  <a:latin typeface="Segoe UI" panose="020B0502040204020203" pitchFamily="34" charset="0"/>
                  <a:cs typeface="Segoe UI" panose="020B0502040204020203" pitchFamily="34" charset="0"/>
                </a:rPr>
                <a:t>Poursuite de l’envasement de l’estuaire induit par le barrage d’Arzal</a:t>
              </a:r>
            </a:p>
          </p:txBody>
        </p:sp>
        <p:sp>
          <p:nvSpPr>
            <p:cNvPr id="28" name="ZoneTexte 27">
              <a:extLst>
                <a:ext uri="{FF2B5EF4-FFF2-40B4-BE49-F238E27FC236}">
                  <a16:creationId xmlns:a16="http://schemas.microsoft.com/office/drawing/2014/main" id="{A7A158A0-52B2-1C6F-AAE1-A691829682E6}"/>
                </a:ext>
              </a:extLst>
            </p:cNvPr>
            <p:cNvSpPr txBox="1"/>
            <p:nvPr/>
          </p:nvSpPr>
          <p:spPr>
            <a:xfrm>
              <a:off x="6298513" y="4456222"/>
              <a:ext cx="2624507" cy="1183594"/>
            </a:xfrm>
            <a:prstGeom prst="rect">
              <a:avLst/>
            </a:prstGeom>
            <a:solidFill>
              <a:srgbClr val="DEEBF6"/>
            </a:solidFill>
          </p:spPr>
          <p:txBody>
            <a:bodyPr wrap="square" rtlCol="0" anchor="ctr" anchorCtr="0">
              <a:noAutofit/>
            </a:bodyPr>
            <a:lstStyle/>
            <a:p>
              <a:pPr marL="136922" indent="-136922" algn="just"/>
              <a:r>
                <a:rPr lang="fr-FR" sz="788" b="1" dirty="0">
                  <a:solidFill>
                    <a:schemeClr val="accent5"/>
                  </a:solidFill>
                  <a:latin typeface="Segoe UI" panose="020B0502040204020203" pitchFamily="34" charset="0"/>
                  <a:cs typeface="Segoe UI" panose="020B0502040204020203" pitchFamily="34" charset="0"/>
                  <a:sym typeface="Wingdings 3" panose="05040102010807070707" pitchFamily="18" charset="2"/>
                </a:rPr>
                <a:t>Zones humides</a:t>
              </a:r>
            </a:p>
            <a:p>
              <a:pPr marL="268288" indent="-136525" algn="just"/>
              <a:r>
                <a:rPr lang="fr-FR" sz="788" dirty="0">
                  <a:solidFill>
                    <a:schemeClr val="accent5"/>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a:t>
              </a:r>
              <a:r>
                <a:rPr lang="fr-FR" sz="788" dirty="0">
                  <a:latin typeface="Segoe UI" panose="020B0502040204020203" pitchFamily="34" charset="0"/>
                  <a:cs typeface="Segoe UI" panose="020B0502040204020203" pitchFamily="34" charset="0"/>
                </a:rPr>
                <a:t>Des surfaces zones humides qui pourraient continuer à diminuer en raison des aménagements du territoire, malgré les dispositifs de protection et de compensation</a:t>
              </a:r>
            </a:p>
            <a:p>
              <a:pPr marL="268288" indent="-136525" algn="just"/>
              <a:endParaRPr lang="fr-FR" sz="788" dirty="0">
                <a:latin typeface="Segoe UI" panose="020B0502040204020203" pitchFamily="34" charset="0"/>
                <a:cs typeface="Segoe UI" panose="020B0502040204020203" pitchFamily="34" charset="0"/>
              </a:endParaRPr>
            </a:p>
            <a:p>
              <a:pPr marL="268288" indent="-136525" algn="just"/>
              <a:r>
                <a:rPr lang="fr-FR" sz="788" dirty="0">
                  <a:solidFill>
                    <a:schemeClr val="accent5"/>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a:t>
              </a:r>
              <a:r>
                <a:rPr lang="fr-FR" sz="788" dirty="0">
                  <a:latin typeface="Segoe UI" panose="020B0502040204020203" pitchFamily="34" charset="0"/>
                  <a:cs typeface="Segoe UI" panose="020B0502040204020203" pitchFamily="34" charset="0"/>
                </a:rPr>
                <a:t>Des fonctionnalités également altérées par les conséquences du changement climatique, en particulier pour les zones alimentées par les pluies</a:t>
              </a:r>
            </a:p>
          </p:txBody>
        </p:sp>
        <p:pic>
          <p:nvPicPr>
            <p:cNvPr id="29" name="Picture 2">
              <a:extLst>
                <a:ext uri="{FF2B5EF4-FFF2-40B4-BE49-F238E27FC236}">
                  <a16:creationId xmlns:a16="http://schemas.microsoft.com/office/drawing/2014/main" id="{87C5456F-4BD2-B3E3-7FD6-DFE873DA4A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52624" y="1338182"/>
              <a:ext cx="939236" cy="828675"/>
            </a:xfrm>
            <a:prstGeom prst="ellipse">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5D8C4E05-3D0F-EFCC-39ED-5C9A0BEE2C0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6108" y="4620559"/>
              <a:ext cx="1045876" cy="604829"/>
            </a:xfrm>
            <a:prstGeom prst="ellipse">
              <a:avLst/>
            </a:prstGeom>
            <a:noFill/>
            <a:extLst>
              <a:ext uri="{909E8E84-426E-40DD-AFC4-6F175D3DCCD1}">
                <a14:hiddenFill xmlns:a14="http://schemas.microsoft.com/office/drawing/2010/main">
                  <a:solidFill>
                    <a:srgbClr val="FFFFFF"/>
                  </a:solidFill>
                </a14:hiddenFill>
              </a:ext>
            </a:extLst>
          </p:spPr>
        </p:pic>
        <p:sp>
          <p:nvSpPr>
            <p:cNvPr id="31" name="ZoneTexte 30">
              <a:extLst>
                <a:ext uri="{FF2B5EF4-FFF2-40B4-BE49-F238E27FC236}">
                  <a16:creationId xmlns:a16="http://schemas.microsoft.com/office/drawing/2014/main" id="{1371853B-D110-35AF-58DC-E479BDEB1A9D}"/>
                </a:ext>
              </a:extLst>
            </p:cNvPr>
            <p:cNvSpPr txBox="1"/>
            <p:nvPr/>
          </p:nvSpPr>
          <p:spPr>
            <a:xfrm>
              <a:off x="7031355" y="3359259"/>
              <a:ext cx="1891665" cy="1062342"/>
            </a:xfrm>
            <a:prstGeom prst="rect">
              <a:avLst/>
            </a:prstGeom>
            <a:solidFill>
              <a:schemeClr val="accent6">
                <a:lumMod val="20000"/>
                <a:lumOff val="80000"/>
              </a:schemeClr>
            </a:solidFill>
          </p:spPr>
          <p:txBody>
            <a:bodyPr wrap="square" rtlCol="0" anchor="ctr" anchorCtr="0">
              <a:noAutofit/>
            </a:bodyPr>
            <a:lstStyle/>
            <a:p>
              <a:pPr marL="136922" indent="-136922" algn="just"/>
              <a:r>
                <a:rPr lang="fr-FR" sz="788" b="1" dirty="0">
                  <a:solidFill>
                    <a:schemeClr val="accent6"/>
                  </a:solidFill>
                  <a:latin typeface="Segoe UI" panose="020B0502040204020203" pitchFamily="34" charset="0"/>
                  <a:cs typeface="Segoe UI" panose="020B0502040204020203" pitchFamily="34" charset="0"/>
                  <a:sym typeface="Wingdings 3" panose="05040102010807070707" pitchFamily="18" charset="2"/>
                </a:rPr>
                <a:t>Têtes de bassin versant</a:t>
              </a:r>
            </a:p>
            <a:p>
              <a:pPr marL="268288" indent="-92075" algn="just"/>
              <a:r>
                <a:rPr lang="fr-FR" sz="788" dirty="0">
                  <a:solidFill>
                    <a:schemeClr val="accent6"/>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Ces pressions et ces évolutions seront particulièrement impactantes dans les secteurs de tête de bassin versant</a:t>
              </a:r>
            </a:p>
            <a:p>
              <a:pPr marL="268288" indent="-92075" algn="just"/>
              <a:r>
                <a:rPr lang="fr-FR" sz="788" dirty="0">
                  <a:solidFill>
                    <a:schemeClr val="accent6"/>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Des impacts qui se répercuteront aux milieux à l’aval des bassins versants</a:t>
              </a:r>
              <a:endParaRPr lang="fr-FR" sz="788" dirty="0">
                <a:latin typeface="Segoe UI" panose="020B0502040204020203" pitchFamily="34" charset="0"/>
                <a:cs typeface="Segoe UI" panose="020B0502040204020203" pitchFamily="34" charset="0"/>
              </a:endParaRPr>
            </a:p>
          </p:txBody>
        </p:sp>
        <p:pic>
          <p:nvPicPr>
            <p:cNvPr id="32" name="Image 31">
              <a:extLst>
                <a:ext uri="{FF2B5EF4-FFF2-40B4-BE49-F238E27FC236}">
                  <a16:creationId xmlns:a16="http://schemas.microsoft.com/office/drawing/2014/main" id="{B378C1FB-456D-360C-9750-A849CEFD2A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8513" y="3621864"/>
              <a:ext cx="906349" cy="544439"/>
            </a:xfrm>
            <a:prstGeom prst="ellipse">
              <a:avLst/>
            </a:prstGeom>
          </p:spPr>
        </p:pic>
        <p:sp>
          <p:nvSpPr>
            <p:cNvPr id="33" name="Ellipse 32">
              <a:extLst>
                <a:ext uri="{FF2B5EF4-FFF2-40B4-BE49-F238E27FC236}">
                  <a16:creationId xmlns:a16="http://schemas.microsoft.com/office/drawing/2014/main" id="{4092AA90-A9C4-F134-63CE-5518E24EF612}"/>
                </a:ext>
              </a:extLst>
            </p:cNvPr>
            <p:cNvSpPr/>
            <p:nvPr/>
          </p:nvSpPr>
          <p:spPr>
            <a:xfrm rot="2223310">
              <a:off x="3891820" y="3466982"/>
              <a:ext cx="847986" cy="1045983"/>
            </a:xfrm>
            <a:prstGeom prst="ellipse">
              <a:avLst/>
            </a:prstGeom>
            <a:solidFill>
              <a:srgbClr val="5B9BD5">
                <a:alpha val="69804"/>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34" name="ZoneTexte 33">
              <a:extLst>
                <a:ext uri="{FF2B5EF4-FFF2-40B4-BE49-F238E27FC236}">
                  <a16:creationId xmlns:a16="http://schemas.microsoft.com/office/drawing/2014/main" id="{1CE67604-F375-61DB-C9B4-3CFBC3C1CB07}"/>
                </a:ext>
              </a:extLst>
            </p:cNvPr>
            <p:cNvSpPr txBox="1"/>
            <p:nvPr/>
          </p:nvSpPr>
          <p:spPr>
            <a:xfrm>
              <a:off x="3931850" y="3629862"/>
              <a:ext cx="888654" cy="577338"/>
            </a:xfrm>
            <a:prstGeom prst="rect">
              <a:avLst/>
            </a:prstGeom>
            <a:noFill/>
          </p:spPr>
          <p:txBody>
            <a:bodyPr wrap="square" rtlCol="0">
              <a:spAutoFit/>
            </a:bodyPr>
            <a:lstStyle/>
            <a:p>
              <a:pPr algn="ctr"/>
              <a:r>
                <a:rPr lang="fr-FR" sz="788" b="1" dirty="0">
                  <a:solidFill>
                    <a:schemeClr val="bg1"/>
                  </a:solidFill>
                  <a:latin typeface="Segoe UI" panose="020B0502040204020203" pitchFamily="34" charset="0"/>
                  <a:cs typeface="Segoe UI" panose="020B0502040204020203" pitchFamily="34" charset="0"/>
                </a:rPr>
                <a:t>Zones de marais à fort intérêt écologique</a:t>
              </a:r>
            </a:p>
          </p:txBody>
        </p:sp>
        <p:sp>
          <p:nvSpPr>
            <p:cNvPr id="35" name="ZoneTexte 34">
              <a:extLst>
                <a:ext uri="{FF2B5EF4-FFF2-40B4-BE49-F238E27FC236}">
                  <a16:creationId xmlns:a16="http://schemas.microsoft.com/office/drawing/2014/main" id="{EF9C1D65-DA43-8371-8C31-9CF08E696CDB}"/>
                </a:ext>
              </a:extLst>
            </p:cNvPr>
            <p:cNvSpPr txBox="1"/>
            <p:nvPr/>
          </p:nvSpPr>
          <p:spPr>
            <a:xfrm>
              <a:off x="535137" y="1982421"/>
              <a:ext cx="1761133" cy="1224165"/>
            </a:xfrm>
            <a:prstGeom prst="roundRect">
              <a:avLst/>
            </a:prstGeom>
            <a:solidFill>
              <a:schemeClr val="bg1"/>
            </a:solidFill>
            <a:ln w="3175">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850" b="1" dirty="0">
                  <a:latin typeface="Segoe UI" panose="020B0502040204020203" pitchFamily="34" charset="0"/>
                  <a:cs typeface="Segoe UI" panose="020B0502040204020203" pitchFamily="34" charset="0"/>
                </a:rPr>
                <a:t>Facteurs 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Contexte réglementaire</a:t>
              </a:r>
            </a:p>
            <a:p>
              <a:pPr>
                <a:spcAft>
                  <a:spcPts val="600"/>
                </a:spcAft>
              </a:pPr>
              <a:r>
                <a:rPr lang="fr-FR" sz="790" dirty="0">
                  <a:latin typeface="Segoe UI" panose="020B0502040204020203" pitchFamily="34" charset="0"/>
                  <a:cs typeface="Segoe UI" panose="020B0502040204020203" pitchFamily="34" charset="0"/>
                </a:rPr>
                <a:t>Meilleure connaissance des espaces naturels sensibles</a:t>
              </a:r>
            </a:p>
            <a:p>
              <a:pPr>
                <a:spcAft>
                  <a:spcPts val="600"/>
                </a:spcAft>
              </a:pPr>
              <a:r>
                <a:rPr lang="fr-FR" sz="790" dirty="0">
                  <a:latin typeface="Segoe UI" panose="020B0502040204020203" pitchFamily="34" charset="0"/>
                  <a:cs typeface="Segoe UI" panose="020B0502040204020203" pitchFamily="34" charset="0"/>
                </a:rPr>
                <a:t>Programmes de restauration sur tous les bassins versants</a:t>
              </a:r>
            </a:p>
          </p:txBody>
        </p:sp>
        <p:pic>
          <p:nvPicPr>
            <p:cNvPr id="36" name="Graphique 35" descr="Badge à suivre contour">
              <a:extLst>
                <a:ext uri="{FF2B5EF4-FFF2-40B4-BE49-F238E27FC236}">
                  <a16:creationId xmlns:a16="http://schemas.microsoft.com/office/drawing/2014/main" id="{B2AB2D3B-E455-BCB4-6A75-5A6723E39BB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6775" y="1988771"/>
              <a:ext cx="324000" cy="324000"/>
            </a:xfrm>
            <a:prstGeom prst="rect">
              <a:avLst/>
            </a:prstGeom>
          </p:spPr>
        </p:pic>
        <p:sp>
          <p:nvSpPr>
            <p:cNvPr id="37" name="ZoneTexte 36">
              <a:extLst>
                <a:ext uri="{FF2B5EF4-FFF2-40B4-BE49-F238E27FC236}">
                  <a16:creationId xmlns:a16="http://schemas.microsoft.com/office/drawing/2014/main" id="{B6E1EFE2-91CD-300F-B145-F5EAE627DC78}"/>
                </a:ext>
              </a:extLst>
            </p:cNvPr>
            <p:cNvSpPr txBox="1"/>
            <p:nvPr/>
          </p:nvSpPr>
          <p:spPr>
            <a:xfrm>
              <a:off x="536460" y="3317105"/>
              <a:ext cx="1760400" cy="1743401"/>
            </a:xfrm>
            <a:prstGeom prst="round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850" b="1" dirty="0">
                  <a:latin typeface="Segoe UI" panose="020B0502040204020203" pitchFamily="34" charset="0"/>
                  <a:cs typeface="Segoe UI" panose="020B0502040204020203" pitchFamily="34" charset="0"/>
                </a:rPr>
                <a:t>Facteurs défavorables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Sensibilité spécifique des têtes de bassin versant et zones humides aux pressions subies</a:t>
              </a:r>
            </a:p>
            <a:p>
              <a:pPr>
                <a:spcAft>
                  <a:spcPts val="600"/>
                </a:spcAft>
              </a:pPr>
              <a:r>
                <a:rPr lang="fr-FR" sz="790" dirty="0">
                  <a:latin typeface="Segoe UI" panose="020B0502040204020203" pitchFamily="34" charset="0"/>
                  <a:cs typeface="Segoe UI" panose="020B0502040204020203" pitchFamily="34" charset="0"/>
                </a:rPr>
                <a:t>Densité importante de plans d’eau qui rend vulnérables les milieux </a:t>
              </a:r>
            </a:p>
            <a:p>
              <a:pPr>
                <a:spcAft>
                  <a:spcPts val="600"/>
                </a:spcAft>
              </a:pPr>
              <a:r>
                <a:rPr lang="fr-FR" sz="790" dirty="0">
                  <a:latin typeface="Segoe UI" panose="020B0502040204020203" pitchFamily="34" charset="0"/>
                  <a:cs typeface="Segoe UI" panose="020B0502040204020203" pitchFamily="34" charset="0"/>
                </a:rPr>
                <a:t>Opérations d’aménagement et d’artificialisation</a:t>
              </a:r>
            </a:p>
            <a:p>
              <a:pPr>
                <a:spcAft>
                  <a:spcPts val="600"/>
                </a:spcAft>
              </a:pPr>
              <a:r>
                <a:rPr lang="fr-FR" sz="790" dirty="0">
                  <a:latin typeface="Segoe UI" panose="020B0502040204020203" pitchFamily="34" charset="0"/>
                  <a:cs typeface="Segoe UI" panose="020B0502040204020203" pitchFamily="34" charset="0"/>
                </a:rPr>
                <a:t>Opérations de restauration limitées en linéaire et conditionnées au volontariat</a:t>
              </a:r>
            </a:p>
          </p:txBody>
        </p:sp>
        <p:pic>
          <p:nvPicPr>
            <p:cNvPr id="38" name="Graphique 37" descr="Badge à ne plus suivre contour">
              <a:extLst>
                <a:ext uri="{FF2B5EF4-FFF2-40B4-BE49-F238E27FC236}">
                  <a16:creationId xmlns:a16="http://schemas.microsoft.com/office/drawing/2014/main" id="{48715D49-3388-C3BC-A5FA-93FC95E5612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93662" y="3325738"/>
              <a:ext cx="324000" cy="324000"/>
            </a:xfrm>
            <a:prstGeom prst="rect">
              <a:avLst/>
            </a:prstGeom>
          </p:spPr>
        </p:pic>
      </p:grpSp>
    </p:spTree>
    <p:extLst>
      <p:ext uri="{BB962C8B-B14F-4D97-AF65-F5344CB8AC3E}">
        <p14:creationId xmlns:p14="http://schemas.microsoft.com/office/powerpoint/2010/main" val="318052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Milieux aquatiques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7</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fontAlgn="b"/>
            <a:r>
              <a:rPr lang="fr-FR" sz="1400" b="1" dirty="0">
                <a:solidFill>
                  <a:schemeClr val="dk1"/>
                </a:solidFill>
              </a:rPr>
              <a:t>Des facteurs favorables à mieux prendre en compte</a:t>
            </a:r>
          </a:p>
          <a:p>
            <a:pPr marL="285750" indent="-285750" algn="l" fontAlgn="b">
              <a:lnSpc>
                <a:spcPct val="100000"/>
              </a:lnSpc>
              <a:buFont typeface="Arial" panose="020B0604020202020204" pitchFamily="34" charset="0"/>
              <a:buChar char="•"/>
            </a:pPr>
            <a:r>
              <a:rPr lang="fr-FR" sz="1400" dirty="0"/>
              <a:t>Prise en compte des PCAET qui promeut la filière bois afin de maintenir et développer le bocage</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Travail important sur la non-imperméabilisation des terrains</a:t>
            </a:r>
          </a:p>
          <a:p>
            <a:pPr marL="285750" indent="-285750" algn="l" fontAlgn="b">
              <a:lnSpc>
                <a:spcPct val="100000"/>
              </a:lnSpc>
              <a:buFont typeface="Arial" panose="020B0604020202020204" pitchFamily="34" charset="0"/>
              <a:buChar char="•"/>
            </a:pPr>
            <a:r>
              <a:rPr lang="fr-FR" sz="1400" dirty="0">
                <a:solidFill>
                  <a:schemeClr val="dk1"/>
                </a:solidFill>
              </a:rPr>
              <a:t>Existence d’une veille citoyenne et associative</a:t>
            </a:r>
            <a:endParaRPr lang="fr-FR" sz="1400" u="none" strike="noStrike" kern="1200" dirty="0">
              <a:solidFill>
                <a:schemeClr val="dk1"/>
              </a:solidFill>
              <a:effectLst/>
              <a:latin typeface="+mn-lt"/>
              <a:ea typeface="+mn-ea"/>
              <a:cs typeface="+mn-cs"/>
            </a:endParaRPr>
          </a:p>
          <a:p>
            <a:pPr algn="l" fontAlgn="b">
              <a:lnSpc>
                <a:spcPct val="100000"/>
              </a:lnSpc>
            </a:pPr>
            <a:endParaRPr lang="fr-FR" sz="1400" b="1" dirty="0">
              <a:solidFill>
                <a:schemeClr val="dk1"/>
              </a:solidFill>
            </a:endParaRPr>
          </a:p>
          <a:p>
            <a:pPr algn="l" fontAlgn="b">
              <a:lnSpc>
                <a:spcPct val="100000"/>
              </a:lnSpc>
            </a:pPr>
            <a:r>
              <a:rPr lang="fr-FR" sz="1400" b="1" dirty="0">
                <a:solidFill>
                  <a:schemeClr val="dk1"/>
                </a:solidFill>
              </a:rPr>
              <a:t>Des facteurs défavorables à mieux intégrer</a:t>
            </a:r>
          </a:p>
          <a:p>
            <a:pPr marL="285750" indent="-285750" fontAlgn="b">
              <a:buFont typeface="Arial" panose="020B0604020202020204" pitchFamily="34" charset="0"/>
              <a:buChar char="•"/>
            </a:pPr>
            <a:r>
              <a:rPr lang="fr-FR" sz="1400" dirty="0">
                <a:solidFill>
                  <a:schemeClr val="dk1"/>
                </a:solidFill>
              </a:rPr>
              <a:t>Dépôts sauvages aux abords des plans d’eau privés abandonnés</a:t>
            </a:r>
          </a:p>
          <a:p>
            <a:pPr marL="285750" indent="-285750" fontAlgn="b">
              <a:buFont typeface="Arial" panose="020B0604020202020204" pitchFamily="34" charset="0"/>
              <a:buChar char="•"/>
            </a:pPr>
            <a:r>
              <a:rPr lang="fr-FR" sz="1400" dirty="0">
                <a:solidFill>
                  <a:schemeClr val="dk1"/>
                </a:solidFill>
              </a:rPr>
              <a:t>Des diagnostics environnementaux trop légers dans le cadre des projets d’aménagement, qui n’étudient pas le fonctionnement du bassin versant pour comprendre l’alimentation des zones humides (terrains bordants)</a:t>
            </a:r>
          </a:p>
          <a:p>
            <a:pPr marL="285750" indent="-285750" fontAlgn="b">
              <a:buFont typeface="Arial" panose="020B0604020202020204" pitchFamily="34" charset="0"/>
              <a:buChar char="•"/>
            </a:pPr>
            <a:r>
              <a:rPr lang="fr-FR" sz="1400" dirty="0">
                <a:solidFill>
                  <a:schemeClr val="dk1"/>
                </a:solidFill>
              </a:rPr>
              <a:t>Faible résilience des milieux</a:t>
            </a:r>
          </a:p>
          <a:p>
            <a:pPr marL="285750" indent="-285750" fontAlgn="b">
              <a:buFont typeface="Arial" panose="020B0604020202020204" pitchFamily="34" charset="0"/>
              <a:buChar char="•"/>
            </a:pPr>
            <a:r>
              <a:rPr lang="fr-FR" sz="1400" dirty="0">
                <a:solidFill>
                  <a:schemeClr val="dk1"/>
                </a:solidFill>
              </a:rPr>
              <a:t>Mesures compensatoires qui ne prennent pas en compte la temporalité d’un « bénéfice » de biodiversité, et qui sont très insuffisantes au regard des pertes de fonctionnalité</a:t>
            </a:r>
          </a:p>
          <a:p>
            <a:pPr marL="285750" indent="-285750" fontAlgn="b">
              <a:buFont typeface="Arial" panose="020B0604020202020204" pitchFamily="34" charset="0"/>
              <a:buChar char="•"/>
            </a:pPr>
            <a:r>
              <a:rPr lang="fr-FR" sz="1400" dirty="0">
                <a:solidFill>
                  <a:schemeClr val="dk1"/>
                </a:solidFill>
              </a:rPr>
              <a:t>Un contexte règlementaire encore trop faible et peu cohérent</a:t>
            </a:r>
          </a:p>
          <a:p>
            <a:pPr marL="285750" indent="-285750" fontAlgn="b">
              <a:buFont typeface="Arial" panose="020B0604020202020204" pitchFamily="34" charset="0"/>
              <a:buChar char="•"/>
            </a:pPr>
            <a:r>
              <a:rPr lang="fr-FR" sz="1400" dirty="0">
                <a:solidFill>
                  <a:schemeClr val="dk1"/>
                </a:solidFill>
              </a:rPr>
              <a:t>Des opérations de restauration limitées (en termes de moyens, de foncier…) par rapport à la dégradation des milieux (changement climatique, pression)</a:t>
            </a:r>
          </a:p>
          <a:p>
            <a:pPr marL="285750" indent="-285750" fontAlgn="b">
              <a:buFont typeface="Arial" panose="020B0604020202020204" pitchFamily="34" charset="0"/>
              <a:buChar char="•"/>
            </a:pPr>
            <a:r>
              <a:rPr lang="fr-FR" sz="1400" dirty="0">
                <a:solidFill>
                  <a:schemeClr val="dk1"/>
                </a:solidFill>
              </a:rPr>
              <a:t>Artificialisation des zones humides de moins de 1000 m² par les particuliers</a:t>
            </a:r>
          </a:p>
          <a:p>
            <a:pPr marL="285750" indent="-285750" fontAlgn="b">
              <a:buFont typeface="Arial" panose="020B0604020202020204" pitchFamily="34" charset="0"/>
              <a:buChar char="•"/>
            </a:pPr>
            <a:r>
              <a:rPr lang="fr-FR" sz="1400" dirty="0">
                <a:solidFill>
                  <a:schemeClr val="dk1"/>
                </a:solidFill>
              </a:rPr>
              <a:t>Fonctionnement des zones humides non pris en compte dans la protection</a:t>
            </a:r>
          </a:p>
          <a:p>
            <a:pPr marL="285750" indent="-285750" fontAlgn="b">
              <a:buFont typeface="Arial" panose="020B0604020202020204" pitchFamily="34" charset="0"/>
              <a:buChar char="•"/>
            </a:pPr>
            <a:r>
              <a:rPr lang="fr-FR" sz="1400" dirty="0">
                <a:solidFill>
                  <a:schemeClr val="dk1"/>
                </a:solidFill>
              </a:rPr>
              <a:t>Perte nette de biodiversité, notamment avec l’assèchement total des petits cours d’eau en période estivale</a:t>
            </a:r>
          </a:p>
          <a:p>
            <a:pPr marL="285750" indent="-285750" fontAlgn="b">
              <a:buFont typeface="Arial" panose="020B0604020202020204" pitchFamily="34" charset="0"/>
              <a:buChar char="•"/>
            </a:pPr>
            <a:r>
              <a:rPr lang="fr-FR" sz="1400" dirty="0">
                <a:solidFill>
                  <a:schemeClr val="dk1"/>
                </a:solidFill>
              </a:rPr>
              <a:t>Dégradation de la ripisylve en raison des périodes d’étiage plus longues</a:t>
            </a:r>
          </a:p>
          <a:p>
            <a:pPr marL="285750" indent="-285750" fontAlgn="b">
              <a:buFont typeface="Arial" panose="020B0604020202020204" pitchFamily="34" charset="0"/>
              <a:buChar char="•"/>
            </a:pPr>
            <a:r>
              <a:rPr lang="fr-FR" sz="1400" dirty="0">
                <a:solidFill>
                  <a:schemeClr val="dk1"/>
                </a:solidFill>
              </a:rPr>
              <a:t>Débordement plus important des cours d’eau (lessivage et destruction des rives)</a:t>
            </a:r>
          </a:p>
        </p:txBody>
      </p:sp>
    </p:spTree>
    <p:extLst>
      <p:ext uri="{BB962C8B-B14F-4D97-AF65-F5344CB8AC3E}">
        <p14:creationId xmlns:p14="http://schemas.microsoft.com/office/powerpoint/2010/main" val="373612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7D68C-BC50-AD52-E52F-958DFAB01EB5}"/>
              </a:ext>
            </a:extLst>
          </p:cNvPr>
          <p:cNvSpPr>
            <a:spLocks noGrp="1"/>
          </p:cNvSpPr>
          <p:nvPr>
            <p:ph type="title"/>
          </p:nvPr>
        </p:nvSpPr>
        <p:spPr/>
        <p:txBody>
          <a:bodyPr>
            <a:normAutofit fontScale="90000"/>
          </a:bodyPr>
          <a:lstStyle/>
          <a:p>
            <a:r>
              <a:rPr lang="fr-FR" dirty="0"/>
              <a:t>Tendances prévisionnelles des enjeux sur la </a:t>
            </a:r>
            <a:r>
              <a:rPr lang="fr-FR" dirty="0">
                <a:solidFill>
                  <a:schemeClr val="tx2"/>
                </a:solidFill>
              </a:rPr>
              <a:t>quantité</a:t>
            </a:r>
          </a:p>
        </p:txBody>
      </p:sp>
      <p:sp>
        <p:nvSpPr>
          <p:cNvPr id="3" name="Espace réservé du numéro de diapositive 2">
            <a:extLst>
              <a:ext uri="{FF2B5EF4-FFF2-40B4-BE49-F238E27FC236}">
                <a16:creationId xmlns:a16="http://schemas.microsoft.com/office/drawing/2014/main" id="{8862CF14-6421-1BA7-D36F-73299D50C10F}"/>
              </a:ext>
            </a:extLst>
          </p:cNvPr>
          <p:cNvSpPr>
            <a:spLocks noGrp="1"/>
          </p:cNvSpPr>
          <p:nvPr>
            <p:ph type="sldNum" sz="quarter" idx="10"/>
          </p:nvPr>
        </p:nvSpPr>
        <p:spPr/>
        <p:txBody>
          <a:bodyPr/>
          <a:lstStyle/>
          <a:p>
            <a:fld id="{D67C0D4E-7AF8-4EE0-8632-0BA880AF82F5}" type="slidenum">
              <a:rPr lang="fr-FR" smtClean="0"/>
              <a:pPr/>
              <a:t>8</a:t>
            </a:fld>
            <a:endParaRPr lang="fr-FR" dirty="0"/>
          </a:p>
        </p:txBody>
      </p:sp>
      <p:sp>
        <p:nvSpPr>
          <p:cNvPr id="4" name="Espace réservé du pied de page 3">
            <a:extLst>
              <a:ext uri="{FF2B5EF4-FFF2-40B4-BE49-F238E27FC236}">
                <a16:creationId xmlns:a16="http://schemas.microsoft.com/office/drawing/2014/main" id="{BFDA229D-8EBE-C9BF-E45E-7190330E4A45}"/>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79EB0B89-AC31-D23E-7F51-1585C6A0963A}"/>
              </a:ext>
            </a:extLst>
          </p:cNvPr>
          <p:cNvSpPr>
            <a:spLocks noGrp="1"/>
          </p:cNvSpPr>
          <p:nvPr>
            <p:ph type="dt" sz="half" idx="12"/>
          </p:nvPr>
        </p:nvSpPr>
        <p:spPr/>
        <p:txBody>
          <a:bodyPr/>
          <a:lstStyle/>
          <a:p>
            <a:r>
              <a:rPr lang="fr-FR" dirty="0"/>
              <a:t>Octobre 2023</a:t>
            </a:r>
          </a:p>
        </p:txBody>
      </p:sp>
      <p:pic>
        <p:nvPicPr>
          <p:cNvPr id="39" name="Espace réservé du contenu 38">
            <a:extLst>
              <a:ext uri="{FF2B5EF4-FFF2-40B4-BE49-F238E27FC236}">
                <a16:creationId xmlns:a16="http://schemas.microsoft.com/office/drawing/2014/main" id="{1AAB05F9-A43E-E789-3CD9-C5994C85291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901686" y="827251"/>
            <a:ext cx="10709279" cy="5665624"/>
          </a:xfrm>
        </p:spPr>
      </p:pic>
      <p:sp>
        <p:nvSpPr>
          <p:cNvPr id="6" name="ZoneTexte 5">
            <a:extLst>
              <a:ext uri="{FF2B5EF4-FFF2-40B4-BE49-F238E27FC236}">
                <a16:creationId xmlns:a16="http://schemas.microsoft.com/office/drawing/2014/main" id="{D541E9D9-D35E-EF3E-DCB4-4BA4BE6E97A4}"/>
              </a:ext>
            </a:extLst>
          </p:cNvPr>
          <p:cNvSpPr txBox="1"/>
          <p:nvPr/>
        </p:nvSpPr>
        <p:spPr>
          <a:xfrm>
            <a:off x="838200" y="1292424"/>
            <a:ext cx="2343912" cy="2237160"/>
          </a:xfrm>
          <a:prstGeom prst="roundRect">
            <a:avLst/>
          </a:prstGeom>
          <a:solidFill>
            <a:schemeClr val="bg1"/>
          </a:solidFill>
          <a:ln w="3175">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noAutofit/>
          </a:bodyPr>
          <a:lstStyle/>
          <a:p>
            <a:r>
              <a:rPr lang="fr-FR" sz="850" b="1" dirty="0">
                <a:latin typeface="Segoe UI" panose="020B0502040204020203" pitchFamily="34" charset="0"/>
                <a:cs typeface="Segoe UI" panose="020B0502040204020203" pitchFamily="34" charset="0"/>
              </a:rPr>
              <a:t>Facteurs 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Démarches engagées pour améliorer la connaissance et évaluer les volumes prélevables</a:t>
            </a:r>
          </a:p>
          <a:p>
            <a:pPr>
              <a:spcAft>
                <a:spcPts val="600"/>
              </a:spcAft>
            </a:pPr>
            <a:r>
              <a:rPr lang="fr-FR" sz="790" dirty="0">
                <a:latin typeface="Segoe UI" panose="020B0502040204020203" pitchFamily="34" charset="0"/>
                <a:cs typeface="Segoe UI" panose="020B0502040204020203" pitchFamily="34" charset="0"/>
              </a:rPr>
              <a:t>Contribution des actions de restauration des milieux aquatiques </a:t>
            </a:r>
          </a:p>
          <a:p>
            <a:pPr>
              <a:spcAft>
                <a:spcPts val="600"/>
              </a:spcAft>
            </a:pPr>
            <a:r>
              <a:rPr lang="fr-FR" sz="790" dirty="0">
                <a:latin typeface="Segoe UI" panose="020B0502040204020203" pitchFamily="34" charset="0"/>
                <a:cs typeface="Segoe UI" panose="020B0502040204020203" pitchFamily="34" charset="0"/>
              </a:rPr>
              <a:t>Pratiques d’optimisation des usages domestiques, industriels et agricoles</a:t>
            </a:r>
          </a:p>
          <a:p>
            <a:pPr>
              <a:spcAft>
                <a:spcPts val="600"/>
              </a:spcAft>
            </a:pPr>
            <a:r>
              <a:rPr lang="fr-FR" sz="790" dirty="0">
                <a:latin typeface="Segoe UI" panose="020B0502040204020203" pitchFamily="34" charset="0"/>
                <a:cs typeface="Segoe UI" panose="020B0502040204020203" pitchFamily="34" charset="0"/>
              </a:rPr>
              <a:t>Démarche ZAN qui contribue à maîtriser les besoins</a:t>
            </a:r>
          </a:p>
        </p:txBody>
      </p:sp>
      <p:pic>
        <p:nvPicPr>
          <p:cNvPr id="7" name="Graphique 6" descr="Badge à suivre contour">
            <a:extLst>
              <a:ext uri="{FF2B5EF4-FFF2-40B4-BE49-F238E27FC236}">
                <a16:creationId xmlns:a16="http://schemas.microsoft.com/office/drawing/2014/main" id="{CD5FBE31-68CA-9902-349A-E66888A8C82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57037" y="1292424"/>
            <a:ext cx="450781" cy="450781"/>
          </a:xfrm>
          <a:prstGeom prst="rect">
            <a:avLst/>
          </a:prstGeom>
        </p:spPr>
      </p:pic>
      <p:sp>
        <p:nvSpPr>
          <p:cNvPr id="8" name="ZoneTexte 7">
            <a:extLst>
              <a:ext uri="{FF2B5EF4-FFF2-40B4-BE49-F238E27FC236}">
                <a16:creationId xmlns:a16="http://schemas.microsoft.com/office/drawing/2014/main" id="{B14B94DF-A95A-9BDD-A6F3-FC081DF33CD5}"/>
              </a:ext>
            </a:extLst>
          </p:cNvPr>
          <p:cNvSpPr txBox="1"/>
          <p:nvPr/>
        </p:nvSpPr>
        <p:spPr>
          <a:xfrm>
            <a:off x="838200" y="3584799"/>
            <a:ext cx="2343912" cy="2520227"/>
          </a:xfrm>
          <a:prstGeom prst="round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r>
              <a:rPr lang="fr-FR" sz="850" b="1" dirty="0">
                <a:latin typeface="Segoe UI" panose="020B0502040204020203" pitchFamily="34" charset="0"/>
                <a:cs typeface="Segoe UI" panose="020B0502040204020203" pitchFamily="34" charset="0"/>
              </a:rPr>
              <a:t>Facteurs défavorables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Sensibilité naturelle des milieux aquatiques aux étiages, renforcée par les aménagements</a:t>
            </a:r>
          </a:p>
          <a:p>
            <a:pPr>
              <a:spcAft>
                <a:spcPts val="600"/>
              </a:spcAft>
            </a:pPr>
            <a:r>
              <a:rPr lang="fr-FR" sz="790" dirty="0">
                <a:latin typeface="Segoe UI" panose="020B0502040204020203" pitchFamily="34" charset="0"/>
                <a:cs typeface="Segoe UI" panose="020B0502040204020203" pitchFamily="34" charset="0"/>
              </a:rPr>
              <a:t>Forte pression de prélèvements sur la Vilaine amont, le Meu et le Lié</a:t>
            </a:r>
          </a:p>
          <a:p>
            <a:pPr>
              <a:spcAft>
                <a:spcPts val="600"/>
              </a:spcAft>
            </a:pPr>
            <a:r>
              <a:rPr lang="fr-FR" sz="790" dirty="0">
                <a:latin typeface="Segoe UI" panose="020B0502040204020203" pitchFamily="34" charset="0"/>
                <a:cs typeface="Segoe UI" panose="020B0502040204020203" pitchFamily="34" charset="0"/>
              </a:rPr>
              <a:t>Forte attractivité du territoire qui entraine une croissance démographique importante</a:t>
            </a:r>
          </a:p>
          <a:p>
            <a:pPr>
              <a:spcAft>
                <a:spcPts val="600"/>
              </a:spcAft>
            </a:pPr>
            <a:r>
              <a:rPr lang="fr-FR" sz="790" dirty="0">
                <a:latin typeface="Segoe UI" panose="020B0502040204020203" pitchFamily="34" charset="0"/>
                <a:cs typeface="Segoe UI" panose="020B0502040204020203" pitchFamily="34" charset="0"/>
              </a:rPr>
              <a:t>Des besoins  et des usages en augmentation (AEP, irrigation, abreuvement…)</a:t>
            </a:r>
          </a:p>
        </p:txBody>
      </p:sp>
      <p:pic>
        <p:nvPicPr>
          <p:cNvPr id="9" name="Graphique 8" descr="Badge à ne plus suivre contour">
            <a:extLst>
              <a:ext uri="{FF2B5EF4-FFF2-40B4-BE49-F238E27FC236}">
                <a16:creationId xmlns:a16="http://schemas.microsoft.com/office/drawing/2014/main" id="{50C33F7C-3067-2985-6513-48B2E65C789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57037" y="3603088"/>
            <a:ext cx="450000" cy="450000"/>
          </a:xfrm>
          <a:prstGeom prst="rect">
            <a:avLst/>
          </a:prstGeom>
        </p:spPr>
      </p:pic>
    </p:spTree>
    <p:extLst>
      <p:ext uri="{BB962C8B-B14F-4D97-AF65-F5344CB8AC3E}">
        <p14:creationId xmlns:p14="http://schemas.microsoft.com/office/powerpoint/2010/main" val="167135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Quantité</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9</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algn="l" fontAlgn="b">
              <a:lnSpc>
                <a:spcPct val="100000"/>
              </a:lnSpc>
            </a:pPr>
            <a:r>
              <a:rPr lang="fr-FR" sz="1400" b="1" dirty="0">
                <a:solidFill>
                  <a:schemeClr val="dk1"/>
                </a:solidFill>
              </a:rPr>
              <a:t>Sujets à préciser en parallèle de la mise en œuvre du SAGE</a:t>
            </a:r>
          </a:p>
          <a:p>
            <a:pPr marL="285750" indent="-285750"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Evolution des consommations d’eau de l’élevage difficile à déterminer avec à la fois une baisse du cheptel, mais une hausse de l’élevage industriel qui consomme plus d’eau</a:t>
            </a:r>
          </a:p>
          <a:p>
            <a:pPr marL="285750" indent="-285750" fontAlgn="b">
              <a:lnSpc>
                <a:spcPct val="100000"/>
              </a:lnSpc>
              <a:buFont typeface="Arial" panose="020B0604020202020204" pitchFamily="34" charset="0"/>
              <a:buChar char="•"/>
            </a:pPr>
            <a:r>
              <a:rPr lang="fr-FR" sz="1400" dirty="0">
                <a:solidFill>
                  <a:schemeClr val="dk1"/>
                </a:solidFill>
              </a:rPr>
              <a:t>Echelle d’étude plus large du SAGE (département) pour intégrer les enjeux d’interconnexion et de solidarité</a:t>
            </a:r>
            <a:endParaRPr lang="fr-FR" sz="1400" u="none" strike="noStrike" kern="1200" dirty="0">
              <a:solidFill>
                <a:schemeClr val="dk1"/>
              </a:solidFill>
              <a:effectLst/>
              <a:latin typeface="+mn-lt"/>
              <a:ea typeface="+mn-ea"/>
              <a:cs typeface="+mn-cs"/>
            </a:endParaRPr>
          </a:p>
          <a:p>
            <a:pPr fontAlgn="b">
              <a:lnSpc>
                <a:spcPct val="100000"/>
              </a:lnSpc>
            </a:pPr>
            <a:endParaRPr lang="fr-FR" sz="1400" u="none" strike="noStrike" kern="1200" dirty="0">
              <a:solidFill>
                <a:schemeClr val="dk1"/>
              </a:solidFill>
              <a:effectLst/>
              <a:latin typeface="+mn-lt"/>
              <a:ea typeface="+mn-ea"/>
              <a:cs typeface="+mn-cs"/>
            </a:endParaRPr>
          </a:p>
          <a:p>
            <a:pPr fontAlgn="b"/>
            <a:r>
              <a:rPr lang="fr-FR" sz="1400" b="1" dirty="0">
                <a:solidFill>
                  <a:schemeClr val="dk1"/>
                </a:solidFill>
              </a:rPr>
              <a:t>Des facteurs favorables à mieux prendre en compte</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Prise de conscience de la rareté et du pri</a:t>
            </a:r>
            <a:r>
              <a:rPr lang="fr-FR" sz="1400" dirty="0">
                <a:solidFill>
                  <a:schemeClr val="dk1"/>
                </a:solidFill>
              </a:rPr>
              <a:t>x réel de l’eau</a:t>
            </a:r>
          </a:p>
          <a:p>
            <a:pPr marL="285750" indent="-285750" algn="l" fontAlgn="b">
              <a:lnSpc>
                <a:spcPct val="100000"/>
              </a:lnSpc>
              <a:buFont typeface="Arial" panose="020B0604020202020204" pitchFamily="34" charset="0"/>
              <a:buChar char="•"/>
            </a:pPr>
            <a:r>
              <a:rPr lang="fr-FR" sz="1400" dirty="0">
                <a:solidFill>
                  <a:schemeClr val="dk1"/>
                </a:solidFill>
              </a:rPr>
              <a:t>Actions en faveur du maintien de la perméabilisation </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Di</a:t>
            </a:r>
            <a:r>
              <a:rPr lang="fr-FR" sz="1400" dirty="0">
                <a:solidFill>
                  <a:schemeClr val="dk1"/>
                </a:solidFill>
              </a:rPr>
              <a:t>minution de l’abreuvement du fait de la diminution du cheptel</a:t>
            </a:r>
            <a:endParaRPr lang="fr-FR" sz="1400" u="none" strike="noStrike" kern="1200" dirty="0">
              <a:solidFill>
                <a:schemeClr val="dk1"/>
              </a:solidFill>
              <a:effectLst/>
              <a:latin typeface="+mn-lt"/>
              <a:ea typeface="+mn-ea"/>
              <a:cs typeface="+mn-cs"/>
            </a:endParaRPr>
          </a:p>
          <a:p>
            <a:pPr algn="l" fontAlgn="b">
              <a:lnSpc>
                <a:spcPct val="100000"/>
              </a:lnSpc>
            </a:pPr>
            <a:endParaRPr lang="fr-FR" sz="1400" b="1" dirty="0">
              <a:solidFill>
                <a:schemeClr val="dk1"/>
              </a:solidFill>
            </a:endParaRPr>
          </a:p>
          <a:p>
            <a:pPr algn="l" fontAlgn="b">
              <a:lnSpc>
                <a:spcPct val="100000"/>
              </a:lnSpc>
            </a:pPr>
            <a:r>
              <a:rPr lang="fr-FR" sz="1400" b="1" dirty="0">
                <a:solidFill>
                  <a:schemeClr val="dk1"/>
                </a:solidFill>
              </a:rPr>
              <a:t>Des facteurs défavorables à mieux intégrer</a:t>
            </a:r>
          </a:p>
          <a:p>
            <a:pPr marL="285750" indent="-285750" fontAlgn="b">
              <a:buFont typeface="Arial" panose="020B0604020202020204" pitchFamily="34" charset="0"/>
              <a:buChar char="•"/>
            </a:pPr>
            <a:r>
              <a:rPr lang="fr-FR" sz="1400" dirty="0">
                <a:solidFill>
                  <a:schemeClr val="dk1"/>
                </a:solidFill>
              </a:rPr>
              <a:t>Ressource fragile avec des prélèvements déjà importants qui le seront encore plus avec le changement climatique, la croissance démographique et l’accroissement des cultures consommatrices en eau (maïs</a:t>
            </a:r>
            <a:r>
              <a:rPr lang="fr-FR" sz="1400" dirty="0">
                <a:solidFill>
                  <a:srgbClr val="FF0000"/>
                </a:solidFill>
              </a:rPr>
              <a:t>…</a:t>
            </a:r>
            <a:r>
              <a:rPr lang="fr-FR" sz="1400" dirty="0">
                <a:solidFill>
                  <a:schemeClr val="dk1"/>
                </a:solidFill>
              </a:rPr>
              <a:t>)</a:t>
            </a:r>
          </a:p>
          <a:p>
            <a:pPr marL="285750" indent="-285750" fontAlgn="b">
              <a:buFont typeface="Arial" panose="020B0604020202020204" pitchFamily="34" charset="0"/>
              <a:buChar char="•"/>
            </a:pPr>
            <a:r>
              <a:rPr lang="fr-FR" sz="1400" dirty="0">
                <a:solidFill>
                  <a:schemeClr val="dk1"/>
                </a:solidFill>
              </a:rPr>
              <a:t>Augmentation de l’évaporation avec la hausse des températures</a:t>
            </a:r>
          </a:p>
          <a:p>
            <a:pPr marL="285750" indent="-285750" fontAlgn="b">
              <a:buFont typeface="Arial" panose="020B0604020202020204" pitchFamily="34" charset="0"/>
              <a:buChar char="•"/>
            </a:pPr>
            <a:r>
              <a:rPr lang="fr-FR" sz="1400" dirty="0">
                <a:solidFill>
                  <a:schemeClr val="dk1"/>
                </a:solidFill>
              </a:rPr>
              <a:t>Diminution des quantités disponibles avec une prolongation des périodes de sécheresse et une intensification des précipitations (ruissellement rapide sans pénétration)</a:t>
            </a:r>
          </a:p>
          <a:p>
            <a:pPr marL="285750" indent="-285750" fontAlgn="b">
              <a:buFont typeface="Arial" panose="020B0604020202020204" pitchFamily="34" charset="0"/>
              <a:buChar char="•"/>
            </a:pPr>
            <a:r>
              <a:rPr lang="fr-FR" sz="1400" dirty="0">
                <a:solidFill>
                  <a:schemeClr val="dk1"/>
                </a:solidFill>
              </a:rPr>
              <a:t>Spécificité de Rennes Métropole : une augmentation de la population, et une pluviométrie plus faible sur le bassin Rennais</a:t>
            </a:r>
          </a:p>
          <a:p>
            <a:pPr marL="285750" indent="-285750" fontAlgn="b">
              <a:buFont typeface="Arial" panose="020B0604020202020204" pitchFamily="34" charset="0"/>
              <a:buChar char="•"/>
            </a:pPr>
            <a:r>
              <a:rPr lang="fr-FR" sz="1400" dirty="0">
                <a:solidFill>
                  <a:schemeClr val="dk1"/>
                </a:solidFill>
              </a:rPr>
              <a:t>Besoins en eau qui augmentent là où la ressource est la plus fragile (littoral, métropole…)</a:t>
            </a:r>
          </a:p>
          <a:p>
            <a:pPr marL="285750" indent="-285750" fontAlgn="b">
              <a:buFont typeface="Arial" panose="020B0604020202020204" pitchFamily="34" charset="0"/>
              <a:buChar char="•"/>
            </a:pPr>
            <a:r>
              <a:rPr lang="fr-FR" sz="1400" dirty="0">
                <a:solidFill>
                  <a:schemeClr val="dk1"/>
                </a:solidFill>
              </a:rPr>
              <a:t>Augmentation de la sécheresse hivernale avec un report sur l’alimentation en eau potable</a:t>
            </a:r>
          </a:p>
          <a:p>
            <a:pPr marL="285750" indent="-285750" fontAlgn="b">
              <a:buFont typeface="Arial" panose="020B0604020202020204" pitchFamily="34" charset="0"/>
              <a:buChar char="•"/>
            </a:pPr>
            <a:r>
              <a:rPr lang="fr-FR" sz="1400" dirty="0">
                <a:solidFill>
                  <a:schemeClr val="dk1"/>
                </a:solidFill>
              </a:rPr>
              <a:t>Beaucoup de gâchis d’eau potable, avec un manque de pédagogie, de sensibilisation et d’accompagnement du grand public</a:t>
            </a:r>
          </a:p>
          <a:p>
            <a:pPr marL="285750" indent="-285750" fontAlgn="b">
              <a:buFont typeface="Arial" panose="020B0604020202020204" pitchFamily="34" charset="0"/>
              <a:buChar char="•"/>
            </a:pPr>
            <a:r>
              <a:rPr lang="fr-FR" sz="1400" dirty="0">
                <a:solidFill>
                  <a:schemeClr val="dk1"/>
                </a:solidFill>
              </a:rPr>
              <a:t>Manque de cohérence des politiques locales</a:t>
            </a:r>
          </a:p>
          <a:p>
            <a:pPr marL="285750" indent="-285750" fontAlgn="b">
              <a:buFont typeface="Arial" panose="020B0604020202020204" pitchFamily="34" charset="0"/>
              <a:buChar char="•"/>
            </a:pPr>
            <a:r>
              <a:rPr lang="fr-FR" sz="1400" dirty="0">
                <a:solidFill>
                  <a:schemeClr val="dk1"/>
                </a:solidFill>
              </a:rPr>
              <a:t>Sur Brocéliande : fragilité de la ressource (croissance démographique, alimentation de la métropole Rennaise et disparation des prairies)</a:t>
            </a:r>
          </a:p>
          <a:p>
            <a:pPr marL="285750" indent="-285750" fontAlgn="b">
              <a:buFont typeface="Arial" panose="020B0604020202020204" pitchFamily="34" charset="0"/>
              <a:buChar char="•"/>
            </a:pPr>
            <a:r>
              <a:rPr lang="fr-FR" sz="1400" dirty="0">
                <a:solidFill>
                  <a:schemeClr val="dk1"/>
                </a:solidFill>
              </a:rPr>
              <a:t>Plans d’eau qui impactent très fortement la ressource en période sensible d’étiage</a:t>
            </a:r>
          </a:p>
          <a:p>
            <a:pPr marL="285750" indent="-285750" fontAlgn="b">
              <a:buFont typeface="Arial" panose="020B0604020202020204" pitchFamily="34" charset="0"/>
              <a:buChar char="•"/>
            </a:pPr>
            <a:r>
              <a:rPr lang="fr-FR" sz="1400" dirty="0">
                <a:solidFill>
                  <a:schemeClr val="dk1"/>
                </a:solidFill>
              </a:rPr>
              <a:t>Cours d’eau modifiés et artificialisés</a:t>
            </a:r>
          </a:p>
          <a:p>
            <a:pPr marL="285750" indent="-285750" fontAlgn="b">
              <a:buFont typeface="Arial" panose="020B0604020202020204" pitchFamily="34" charset="0"/>
              <a:buChar char="•"/>
            </a:pPr>
            <a:r>
              <a:rPr lang="fr-FR" sz="1400" dirty="0">
                <a:solidFill>
                  <a:schemeClr val="dk1"/>
                </a:solidFill>
              </a:rPr>
              <a:t>Phénomènes d’à-coups hydrauliques</a:t>
            </a:r>
          </a:p>
          <a:p>
            <a:pPr marL="285750" indent="-285750" fontAlgn="b">
              <a:buFont typeface="Arial" panose="020B0604020202020204" pitchFamily="34" charset="0"/>
              <a:buChar char="•"/>
            </a:pPr>
            <a:endParaRPr lang="fr-FR" sz="1400" dirty="0">
              <a:solidFill>
                <a:schemeClr val="dk1"/>
              </a:solidFill>
            </a:endParaRPr>
          </a:p>
        </p:txBody>
      </p:sp>
    </p:spTree>
    <p:extLst>
      <p:ext uri="{BB962C8B-B14F-4D97-AF65-F5344CB8AC3E}">
        <p14:creationId xmlns:p14="http://schemas.microsoft.com/office/powerpoint/2010/main" val="1257542643"/>
      </p:ext>
    </p:extLst>
  </p:cSld>
  <p:clrMapOvr>
    <a:masterClrMapping/>
  </p:clrMapOvr>
</p:sld>
</file>

<file path=ppt/theme/theme1.xml><?xml version="1.0" encoding="utf-8"?>
<a:theme xmlns:a="http://schemas.openxmlformats.org/drawingml/2006/main" name="Modèle Sce">
  <a:themeElements>
    <a:clrScheme name="Sce">
      <a:dk1>
        <a:sysClr val="windowText" lastClr="000000"/>
      </a:dk1>
      <a:lt1>
        <a:sysClr val="window" lastClr="FFFFFF"/>
      </a:lt1>
      <a:dk2>
        <a:srgbClr val="FF7D0B"/>
      </a:dk2>
      <a:lt2>
        <a:srgbClr val="8685BB"/>
      </a:lt2>
      <a:accent1>
        <a:srgbClr val="897879"/>
      </a:accent1>
      <a:accent2>
        <a:srgbClr val="9CDBD9"/>
      </a:accent2>
      <a:accent3>
        <a:srgbClr val="3A6DB0"/>
      </a:accent3>
      <a:accent4>
        <a:srgbClr val="CB333B"/>
      </a:accent4>
      <a:accent5>
        <a:srgbClr val="0BB0AB"/>
      </a:accent5>
      <a:accent6>
        <a:srgbClr val="7DB66D"/>
      </a:accent6>
      <a:hlink>
        <a:srgbClr val="000000"/>
      </a:hlink>
      <a:folHlink>
        <a:srgbClr val="FF7D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sce_03-23" id="{7A986C36-5A6A-4514-9FC4-A2BCFA0971E3}" vid="{FF1AF0FE-0949-4243-BA93-A15F4A542061}"/>
    </a:ext>
  </a:extLst>
</a:theme>
</file>

<file path=ppt/theme/theme2.xml><?xml version="1.0" encoding="utf-8"?>
<a:theme xmlns:a="http://schemas.openxmlformats.org/drawingml/2006/main" name="Références">
  <a:themeElements>
    <a:clrScheme name="Personnalisé 2">
      <a:dk1>
        <a:sysClr val="windowText" lastClr="000000"/>
      </a:dk1>
      <a:lt1>
        <a:sysClr val="window" lastClr="FFFFFF"/>
      </a:lt1>
      <a:dk2>
        <a:srgbClr val="8685BB"/>
      </a:dk2>
      <a:lt2>
        <a:srgbClr val="FF7D0B"/>
      </a:lt2>
      <a:accent1>
        <a:srgbClr val="897879"/>
      </a:accent1>
      <a:accent2>
        <a:srgbClr val="9CDBD9"/>
      </a:accent2>
      <a:accent3>
        <a:srgbClr val="3A6DB0"/>
      </a:accent3>
      <a:accent4>
        <a:srgbClr val="CB333B"/>
      </a:accent4>
      <a:accent5>
        <a:srgbClr val="0BB0AB"/>
      </a:accent5>
      <a:accent6>
        <a:srgbClr val="7DB66D"/>
      </a:accent6>
      <a:hlink>
        <a:srgbClr val="000000"/>
      </a:hlink>
      <a:folHlink>
        <a:srgbClr val="FF7D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sce_03-23" id="{7A986C36-5A6A-4514-9FC4-A2BCFA0971E3}" vid="{B3CFB375-01CF-4B72-A9A4-678F9F4B51D9}"/>
    </a:ext>
  </a:extLst>
</a:theme>
</file>

<file path=ppt/theme/theme3.xml><?xml version="1.0" encoding="utf-8"?>
<a:theme xmlns:a="http://schemas.openxmlformats.org/drawingml/2006/main" name="Eaux &amp; Vilaine">
  <a:themeElements>
    <a:clrScheme name="Eaux &amp; Vilaine_Couleurs">
      <a:dk1>
        <a:sysClr val="windowText" lastClr="000000"/>
      </a:dk1>
      <a:lt1>
        <a:sysClr val="window" lastClr="FFFFFF"/>
      </a:lt1>
      <a:dk2>
        <a:srgbClr val="00218F"/>
      </a:dk2>
      <a:lt2>
        <a:srgbClr val="E7E6E6"/>
      </a:lt2>
      <a:accent1>
        <a:srgbClr val="00C9C4"/>
      </a:accent1>
      <a:accent2>
        <a:srgbClr val="FF7557"/>
      </a:accent2>
      <a:accent3>
        <a:srgbClr val="33B5FF"/>
      </a:accent3>
      <a:accent4>
        <a:srgbClr val="FFB428"/>
      </a:accent4>
      <a:accent5>
        <a:srgbClr val="545459"/>
      </a:accent5>
      <a:accent6>
        <a:srgbClr val="00218F"/>
      </a:accent6>
      <a:hlink>
        <a:srgbClr val="000000"/>
      </a:hlink>
      <a:folHlink>
        <a:srgbClr val="000000"/>
      </a:folHlink>
    </a:clrScheme>
    <a:fontScheme name="Eaux &amp; Vilaine_Polices">
      <a:majorFont>
        <a:latin typeface="Georg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Eaux &amp; Vilaine Présentation Modèle 16x9 v1.potx" id="{538FC4FA-4354-445E-95EF-23C4EEC4CF74}" vid="{60BE6858-3BAB-473C-9D09-8BBEE970A09F}"/>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e6680b-d8c6-471a-bad3-3e4981402d7f">
      <Terms xmlns="http://schemas.microsoft.com/office/infopath/2007/PartnerControls"/>
    </lcf76f155ced4ddcb4097134ff3c332f>
    <TaxCatchAll xmlns="7b5c9772-53b5-4a21-9dde-b72fb6f3b62d" xsi:nil="true"/>
    <Modifi_x00e9_le xmlns="a7e6680b-d8c6-471a-bad3-3e4981402d7f" xsi:nil="true"/>
    <Date xmlns="a7e6680b-d8c6-471a-bad3-3e4981402d7f" xsi:nil="true"/>
    <Personne xmlns="a7e6680b-d8c6-471a-bad3-3e4981402d7f">
      <UserInfo>
        <DisplayName/>
        <AccountId xsi:nil="true"/>
        <AccountType/>
      </UserInfo>
    </Personn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2B37F4A9BF764AB9EF0EA338D8F046" ma:contentTypeVersion="24" ma:contentTypeDescription="Crée un document." ma:contentTypeScope="" ma:versionID="bf88ba5500b043a6c236fecb4fc8cae6">
  <xsd:schema xmlns:xsd="http://www.w3.org/2001/XMLSchema" xmlns:xs="http://www.w3.org/2001/XMLSchema" xmlns:p="http://schemas.microsoft.com/office/2006/metadata/properties" xmlns:ns2="a7e6680b-d8c6-471a-bad3-3e4981402d7f" xmlns:ns3="7b5c9772-53b5-4a21-9dde-b72fb6f3b62d" targetNamespace="http://schemas.microsoft.com/office/2006/metadata/properties" ma:root="true" ma:fieldsID="b37b93ee72ce06303541c3395b37c555" ns2:_="" ns3:_="">
    <xsd:import namespace="a7e6680b-d8c6-471a-bad3-3e4981402d7f"/>
    <xsd:import namespace="7b5c9772-53b5-4a21-9dde-b72fb6f3b6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Date" minOccurs="0"/>
                <xsd:element ref="ns2:Personne" minOccurs="0"/>
                <xsd:element ref="ns2:MediaServiceAutoKeyPoints" minOccurs="0"/>
                <xsd:element ref="ns2:MediaServiceKeyPoints" minOccurs="0"/>
                <xsd:element ref="ns2:MediaLengthInSeconds" minOccurs="0"/>
                <xsd:element ref="ns2:Modifi_x00e9_le"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e6680b-d8c6-471a-bad3-3e4981402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Date" ma:index="18" nillable="true" ma:displayName="Date" ma:format="DateOnly" ma:internalName="Date">
      <xsd:simpleType>
        <xsd:restriction base="dms:DateTime"/>
      </xsd:simpleType>
    </xsd:element>
    <xsd:element name="Personne" ma:index="19" nillable="true" ma:displayName="Personne" ma:format="Dropdown" ma:list="UserInfo" ma:SharePointGroup="0" ma:internalName="Personn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odifi_x00e9_le" ma:index="23" nillable="true" ma:displayName="Modifié le" ma:format="DateTime" ma:internalName="Modifi_x00e9_le">
      <xsd:simpleType>
        <xsd:restriction base="dms:DateTime"/>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28181b3b-6235-41df-9078-d04f09c56f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5c9772-53b5-4a21-9dde-b72fb6f3b62d"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6179d5bd-1622-4ffe-951f-e7ac8bc66810}" ma:internalName="TaxCatchAll" ma:showField="CatchAllData" ma:web="7b5c9772-53b5-4a21-9dde-b72fb6f3b6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6FFF8-1CED-4C82-93C0-6ACB3442035B}">
  <ds:schemaRefs>
    <ds:schemaRef ds:uri="http://purl.org/dc/terms/"/>
    <ds:schemaRef ds:uri="http://purl.org/dc/dcmitype/"/>
    <ds:schemaRef ds:uri="http://schemas.microsoft.com/office/2006/metadata/properties"/>
    <ds:schemaRef ds:uri="7b5c9772-53b5-4a21-9dde-b72fb6f3b62d"/>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7e6680b-d8c6-471a-bad3-3e4981402d7f"/>
    <ds:schemaRef ds:uri="http://purl.org/dc/elements/1.1/"/>
  </ds:schemaRefs>
</ds:datastoreItem>
</file>

<file path=customXml/itemProps2.xml><?xml version="1.0" encoding="utf-8"?>
<ds:datastoreItem xmlns:ds="http://schemas.openxmlformats.org/officeDocument/2006/customXml" ds:itemID="{F6DEAD18-3981-4BF9-8D57-B0A1800E0CF9}">
  <ds:schemaRefs>
    <ds:schemaRef ds:uri="http://schemas.microsoft.com/sharepoint/v3/contenttype/forms"/>
  </ds:schemaRefs>
</ds:datastoreItem>
</file>

<file path=customXml/itemProps3.xml><?xml version="1.0" encoding="utf-8"?>
<ds:datastoreItem xmlns:ds="http://schemas.openxmlformats.org/officeDocument/2006/customXml" ds:itemID="{0728E204-F81E-4DA6-B424-A87FCB35DF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6680b-d8c6-471a-bad3-3e4981402d7f"/>
    <ds:schemaRef ds:uri="7b5c9772-53b5-4a21-9dde-b72fb6f3b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7441</TotalTime>
  <Words>3364</Words>
  <Application>Microsoft Office PowerPoint</Application>
  <PresentationFormat>Grand écran</PresentationFormat>
  <Paragraphs>389</Paragraphs>
  <Slides>19</Slides>
  <Notes>11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19</vt:i4>
      </vt:variant>
    </vt:vector>
  </HeadingPairs>
  <TitlesOfParts>
    <vt:vector size="29" baseType="lpstr">
      <vt:lpstr>Arial</vt:lpstr>
      <vt:lpstr>Calibri</vt:lpstr>
      <vt:lpstr>Georgia</vt:lpstr>
      <vt:lpstr>Segoe UI</vt:lpstr>
      <vt:lpstr>Symbol</vt:lpstr>
      <vt:lpstr>Wingdings</vt:lpstr>
      <vt:lpstr>Wingdings 3</vt:lpstr>
      <vt:lpstr>Modèle Sce</vt:lpstr>
      <vt:lpstr>Références</vt:lpstr>
      <vt:lpstr>Eaux &amp; Vilaine</vt:lpstr>
      <vt:lpstr>Révision du SAGE Vilaine : prospective et stratégie</vt:lpstr>
      <vt:lpstr>La révision du SAGE Vilaine</vt:lpstr>
      <vt:lpstr>Amendement des  scénarios tendanciels</vt:lpstr>
      <vt:lpstr>Tendances prévisionnelles des enjeux sur la qualité des eaux</vt:lpstr>
      <vt:lpstr>Qualité des eaux</vt:lpstr>
      <vt:lpstr>Tendances prévisionnelles des enjeux sur les milieux aquatiques</vt:lpstr>
      <vt:lpstr>Milieux aquatiques</vt:lpstr>
      <vt:lpstr>Tendances prévisionnelles des enjeux sur la quantité</vt:lpstr>
      <vt:lpstr>Quantité</vt:lpstr>
      <vt:lpstr>Tendances prévisionnelles des enjeux sur les risques d’inondations, de submersion marine et d’érosion du trait de côte </vt:lpstr>
      <vt:lpstr>Risques</vt:lpstr>
      <vt:lpstr>Construction de  scénarios alternatifs</vt:lpstr>
      <vt:lpstr>Qualité des eaux</vt:lpstr>
      <vt:lpstr>Qualité des eaux</vt:lpstr>
      <vt:lpstr>Milieux aquatiques</vt:lpstr>
      <vt:lpstr>Milieux aquatiques</vt:lpstr>
      <vt:lpstr>Quantité</vt:lpstr>
      <vt:lpstr>Quantité</vt:lpstr>
      <vt:lpstr>Risques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GUERRERO Alan (SCE)</dc:creator>
  <cp:lastModifiedBy>Mathilde Gaston</cp:lastModifiedBy>
  <cp:revision>242</cp:revision>
  <dcterms:created xsi:type="dcterms:W3CDTF">2022-10-28T07:42:26Z</dcterms:created>
  <dcterms:modified xsi:type="dcterms:W3CDTF">2023-12-14T21:24:00Z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0x010100BE2B37F4A9BF764AB9EF0EA338D8F046</vt:lpwstr>
  </property>
</Properties>
</file>